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37.xml" ContentType="application/vnd.openxmlformats-officedocument.themeOverr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heme/themeOverride38.xml" ContentType="application/vnd.openxmlformats-officedocument.themeOverr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39.xml" ContentType="application/vnd.openxmlformats-officedocument.themeOverr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40.xml" ContentType="application/vnd.openxmlformats-officedocument.themeOverr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41.xml" ContentType="application/vnd.openxmlformats-officedocument.themeOverrid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42.xml" ContentType="application/vnd.openxmlformats-officedocument.themeOverr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theme/themeOverride43.xml" ContentType="application/vnd.openxmlformats-officedocument.themeOverr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44.xml" ContentType="application/vnd.openxmlformats-officedocument.themeOverr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theme/themeOverride45.xml" ContentType="application/vnd.openxmlformats-officedocument.themeOverr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theme/themeOverride46.xml" ContentType="application/vnd.openxmlformats-officedocument.themeOverr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theme/themeOverride47.xml" ContentType="application/vnd.openxmlformats-officedocument.themeOverrid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48.xml" ContentType="application/vnd.openxmlformats-officedocument.themeOverr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4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47"/>
  </p:notesMasterIdLst>
  <p:handoutMasterIdLst>
    <p:handoutMasterId r:id="rId48"/>
  </p:handoutMasterIdLst>
  <p:sldIdLst>
    <p:sldId id="289" r:id="rId2"/>
    <p:sldId id="291" r:id="rId3"/>
    <p:sldId id="293" r:id="rId4"/>
    <p:sldId id="303" r:id="rId5"/>
    <p:sldId id="305" r:id="rId6"/>
    <p:sldId id="306" r:id="rId7"/>
    <p:sldId id="308" r:id="rId8"/>
    <p:sldId id="309" r:id="rId9"/>
    <p:sldId id="311" r:id="rId10"/>
    <p:sldId id="312" r:id="rId11"/>
    <p:sldId id="313" r:id="rId12"/>
    <p:sldId id="315" r:id="rId13"/>
    <p:sldId id="316" r:id="rId14"/>
    <p:sldId id="314" r:id="rId15"/>
    <p:sldId id="317" r:id="rId16"/>
    <p:sldId id="318" r:id="rId17"/>
    <p:sldId id="319" r:id="rId18"/>
    <p:sldId id="321" r:id="rId19"/>
    <p:sldId id="320" r:id="rId20"/>
    <p:sldId id="322" r:id="rId21"/>
    <p:sldId id="324" r:id="rId22"/>
    <p:sldId id="325" r:id="rId23"/>
    <p:sldId id="326" r:id="rId24"/>
    <p:sldId id="327" r:id="rId25"/>
    <p:sldId id="328" r:id="rId26"/>
    <p:sldId id="329" r:id="rId27"/>
    <p:sldId id="330" r:id="rId28"/>
    <p:sldId id="331" r:id="rId29"/>
    <p:sldId id="334" r:id="rId30"/>
    <p:sldId id="332" r:id="rId31"/>
    <p:sldId id="333" r:id="rId32"/>
    <p:sldId id="335" r:id="rId33"/>
    <p:sldId id="347" r:id="rId34"/>
    <p:sldId id="336" r:id="rId35"/>
    <p:sldId id="337" r:id="rId36"/>
    <p:sldId id="338" r:id="rId37"/>
    <p:sldId id="339" r:id="rId38"/>
    <p:sldId id="340" r:id="rId39"/>
    <p:sldId id="346" r:id="rId40"/>
    <p:sldId id="341" r:id="rId41"/>
    <p:sldId id="342" r:id="rId42"/>
    <p:sldId id="343" r:id="rId43"/>
    <p:sldId id="344" r:id="rId44"/>
    <p:sldId id="345" r:id="rId45"/>
    <p:sldId id="302"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FAE8"/>
    <a:srgbClr val="9FF2C4"/>
    <a:srgbClr val="63D2A4"/>
    <a:srgbClr val="1FAA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26" autoAdjust="0"/>
    <p:restoredTop sz="94660"/>
  </p:normalViewPr>
  <p:slideViewPr>
    <p:cSldViewPr snapToGrid="0" showGuides="1">
      <p:cViewPr varScale="1">
        <p:scale>
          <a:sx n="114" d="100"/>
          <a:sy n="114" d="100"/>
        </p:scale>
        <p:origin x="600" y="91"/>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4.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5.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6.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17.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8.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9.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20.xlsx"/></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21.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7.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3" Type="http://schemas.openxmlformats.org/officeDocument/2006/relationships/themeOverride" Target="../theme/themeOverride38.xml"/><Relationship Id="rId2" Type="http://schemas.microsoft.com/office/2011/relationships/chartColorStyle" Target="colors38.xml"/><Relationship Id="rId1" Type="http://schemas.microsoft.com/office/2011/relationships/chartStyle" Target="style38.xml"/><Relationship Id="rId4"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3" Type="http://schemas.openxmlformats.org/officeDocument/2006/relationships/themeOverride" Target="../theme/themeOverride39.xml"/><Relationship Id="rId2" Type="http://schemas.microsoft.com/office/2011/relationships/chartColorStyle" Target="colors39.xml"/><Relationship Id="rId1" Type="http://schemas.microsoft.com/office/2011/relationships/chartStyle" Target="style39.xml"/><Relationship Id="rId4" Type="http://schemas.openxmlformats.org/officeDocument/2006/relationships/package" Target="../embeddings/Microsoft_Excel_Worksheet38.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themeOverride" Target="../theme/themeOverride40.xml"/><Relationship Id="rId2" Type="http://schemas.microsoft.com/office/2011/relationships/chartColorStyle" Target="colors40.xml"/><Relationship Id="rId1" Type="http://schemas.microsoft.com/office/2011/relationships/chartStyle" Target="style40.xml"/><Relationship Id="rId4" Type="http://schemas.openxmlformats.org/officeDocument/2006/relationships/package" Target="../embeddings/Microsoft_Excel_Worksheet39.xlsx"/></Relationships>
</file>

<file path=ppt/charts/_rels/chart41.xml.rels><?xml version="1.0" encoding="UTF-8" standalone="yes"?>
<Relationships xmlns="http://schemas.openxmlformats.org/package/2006/relationships"><Relationship Id="rId3" Type="http://schemas.openxmlformats.org/officeDocument/2006/relationships/themeOverride" Target="../theme/themeOverride4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package" Target="../embeddings/Microsoft_Excel_Worksheet40.xlsx"/></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42.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package" Target="../embeddings/Microsoft_Excel_Worksheet41.xlsx"/></Relationships>
</file>

<file path=ppt/charts/_rels/chart43.xml.rels><?xml version="1.0" encoding="UTF-8" standalone="yes"?>
<Relationships xmlns="http://schemas.openxmlformats.org/package/2006/relationships"><Relationship Id="rId3" Type="http://schemas.openxmlformats.org/officeDocument/2006/relationships/themeOverride" Target="../theme/themeOverride43.xml"/><Relationship Id="rId2" Type="http://schemas.microsoft.com/office/2011/relationships/chartColorStyle" Target="colors43.xml"/><Relationship Id="rId1" Type="http://schemas.microsoft.com/office/2011/relationships/chartStyle" Target="style43.xml"/><Relationship Id="rId4" Type="http://schemas.openxmlformats.org/officeDocument/2006/relationships/package" Target="../embeddings/Microsoft_Excel_Worksheet42.xlsx"/></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44.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package" Target="../embeddings/Microsoft_Excel_Worksheet43.xlsx"/></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45.xml"/><Relationship Id="rId2" Type="http://schemas.microsoft.com/office/2011/relationships/chartColorStyle" Target="colors45.xml"/><Relationship Id="rId1" Type="http://schemas.microsoft.com/office/2011/relationships/chartStyle" Target="style45.xml"/><Relationship Id="rId4" Type="http://schemas.openxmlformats.org/officeDocument/2006/relationships/package" Target="../embeddings/Microsoft_Excel_Worksheet44.xlsx"/></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46.xml"/><Relationship Id="rId2" Type="http://schemas.microsoft.com/office/2011/relationships/chartColorStyle" Target="colors46.xml"/><Relationship Id="rId1" Type="http://schemas.microsoft.com/office/2011/relationships/chartStyle" Target="style46.xml"/><Relationship Id="rId4" Type="http://schemas.openxmlformats.org/officeDocument/2006/relationships/package" Target="../embeddings/Microsoft_Excel_Worksheet45.xlsx"/></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47.xml"/><Relationship Id="rId2" Type="http://schemas.microsoft.com/office/2011/relationships/chartColorStyle" Target="colors47.xml"/><Relationship Id="rId1" Type="http://schemas.microsoft.com/office/2011/relationships/chartStyle" Target="style47.xml"/><Relationship Id="rId4" Type="http://schemas.openxmlformats.org/officeDocument/2006/relationships/package" Target="../embeddings/Microsoft_Excel_Worksheet46.xlsx"/></Relationships>
</file>

<file path=ppt/charts/_rels/chart48.xml.rels><?xml version="1.0" encoding="UTF-8" standalone="yes"?>
<Relationships xmlns="http://schemas.openxmlformats.org/package/2006/relationships"><Relationship Id="rId3" Type="http://schemas.openxmlformats.org/officeDocument/2006/relationships/themeOverride" Target="../theme/themeOverride4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package" Target="../embeddings/Microsoft_Excel_Worksheet47.xlsx"/></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4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package" Target="../embeddings/Microsoft_Excel_Worksheet48.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RPT</a:t>
            </a:r>
            <a:r>
              <a:rPr lang="zh-CN"/>
              <a:t>算法</a:t>
            </a:r>
            <a:r>
              <a:rPr lang="en-US"/>
              <a:t>3</a:t>
            </a:r>
            <a:r>
              <a:rPr lang="zh-CN"/>
              <a:t>个分区不同初始概率分布结果 </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strRef>
              <c:f>Sheet2!$H$24</c:f>
              <c:strCache>
                <c:ptCount val="1"/>
                <c:pt idx="0">
                  <c:v>3个分区均等初始概率结果</c:v>
                </c:pt>
              </c:strCache>
            </c:strRef>
          </c:tx>
          <c:spPr>
            <a:ln w="22225" cap="rnd" cmpd="sng" algn="ctr">
              <a:solidFill>
                <a:schemeClr val="accent1"/>
              </a:solidFill>
              <a:round/>
            </a:ln>
            <a:effectLst/>
          </c:spPr>
          <c:marker>
            <c:symbol val="none"/>
          </c:marker>
          <c:cat>
            <c:strRef>
              <c:f>Sheet2!$A$25:$A$27</c:f>
              <c:strCache>
                <c:ptCount val="3"/>
                <c:pt idx="0">
                  <c:v>F-Measure</c:v>
                </c:pt>
                <c:pt idx="1">
                  <c:v>NF-Measure</c:v>
                </c:pt>
                <c:pt idx="2">
                  <c:v>T-Measure</c:v>
                </c:pt>
              </c:strCache>
            </c:strRef>
          </c:cat>
          <c:val>
            <c:numRef>
              <c:f>Sheet2!$B$25:$B$27</c:f>
              <c:numCache>
                <c:formatCode>General</c:formatCode>
                <c:ptCount val="3"/>
                <c:pt idx="0">
                  <c:v>7.9</c:v>
                </c:pt>
                <c:pt idx="1">
                  <c:v>8.4499999999999993</c:v>
                </c:pt>
                <c:pt idx="2">
                  <c:v>27.55</c:v>
                </c:pt>
              </c:numCache>
            </c:numRef>
          </c:val>
          <c:smooth val="0"/>
          <c:extLst>
            <c:ext xmlns:c16="http://schemas.microsoft.com/office/drawing/2014/chart" uri="{C3380CC4-5D6E-409C-BE32-E72D297353CC}">
              <c16:uniqueId val="{00000000-D997-4B4A-B280-0372F9F2516D}"/>
            </c:ext>
          </c:extLst>
        </c:ser>
        <c:ser>
          <c:idx val="1"/>
          <c:order val="1"/>
          <c:tx>
            <c:v>3个分区不均等初始概率结果</c:v>
          </c:tx>
          <c:spPr>
            <a:ln w="22225" cap="rnd" cmpd="sng" algn="ctr">
              <a:solidFill>
                <a:schemeClr val="accent2"/>
              </a:solidFill>
              <a:round/>
            </a:ln>
            <a:effectLst/>
          </c:spPr>
          <c:marker>
            <c:symbol val="none"/>
          </c:marker>
          <c:cat>
            <c:strRef>
              <c:f>Sheet2!$A$25:$A$27</c:f>
              <c:strCache>
                <c:ptCount val="3"/>
                <c:pt idx="0">
                  <c:v>F-Measure</c:v>
                </c:pt>
                <c:pt idx="1">
                  <c:v>NF-Measure</c:v>
                </c:pt>
                <c:pt idx="2">
                  <c:v>T-Measure</c:v>
                </c:pt>
              </c:strCache>
            </c:strRef>
          </c:cat>
          <c:val>
            <c:numRef>
              <c:f>Sheet2!$C$25:$C$27</c:f>
              <c:numCache>
                <c:formatCode>General</c:formatCode>
                <c:ptCount val="3"/>
                <c:pt idx="0">
                  <c:v>4.25</c:v>
                </c:pt>
                <c:pt idx="1">
                  <c:v>4.6500000000000004</c:v>
                </c:pt>
                <c:pt idx="2">
                  <c:v>26.75</c:v>
                </c:pt>
              </c:numCache>
            </c:numRef>
          </c:val>
          <c:smooth val="0"/>
          <c:extLst>
            <c:ext xmlns:c16="http://schemas.microsoft.com/office/drawing/2014/chart" uri="{C3380CC4-5D6E-409C-BE32-E72D297353CC}">
              <c16:uniqueId val="{00000001-D997-4B4A-B280-0372F9F2516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9320448"/>
        <c:axId val="308962432"/>
      </c:lineChart>
      <c:catAx>
        <c:axId val="4932044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308962432"/>
        <c:crosses val="autoZero"/>
        <c:auto val="1"/>
        <c:lblAlgn val="ctr"/>
        <c:lblOffset val="100"/>
        <c:noMultiLvlLbl val="0"/>
      </c:catAx>
      <c:valAx>
        <c:axId val="30896243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1.1614401858304297E-2"/>
              <c:y val="0.13837402893663578"/>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4932044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RPT</a:t>
            </a:r>
            <a:r>
              <a:rPr lang="zh-CN"/>
              <a:t>算法</a:t>
            </a:r>
            <a:r>
              <a:rPr lang="en-US"/>
              <a:t>6</a:t>
            </a:r>
            <a:r>
              <a:rPr lang="zh-CN"/>
              <a:t>个分区不同初始概率分布结果</a:t>
            </a:r>
          </a:p>
        </c:rich>
      </c:tx>
      <c:layout>
        <c:manualLayout>
          <c:xMode val="edge"/>
          <c:yMode val="edge"/>
          <c:x val="0.11480246937333285"/>
          <c:y val="4.3500510017790678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6个分区均等初始概率结果</c:v>
          </c:tx>
          <c:spPr>
            <a:ln w="22225" cap="rnd" cmpd="sng" algn="ctr">
              <a:solidFill>
                <a:schemeClr val="accent1"/>
              </a:solidFill>
              <a:round/>
            </a:ln>
            <a:effectLst/>
          </c:spPr>
          <c:marker>
            <c:symbol val="none"/>
          </c:marker>
          <c:cat>
            <c:strRef>
              <c:f>Sheet1!$D$180:$D$182</c:f>
              <c:strCache>
                <c:ptCount val="3"/>
                <c:pt idx="0">
                  <c:v>F-Measure</c:v>
                </c:pt>
                <c:pt idx="1">
                  <c:v>NF-Measure</c:v>
                </c:pt>
                <c:pt idx="2">
                  <c:v>T-Measure</c:v>
                </c:pt>
              </c:strCache>
            </c:strRef>
          </c:cat>
          <c:val>
            <c:numRef>
              <c:f>Sheet1!$E$180:$E$182</c:f>
              <c:numCache>
                <c:formatCode>0.00_ </c:formatCode>
                <c:ptCount val="3"/>
                <c:pt idx="0" formatCode="General">
                  <c:v>59.05</c:v>
                </c:pt>
                <c:pt idx="1">
                  <c:v>122.95</c:v>
                </c:pt>
                <c:pt idx="2" formatCode="General">
                  <c:v>2093.3000000000002</c:v>
                </c:pt>
              </c:numCache>
            </c:numRef>
          </c:val>
          <c:smooth val="0"/>
          <c:extLst>
            <c:ext xmlns:c16="http://schemas.microsoft.com/office/drawing/2014/chart" uri="{C3380CC4-5D6E-409C-BE32-E72D297353CC}">
              <c16:uniqueId val="{00000000-B7F7-4A78-A541-3CD41D8B8DE4}"/>
            </c:ext>
          </c:extLst>
        </c:ser>
        <c:ser>
          <c:idx val="1"/>
          <c:order val="1"/>
          <c:tx>
            <c:v>6个分区不均等初始概率结果</c:v>
          </c:tx>
          <c:spPr>
            <a:ln w="22225" cap="rnd" cmpd="sng" algn="ctr">
              <a:solidFill>
                <a:schemeClr val="accent2"/>
              </a:solidFill>
              <a:round/>
            </a:ln>
            <a:effectLst/>
          </c:spPr>
          <c:marker>
            <c:symbol val="none"/>
          </c:marker>
          <c:cat>
            <c:strRef>
              <c:f>Sheet1!$D$180:$D$182</c:f>
              <c:strCache>
                <c:ptCount val="3"/>
                <c:pt idx="0">
                  <c:v>F-Measure</c:v>
                </c:pt>
                <c:pt idx="1">
                  <c:v>NF-Measure</c:v>
                </c:pt>
                <c:pt idx="2">
                  <c:v>T-Measure</c:v>
                </c:pt>
              </c:strCache>
            </c:strRef>
          </c:cat>
          <c:val>
            <c:numRef>
              <c:f>Sheet1!$F$180:$F$182</c:f>
              <c:numCache>
                <c:formatCode>0.00_ </c:formatCode>
                <c:ptCount val="3"/>
                <c:pt idx="0">
                  <c:v>99.8</c:v>
                </c:pt>
                <c:pt idx="1">
                  <c:v>186.5</c:v>
                </c:pt>
                <c:pt idx="2">
                  <c:v>1747.2</c:v>
                </c:pt>
              </c:numCache>
            </c:numRef>
          </c:val>
          <c:smooth val="0"/>
          <c:extLst>
            <c:ext xmlns:c16="http://schemas.microsoft.com/office/drawing/2014/chart" uri="{C3380CC4-5D6E-409C-BE32-E72D297353CC}">
              <c16:uniqueId val="{00000001-B7F7-4A78-A541-3CD41D8B8DE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1354112"/>
        <c:axId val="96094464"/>
      </c:lineChart>
      <c:catAx>
        <c:axId val="913541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6094464"/>
        <c:crosses val="autoZero"/>
        <c:auto val="1"/>
        <c:lblAlgn val="ctr"/>
        <c:lblOffset val="100"/>
        <c:noMultiLvlLbl val="0"/>
      </c:catAx>
      <c:valAx>
        <c:axId val="9609446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4600241237326275E-2"/>
              <c:y val="0.14880434263898834"/>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135411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MDRT</a:t>
            </a:r>
            <a:r>
              <a:rPr lang="zh-CN"/>
              <a:t>算法</a:t>
            </a:r>
            <a:r>
              <a:rPr lang="en-US"/>
              <a:t>4</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4个分区均等初始概率结果</c:v>
          </c:tx>
          <c:spPr>
            <a:ln w="22225" cap="rnd" cmpd="sng" algn="ctr">
              <a:solidFill>
                <a:schemeClr val="accent1"/>
              </a:solidFill>
              <a:round/>
            </a:ln>
            <a:effectLst/>
          </c:spPr>
          <c:marker>
            <c:symbol val="none"/>
          </c:marker>
          <c:cat>
            <c:strRef>
              <c:f>Sheet1!$K$180:$K$182</c:f>
              <c:strCache>
                <c:ptCount val="3"/>
                <c:pt idx="0">
                  <c:v>F-Measure</c:v>
                </c:pt>
                <c:pt idx="1">
                  <c:v>NF-Measure</c:v>
                </c:pt>
                <c:pt idx="2">
                  <c:v>T-Measure</c:v>
                </c:pt>
              </c:strCache>
            </c:strRef>
          </c:cat>
          <c:val>
            <c:numRef>
              <c:f>Sheet1!$L$180:$L$182</c:f>
              <c:numCache>
                <c:formatCode>0.00_ </c:formatCode>
                <c:ptCount val="3"/>
                <c:pt idx="0">
                  <c:v>47.7</c:v>
                </c:pt>
                <c:pt idx="1">
                  <c:v>82.45</c:v>
                </c:pt>
                <c:pt idx="2">
                  <c:v>1657.45</c:v>
                </c:pt>
              </c:numCache>
            </c:numRef>
          </c:val>
          <c:smooth val="0"/>
          <c:extLst>
            <c:ext xmlns:c16="http://schemas.microsoft.com/office/drawing/2014/chart" uri="{C3380CC4-5D6E-409C-BE32-E72D297353CC}">
              <c16:uniqueId val="{00000000-3706-4388-9535-13774FD68ACA}"/>
            </c:ext>
          </c:extLst>
        </c:ser>
        <c:ser>
          <c:idx val="1"/>
          <c:order val="1"/>
          <c:tx>
            <c:v>4个分区不均等初始概率结果</c:v>
          </c:tx>
          <c:spPr>
            <a:ln w="22225" cap="rnd" cmpd="sng" algn="ctr">
              <a:solidFill>
                <a:schemeClr val="accent2"/>
              </a:solidFill>
              <a:round/>
            </a:ln>
            <a:effectLst/>
          </c:spPr>
          <c:marker>
            <c:symbol val="none"/>
          </c:marker>
          <c:cat>
            <c:strRef>
              <c:f>Sheet1!$K$180:$K$182</c:f>
              <c:strCache>
                <c:ptCount val="3"/>
                <c:pt idx="0">
                  <c:v>F-Measure</c:v>
                </c:pt>
                <c:pt idx="1">
                  <c:v>NF-Measure</c:v>
                </c:pt>
                <c:pt idx="2">
                  <c:v>T-Measure</c:v>
                </c:pt>
              </c:strCache>
            </c:strRef>
          </c:cat>
          <c:val>
            <c:numRef>
              <c:f>Sheet1!$M$180:$M$182</c:f>
              <c:numCache>
                <c:formatCode>0.00_ </c:formatCode>
                <c:ptCount val="3"/>
                <c:pt idx="0">
                  <c:v>79.400000000000006</c:v>
                </c:pt>
                <c:pt idx="1">
                  <c:v>105.65</c:v>
                </c:pt>
                <c:pt idx="2">
                  <c:v>1403.4</c:v>
                </c:pt>
              </c:numCache>
            </c:numRef>
          </c:val>
          <c:smooth val="0"/>
          <c:extLst>
            <c:ext xmlns:c16="http://schemas.microsoft.com/office/drawing/2014/chart" uri="{C3380CC4-5D6E-409C-BE32-E72D297353CC}">
              <c16:uniqueId val="{00000001-3706-4388-9535-13774FD68AC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1356672"/>
        <c:axId val="92732736"/>
      </c:lineChart>
      <c:catAx>
        <c:axId val="9135667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2732736"/>
        <c:crosses val="autoZero"/>
        <c:auto val="1"/>
        <c:lblAlgn val="ctr"/>
        <c:lblOffset val="100"/>
        <c:noMultiLvlLbl val="0"/>
      </c:catAx>
      <c:valAx>
        <c:axId val="9273273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1.8604651162790697E-2"/>
              <c:y val="0.17158283361055274"/>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13566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zero"/>
    <c:showDLblsOverMax val="0"/>
  </c:chart>
  <c:spPr>
    <a:solidFill>
      <a:schemeClr val="lt1"/>
    </a:solidFill>
    <a:ln>
      <a:noFill/>
    </a:ln>
    <a:effectLst/>
  </c:spPr>
  <c:txPr>
    <a:bodyPr/>
    <a:lstStyle/>
    <a:p>
      <a:pPr>
        <a:defRPr/>
      </a:pPr>
      <a:endParaRPr lang="zh-CN"/>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MDRT</a:t>
            </a:r>
            <a:r>
              <a:rPr lang="zh-CN"/>
              <a:t>算法</a:t>
            </a:r>
            <a:r>
              <a:rPr lang="en-US"/>
              <a:t>6</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6个分区均等初始概率结果</c:v>
          </c:tx>
          <c:spPr>
            <a:ln w="22225" cap="rnd" cmpd="sng" algn="ctr">
              <a:solidFill>
                <a:schemeClr val="accent1"/>
              </a:solidFill>
              <a:round/>
            </a:ln>
            <a:effectLst/>
          </c:spPr>
          <c:marker>
            <c:symbol val="none"/>
          </c:marker>
          <c:cat>
            <c:strRef>
              <c:f>Sheet1!$N$180:$N$182</c:f>
              <c:strCache>
                <c:ptCount val="3"/>
                <c:pt idx="0">
                  <c:v>F-Measure</c:v>
                </c:pt>
                <c:pt idx="1">
                  <c:v>NF-Measure</c:v>
                </c:pt>
                <c:pt idx="2">
                  <c:v>T-Measure</c:v>
                </c:pt>
              </c:strCache>
            </c:strRef>
          </c:cat>
          <c:val>
            <c:numRef>
              <c:f>Sheet1!$O$180:$O$182</c:f>
              <c:numCache>
                <c:formatCode>0.00_ </c:formatCode>
                <c:ptCount val="3"/>
                <c:pt idx="0">
                  <c:v>63.45</c:v>
                </c:pt>
                <c:pt idx="1">
                  <c:v>72.45</c:v>
                </c:pt>
                <c:pt idx="2">
                  <c:v>1732.6</c:v>
                </c:pt>
              </c:numCache>
            </c:numRef>
          </c:val>
          <c:smooth val="0"/>
          <c:extLst>
            <c:ext xmlns:c16="http://schemas.microsoft.com/office/drawing/2014/chart" uri="{C3380CC4-5D6E-409C-BE32-E72D297353CC}">
              <c16:uniqueId val="{00000000-5B27-4DAD-AA86-1247D20B98F3}"/>
            </c:ext>
          </c:extLst>
        </c:ser>
        <c:ser>
          <c:idx val="1"/>
          <c:order val="1"/>
          <c:tx>
            <c:v>6个分区不均等初始概率结果</c:v>
          </c:tx>
          <c:spPr>
            <a:ln w="22225" cap="rnd" cmpd="sng" algn="ctr">
              <a:solidFill>
                <a:schemeClr val="accent2"/>
              </a:solidFill>
              <a:round/>
            </a:ln>
            <a:effectLst/>
          </c:spPr>
          <c:marker>
            <c:symbol val="none"/>
          </c:marker>
          <c:cat>
            <c:strRef>
              <c:f>Sheet1!$N$180:$N$182</c:f>
              <c:strCache>
                <c:ptCount val="3"/>
                <c:pt idx="0">
                  <c:v>F-Measure</c:v>
                </c:pt>
                <c:pt idx="1">
                  <c:v>NF-Measure</c:v>
                </c:pt>
                <c:pt idx="2">
                  <c:v>T-Measure</c:v>
                </c:pt>
              </c:strCache>
            </c:strRef>
          </c:cat>
          <c:val>
            <c:numRef>
              <c:f>Sheet1!$P$180:$P$182</c:f>
              <c:numCache>
                <c:formatCode>0.00_ </c:formatCode>
                <c:ptCount val="3"/>
                <c:pt idx="0">
                  <c:v>91.7</c:v>
                </c:pt>
                <c:pt idx="1">
                  <c:v>102.95</c:v>
                </c:pt>
                <c:pt idx="2">
                  <c:v>1284.5999999999999</c:v>
                </c:pt>
              </c:numCache>
            </c:numRef>
          </c:val>
          <c:smooth val="0"/>
          <c:extLst>
            <c:ext xmlns:c16="http://schemas.microsoft.com/office/drawing/2014/chart" uri="{C3380CC4-5D6E-409C-BE32-E72D297353CC}">
              <c16:uniqueId val="{00000001-5B27-4DAD-AA86-1247D20B98F3}"/>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6058880"/>
        <c:axId val="97441984"/>
      </c:lineChart>
      <c:catAx>
        <c:axId val="9605888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7441984"/>
        <c:crosses val="autoZero"/>
        <c:auto val="1"/>
        <c:lblAlgn val="ctr"/>
        <c:lblOffset val="100"/>
        <c:noMultiLvlLbl val="0"/>
      </c:catAx>
      <c:valAx>
        <c:axId val="9744198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4004360305276355E-2"/>
              <c:y val="0.1955873162272954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605888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DRT</a:t>
            </a:r>
            <a:r>
              <a:rPr lang="zh-CN"/>
              <a:t>算法</a:t>
            </a:r>
            <a:r>
              <a:rPr lang="en-US"/>
              <a:t>4</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4个分区均等初始概率结果</c:v>
          </c:tx>
          <c:spPr>
            <a:ln w="22225" cap="rnd" cmpd="sng" algn="ctr">
              <a:solidFill>
                <a:schemeClr val="accent1"/>
              </a:solidFill>
              <a:round/>
            </a:ln>
            <a:effectLst/>
          </c:spPr>
          <c:marker>
            <c:symbol val="none"/>
          </c:marker>
          <c:cat>
            <c:strRef>
              <c:f>Sheet1!$A$241:$A$243</c:f>
              <c:strCache>
                <c:ptCount val="3"/>
                <c:pt idx="0">
                  <c:v>F-Measure</c:v>
                </c:pt>
                <c:pt idx="1">
                  <c:v>NF-Measure</c:v>
                </c:pt>
                <c:pt idx="2">
                  <c:v>T-Measure</c:v>
                </c:pt>
              </c:strCache>
            </c:strRef>
          </c:cat>
          <c:val>
            <c:numRef>
              <c:f>Sheet1!$B$241:$B$243</c:f>
              <c:numCache>
                <c:formatCode>0.00_ </c:formatCode>
                <c:ptCount val="3"/>
                <c:pt idx="0">
                  <c:v>57.35</c:v>
                </c:pt>
                <c:pt idx="1">
                  <c:v>70.650000000000006</c:v>
                </c:pt>
                <c:pt idx="2">
                  <c:v>2057.5</c:v>
                </c:pt>
              </c:numCache>
            </c:numRef>
          </c:val>
          <c:smooth val="0"/>
          <c:extLst>
            <c:ext xmlns:c16="http://schemas.microsoft.com/office/drawing/2014/chart" uri="{C3380CC4-5D6E-409C-BE32-E72D297353CC}">
              <c16:uniqueId val="{00000000-B5FD-462F-9BE5-BABD7A90307E}"/>
            </c:ext>
          </c:extLst>
        </c:ser>
        <c:ser>
          <c:idx val="1"/>
          <c:order val="1"/>
          <c:tx>
            <c:v>4个分区不均等初始概率结果</c:v>
          </c:tx>
          <c:spPr>
            <a:ln w="22225" cap="rnd" cmpd="sng" algn="ctr">
              <a:solidFill>
                <a:schemeClr val="accent2"/>
              </a:solidFill>
              <a:round/>
            </a:ln>
            <a:effectLst/>
          </c:spPr>
          <c:marker>
            <c:symbol val="none"/>
          </c:marker>
          <c:cat>
            <c:strRef>
              <c:f>Sheet1!$A$241:$A$243</c:f>
              <c:strCache>
                <c:ptCount val="3"/>
                <c:pt idx="0">
                  <c:v>F-Measure</c:v>
                </c:pt>
                <c:pt idx="1">
                  <c:v>NF-Measure</c:v>
                </c:pt>
                <c:pt idx="2">
                  <c:v>T-Measure</c:v>
                </c:pt>
              </c:strCache>
            </c:strRef>
          </c:cat>
          <c:val>
            <c:numRef>
              <c:f>Sheet1!$C$241:$C$243</c:f>
              <c:numCache>
                <c:formatCode>0.00_ </c:formatCode>
                <c:ptCount val="3"/>
                <c:pt idx="0">
                  <c:v>59.1</c:v>
                </c:pt>
                <c:pt idx="1">
                  <c:v>70.900000000000006</c:v>
                </c:pt>
                <c:pt idx="2">
                  <c:v>1792.3</c:v>
                </c:pt>
              </c:numCache>
            </c:numRef>
          </c:val>
          <c:smooth val="0"/>
          <c:extLst>
            <c:ext xmlns:c16="http://schemas.microsoft.com/office/drawing/2014/chart" uri="{C3380CC4-5D6E-409C-BE32-E72D297353CC}">
              <c16:uniqueId val="{00000001-B5FD-462F-9BE5-BABD7A90307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0493952"/>
        <c:axId val="98500608"/>
      </c:lineChart>
      <c:catAx>
        <c:axId val="9049395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8500608"/>
        <c:crosses val="autoZero"/>
        <c:auto val="1"/>
        <c:lblAlgn val="ctr"/>
        <c:lblOffset val="100"/>
        <c:noMultiLvlLbl val="0"/>
      </c:catAx>
      <c:valAx>
        <c:axId val="9850060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049395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DRT</a:t>
            </a:r>
            <a:r>
              <a:rPr lang="zh-CN"/>
              <a:t>算法</a:t>
            </a:r>
            <a:r>
              <a:rPr lang="en-US"/>
              <a:t>6</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6个分区均等初始概率结果</c:v>
          </c:tx>
          <c:spPr>
            <a:ln w="22225" cap="rnd" cmpd="sng" algn="ctr">
              <a:solidFill>
                <a:schemeClr val="accent1"/>
              </a:solidFill>
              <a:round/>
            </a:ln>
            <a:effectLst/>
          </c:spPr>
          <c:marker>
            <c:symbol val="none"/>
          </c:marker>
          <c:cat>
            <c:strRef>
              <c:f>Sheet1!$D$241:$D$243</c:f>
              <c:strCache>
                <c:ptCount val="3"/>
                <c:pt idx="0">
                  <c:v>F-Measure</c:v>
                </c:pt>
                <c:pt idx="1">
                  <c:v>NF-Measure</c:v>
                </c:pt>
                <c:pt idx="2">
                  <c:v>T-Measure</c:v>
                </c:pt>
              </c:strCache>
            </c:strRef>
          </c:cat>
          <c:val>
            <c:numRef>
              <c:f>Sheet1!$E$241:$E$243</c:f>
              <c:numCache>
                <c:formatCode>0.00_ </c:formatCode>
                <c:ptCount val="3"/>
                <c:pt idx="0">
                  <c:v>46.4</c:v>
                </c:pt>
                <c:pt idx="1">
                  <c:v>72.8</c:v>
                </c:pt>
                <c:pt idx="2">
                  <c:v>1927.7</c:v>
                </c:pt>
              </c:numCache>
            </c:numRef>
          </c:val>
          <c:smooth val="0"/>
          <c:extLst>
            <c:ext xmlns:c16="http://schemas.microsoft.com/office/drawing/2014/chart" uri="{C3380CC4-5D6E-409C-BE32-E72D297353CC}">
              <c16:uniqueId val="{00000000-DF1E-4272-8B67-7BB4C383D177}"/>
            </c:ext>
          </c:extLst>
        </c:ser>
        <c:ser>
          <c:idx val="1"/>
          <c:order val="1"/>
          <c:tx>
            <c:v>6个分区不均等初始概率结果</c:v>
          </c:tx>
          <c:spPr>
            <a:ln w="22225" cap="rnd" cmpd="sng" algn="ctr">
              <a:solidFill>
                <a:schemeClr val="accent2"/>
              </a:solidFill>
              <a:round/>
            </a:ln>
            <a:effectLst/>
          </c:spPr>
          <c:marker>
            <c:symbol val="none"/>
          </c:marker>
          <c:cat>
            <c:strRef>
              <c:f>Sheet1!$D$241:$D$243</c:f>
              <c:strCache>
                <c:ptCount val="3"/>
                <c:pt idx="0">
                  <c:v>F-Measure</c:v>
                </c:pt>
                <c:pt idx="1">
                  <c:v>NF-Measure</c:v>
                </c:pt>
                <c:pt idx="2">
                  <c:v>T-Measure</c:v>
                </c:pt>
              </c:strCache>
            </c:strRef>
          </c:cat>
          <c:val>
            <c:numRef>
              <c:f>Sheet1!$F$241:$F$243</c:f>
              <c:numCache>
                <c:formatCode>0.00_ </c:formatCode>
                <c:ptCount val="3"/>
                <c:pt idx="0">
                  <c:v>119.9</c:v>
                </c:pt>
                <c:pt idx="1">
                  <c:v>82.4</c:v>
                </c:pt>
                <c:pt idx="2">
                  <c:v>1744.45</c:v>
                </c:pt>
              </c:numCache>
            </c:numRef>
          </c:val>
          <c:smooth val="0"/>
          <c:extLst>
            <c:ext xmlns:c16="http://schemas.microsoft.com/office/drawing/2014/chart" uri="{C3380CC4-5D6E-409C-BE32-E72D297353CC}">
              <c16:uniqueId val="{00000001-DF1E-4272-8B67-7BB4C383D177}"/>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0680832"/>
        <c:axId val="96097920"/>
      </c:lineChart>
      <c:catAx>
        <c:axId val="9068083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layout>
            <c:manualLayout>
              <c:xMode val="edge"/>
              <c:yMode val="edge"/>
              <c:x val="0.44887979002624673"/>
              <c:y val="0.91695500724494294"/>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6097920"/>
        <c:crosses val="autoZero"/>
        <c:auto val="1"/>
        <c:lblAlgn val="ctr"/>
        <c:lblOffset val="100"/>
        <c:noMultiLvlLbl val="0"/>
      </c:catAx>
      <c:valAx>
        <c:axId val="9609792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1.4545454545454545E-2"/>
              <c:y val="0.14353826887154469"/>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068083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RDRT</a:t>
            </a:r>
            <a:r>
              <a:rPr lang="zh-CN"/>
              <a:t>算法</a:t>
            </a:r>
            <a:r>
              <a:rPr lang="en-US"/>
              <a:t>4</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4个分区均等初始概率结果</c:v>
          </c:tx>
          <c:spPr>
            <a:ln w="22225" cap="rnd" cmpd="sng" algn="ctr">
              <a:solidFill>
                <a:schemeClr val="accent1"/>
              </a:solidFill>
              <a:round/>
            </a:ln>
            <a:effectLst/>
          </c:spPr>
          <c:marker>
            <c:symbol val="none"/>
          </c:marker>
          <c:cat>
            <c:strRef>
              <c:f>Sheet1!$K$241:$K$243</c:f>
              <c:strCache>
                <c:ptCount val="3"/>
                <c:pt idx="0">
                  <c:v>F-Measure</c:v>
                </c:pt>
                <c:pt idx="1">
                  <c:v>NF-Measure</c:v>
                </c:pt>
                <c:pt idx="2">
                  <c:v>T-Measure</c:v>
                </c:pt>
              </c:strCache>
            </c:strRef>
          </c:cat>
          <c:val>
            <c:numRef>
              <c:f>Sheet1!$L$241:$L$243</c:f>
              <c:numCache>
                <c:formatCode>0.00_ </c:formatCode>
                <c:ptCount val="3"/>
                <c:pt idx="0">
                  <c:v>59.8</c:v>
                </c:pt>
                <c:pt idx="1">
                  <c:v>82</c:v>
                </c:pt>
                <c:pt idx="2">
                  <c:v>1489.05</c:v>
                </c:pt>
              </c:numCache>
            </c:numRef>
          </c:val>
          <c:smooth val="0"/>
          <c:extLst>
            <c:ext xmlns:c16="http://schemas.microsoft.com/office/drawing/2014/chart" uri="{C3380CC4-5D6E-409C-BE32-E72D297353CC}">
              <c16:uniqueId val="{00000000-1BBE-48C0-A6FB-26A483B0A2BB}"/>
            </c:ext>
          </c:extLst>
        </c:ser>
        <c:ser>
          <c:idx val="1"/>
          <c:order val="1"/>
          <c:tx>
            <c:v>4个分区不均等初始概率结果</c:v>
          </c:tx>
          <c:spPr>
            <a:ln w="22225" cap="rnd" cmpd="sng" algn="ctr">
              <a:solidFill>
                <a:schemeClr val="accent2"/>
              </a:solidFill>
              <a:round/>
            </a:ln>
            <a:effectLst/>
          </c:spPr>
          <c:marker>
            <c:symbol val="none"/>
          </c:marker>
          <c:cat>
            <c:strRef>
              <c:f>Sheet1!$K$241:$K$243</c:f>
              <c:strCache>
                <c:ptCount val="3"/>
                <c:pt idx="0">
                  <c:v>F-Measure</c:v>
                </c:pt>
                <c:pt idx="1">
                  <c:v>NF-Measure</c:v>
                </c:pt>
                <c:pt idx="2">
                  <c:v>T-Measure</c:v>
                </c:pt>
              </c:strCache>
            </c:strRef>
          </c:cat>
          <c:val>
            <c:numRef>
              <c:f>Sheet1!$M$241:$M$243</c:f>
              <c:numCache>
                <c:formatCode>0.00_ </c:formatCode>
                <c:ptCount val="3"/>
                <c:pt idx="0">
                  <c:v>58.85</c:v>
                </c:pt>
                <c:pt idx="1">
                  <c:v>82.8</c:v>
                </c:pt>
                <c:pt idx="2">
                  <c:v>1412.8</c:v>
                </c:pt>
              </c:numCache>
            </c:numRef>
          </c:val>
          <c:smooth val="0"/>
          <c:extLst>
            <c:ext xmlns:c16="http://schemas.microsoft.com/office/drawing/2014/chart" uri="{C3380CC4-5D6E-409C-BE32-E72D297353CC}">
              <c16:uniqueId val="{00000001-1BBE-48C0-A6FB-26A483B0A2B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0780672"/>
        <c:axId val="122411200"/>
      </c:lineChart>
      <c:catAx>
        <c:axId val="9078067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layout>
            <c:manualLayout>
              <c:xMode val="edge"/>
              <c:yMode val="edge"/>
              <c:x val="0.47308985597727804"/>
              <c:y val="0.91827467811567942"/>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22411200"/>
        <c:crosses val="autoZero"/>
        <c:auto val="1"/>
        <c:lblAlgn val="ctr"/>
        <c:lblOffset val="100"/>
        <c:noMultiLvlLbl val="0"/>
      </c:catAx>
      <c:valAx>
        <c:axId val="12241120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2222218333820064E-2"/>
              <c:y val="0.15525666136449115"/>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07806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RDRT</a:t>
            </a:r>
            <a:r>
              <a:rPr lang="zh-CN"/>
              <a:t>算法</a:t>
            </a:r>
            <a:r>
              <a:rPr lang="en-US"/>
              <a:t>6</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6个分区均等初始概率结果</c:v>
          </c:tx>
          <c:spPr>
            <a:ln w="22225" cap="rnd" cmpd="sng" algn="ctr">
              <a:solidFill>
                <a:schemeClr val="accent1"/>
              </a:solidFill>
              <a:round/>
            </a:ln>
            <a:effectLst/>
          </c:spPr>
          <c:marker>
            <c:symbol val="none"/>
          </c:marker>
          <c:cat>
            <c:strRef>
              <c:f>Sheet1!$K$241:$K$243</c:f>
              <c:strCache>
                <c:ptCount val="3"/>
                <c:pt idx="0">
                  <c:v>F-Measure</c:v>
                </c:pt>
                <c:pt idx="1">
                  <c:v>NF-Measure</c:v>
                </c:pt>
                <c:pt idx="2">
                  <c:v>T-Measure</c:v>
                </c:pt>
              </c:strCache>
            </c:strRef>
          </c:cat>
          <c:val>
            <c:numRef>
              <c:f>Sheet1!$L$241:$L$243</c:f>
              <c:numCache>
                <c:formatCode>0.00_ </c:formatCode>
                <c:ptCount val="3"/>
                <c:pt idx="0">
                  <c:v>59.8</c:v>
                </c:pt>
                <c:pt idx="1">
                  <c:v>82</c:v>
                </c:pt>
                <c:pt idx="2">
                  <c:v>1489.05</c:v>
                </c:pt>
              </c:numCache>
            </c:numRef>
          </c:val>
          <c:smooth val="0"/>
          <c:extLst>
            <c:ext xmlns:c16="http://schemas.microsoft.com/office/drawing/2014/chart" uri="{C3380CC4-5D6E-409C-BE32-E72D297353CC}">
              <c16:uniqueId val="{00000000-7BBD-4F6B-BAE9-9CEE003A8790}"/>
            </c:ext>
          </c:extLst>
        </c:ser>
        <c:ser>
          <c:idx val="1"/>
          <c:order val="1"/>
          <c:tx>
            <c:v>6个分区不均等初始概率结果</c:v>
          </c:tx>
          <c:spPr>
            <a:ln w="22225" cap="rnd" cmpd="sng" algn="ctr">
              <a:solidFill>
                <a:schemeClr val="accent2"/>
              </a:solidFill>
              <a:round/>
            </a:ln>
            <a:effectLst/>
          </c:spPr>
          <c:marker>
            <c:symbol val="none"/>
          </c:marker>
          <c:cat>
            <c:strRef>
              <c:f>Sheet1!$K$241:$K$243</c:f>
              <c:strCache>
                <c:ptCount val="3"/>
                <c:pt idx="0">
                  <c:v>F-Measure</c:v>
                </c:pt>
                <c:pt idx="1">
                  <c:v>NF-Measure</c:v>
                </c:pt>
                <c:pt idx="2">
                  <c:v>T-Measure</c:v>
                </c:pt>
              </c:strCache>
            </c:strRef>
          </c:cat>
          <c:val>
            <c:numRef>
              <c:f>Sheet1!$M$241:$M$243</c:f>
              <c:numCache>
                <c:formatCode>0.00_ </c:formatCode>
                <c:ptCount val="3"/>
                <c:pt idx="0">
                  <c:v>58.85</c:v>
                </c:pt>
                <c:pt idx="1">
                  <c:v>82.8</c:v>
                </c:pt>
                <c:pt idx="2">
                  <c:v>1412.8</c:v>
                </c:pt>
              </c:numCache>
            </c:numRef>
          </c:val>
          <c:smooth val="0"/>
          <c:extLst>
            <c:ext xmlns:c16="http://schemas.microsoft.com/office/drawing/2014/chart" uri="{C3380CC4-5D6E-409C-BE32-E72D297353CC}">
              <c16:uniqueId val="{00000001-7BBD-4F6B-BAE9-9CEE003A879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39657728"/>
        <c:axId val="151039936"/>
      </c:lineChart>
      <c:catAx>
        <c:axId val="13965772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layout>
            <c:manualLayout>
              <c:xMode val="edge"/>
              <c:yMode val="edge"/>
              <c:x val="0.47308985597727804"/>
              <c:y val="0.91827467811567942"/>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51039936"/>
        <c:crosses val="autoZero"/>
        <c:auto val="1"/>
        <c:lblAlgn val="ctr"/>
        <c:lblOffset val="100"/>
        <c:noMultiLvlLbl val="0"/>
      </c:catAx>
      <c:valAx>
        <c:axId val="15103993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2222218333820064E-2"/>
              <c:y val="0.15525666136449115"/>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3965772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RPT</a:t>
            </a:r>
            <a:r>
              <a:rPr lang="zh-CN"/>
              <a:t>算法</a:t>
            </a:r>
            <a:r>
              <a:rPr lang="en-US"/>
              <a:t>3</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3个分区均等初始概率结果</c:v>
          </c:tx>
          <c:spPr>
            <a:ln w="22225" cap="rnd" cmpd="sng" algn="ctr">
              <a:solidFill>
                <a:schemeClr val="accent1"/>
              </a:solidFill>
              <a:round/>
            </a:ln>
            <a:effectLst/>
          </c:spPr>
          <c:marker>
            <c:symbol val="none"/>
          </c:marker>
          <c:cat>
            <c:strRef>
              <c:f>Sheet2!$A$21:$A$23</c:f>
              <c:strCache>
                <c:ptCount val="3"/>
                <c:pt idx="0">
                  <c:v>F-Measure</c:v>
                </c:pt>
                <c:pt idx="1">
                  <c:v>NF-Measure</c:v>
                </c:pt>
                <c:pt idx="2">
                  <c:v>T-Measure</c:v>
                </c:pt>
              </c:strCache>
            </c:strRef>
          </c:cat>
          <c:val>
            <c:numRef>
              <c:f>Sheet2!$B$21:$B$23</c:f>
              <c:numCache>
                <c:formatCode>General</c:formatCode>
                <c:ptCount val="3"/>
                <c:pt idx="0">
                  <c:v>42</c:v>
                </c:pt>
                <c:pt idx="1">
                  <c:v>149.25</c:v>
                </c:pt>
                <c:pt idx="2">
                  <c:v>554.29999999999995</c:v>
                </c:pt>
              </c:numCache>
            </c:numRef>
          </c:val>
          <c:smooth val="0"/>
          <c:extLst>
            <c:ext xmlns:c16="http://schemas.microsoft.com/office/drawing/2014/chart" uri="{C3380CC4-5D6E-409C-BE32-E72D297353CC}">
              <c16:uniqueId val="{00000000-3708-4058-AB82-F3151FAA3F34}"/>
            </c:ext>
          </c:extLst>
        </c:ser>
        <c:ser>
          <c:idx val="1"/>
          <c:order val="1"/>
          <c:tx>
            <c:v>3个分区不均等初始概率结果</c:v>
          </c:tx>
          <c:spPr>
            <a:ln w="22225" cap="rnd" cmpd="sng" algn="ctr">
              <a:solidFill>
                <a:schemeClr val="accent2"/>
              </a:solidFill>
              <a:round/>
            </a:ln>
            <a:effectLst/>
          </c:spPr>
          <c:marker>
            <c:symbol val="none"/>
          </c:marker>
          <c:cat>
            <c:strRef>
              <c:f>Sheet2!$A$21:$A$23</c:f>
              <c:strCache>
                <c:ptCount val="3"/>
                <c:pt idx="0">
                  <c:v>F-Measure</c:v>
                </c:pt>
                <c:pt idx="1">
                  <c:v>NF-Measure</c:v>
                </c:pt>
                <c:pt idx="2">
                  <c:v>T-Measure</c:v>
                </c:pt>
              </c:strCache>
            </c:strRef>
          </c:cat>
          <c:val>
            <c:numRef>
              <c:f>Sheet2!$C$21:$C$23</c:f>
              <c:numCache>
                <c:formatCode>General</c:formatCode>
                <c:ptCount val="3"/>
                <c:pt idx="0">
                  <c:v>41.8</c:v>
                </c:pt>
                <c:pt idx="1">
                  <c:v>65.25</c:v>
                </c:pt>
                <c:pt idx="2">
                  <c:v>333.5</c:v>
                </c:pt>
              </c:numCache>
            </c:numRef>
          </c:val>
          <c:smooth val="0"/>
          <c:extLst>
            <c:ext xmlns:c16="http://schemas.microsoft.com/office/drawing/2014/chart" uri="{C3380CC4-5D6E-409C-BE32-E72D297353CC}">
              <c16:uniqueId val="{00000001-3708-4058-AB82-F3151FAA3F3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7433984"/>
        <c:axId val="147323648"/>
      </c:lineChart>
      <c:catAx>
        <c:axId val="14743398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7323648"/>
        <c:crosses val="autoZero"/>
        <c:auto val="1"/>
        <c:lblAlgn val="ctr"/>
        <c:lblOffset val="100"/>
        <c:noMultiLvlLbl val="0"/>
      </c:catAx>
      <c:valAx>
        <c:axId val="14732364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2222222222222223E-2"/>
              <c:y val="0.16724737532808398"/>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743398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RPT</a:t>
            </a:r>
            <a:r>
              <a:rPr lang="zh-CN"/>
              <a:t>算法</a:t>
            </a:r>
            <a:r>
              <a:rPr lang="en-US"/>
              <a:t>4</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4个分区均等初始概率结果</c:v>
          </c:tx>
          <c:spPr>
            <a:ln w="22225" cap="rnd" cmpd="sng" algn="ctr">
              <a:solidFill>
                <a:schemeClr val="accent1"/>
              </a:solidFill>
              <a:round/>
            </a:ln>
            <a:effectLst/>
          </c:spPr>
          <c:marker>
            <c:symbol val="none"/>
          </c:marker>
          <c:cat>
            <c:strRef>
              <c:f>Sheet2!$D$21:$D$23</c:f>
              <c:strCache>
                <c:ptCount val="3"/>
                <c:pt idx="0">
                  <c:v>F-Measure</c:v>
                </c:pt>
                <c:pt idx="1">
                  <c:v>NF-Measure</c:v>
                </c:pt>
                <c:pt idx="2">
                  <c:v>T-Measure</c:v>
                </c:pt>
              </c:strCache>
            </c:strRef>
          </c:cat>
          <c:val>
            <c:numRef>
              <c:f>Sheet2!$E$21:$E$23</c:f>
              <c:numCache>
                <c:formatCode>General</c:formatCode>
                <c:ptCount val="3"/>
                <c:pt idx="0">
                  <c:v>16.5</c:v>
                </c:pt>
                <c:pt idx="1">
                  <c:v>26.35</c:v>
                </c:pt>
                <c:pt idx="2">
                  <c:v>113.35</c:v>
                </c:pt>
              </c:numCache>
            </c:numRef>
          </c:val>
          <c:smooth val="0"/>
          <c:extLst>
            <c:ext xmlns:c16="http://schemas.microsoft.com/office/drawing/2014/chart" uri="{C3380CC4-5D6E-409C-BE32-E72D297353CC}">
              <c16:uniqueId val="{00000000-9F65-4B7C-A61A-10E0AA1C0DD1}"/>
            </c:ext>
          </c:extLst>
        </c:ser>
        <c:ser>
          <c:idx val="1"/>
          <c:order val="1"/>
          <c:tx>
            <c:v>4个分区不均等初始概率结果</c:v>
          </c:tx>
          <c:spPr>
            <a:ln w="22225" cap="rnd" cmpd="sng" algn="ctr">
              <a:solidFill>
                <a:schemeClr val="accent2"/>
              </a:solidFill>
              <a:round/>
            </a:ln>
            <a:effectLst/>
          </c:spPr>
          <c:marker>
            <c:symbol val="none"/>
          </c:marker>
          <c:cat>
            <c:strRef>
              <c:f>Sheet2!$D$21:$D$23</c:f>
              <c:strCache>
                <c:ptCount val="3"/>
                <c:pt idx="0">
                  <c:v>F-Measure</c:v>
                </c:pt>
                <c:pt idx="1">
                  <c:v>NF-Measure</c:v>
                </c:pt>
                <c:pt idx="2">
                  <c:v>T-Measure</c:v>
                </c:pt>
              </c:strCache>
            </c:strRef>
          </c:cat>
          <c:val>
            <c:numRef>
              <c:f>Sheet2!$F$21:$F$23</c:f>
              <c:numCache>
                <c:formatCode>General</c:formatCode>
                <c:ptCount val="3"/>
                <c:pt idx="0">
                  <c:v>35.5</c:v>
                </c:pt>
                <c:pt idx="1">
                  <c:v>79.5</c:v>
                </c:pt>
                <c:pt idx="2">
                  <c:v>304.39999999999998</c:v>
                </c:pt>
              </c:numCache>
            </c:numRef>
          </c:val>
          <c:smooth val="0"/>
          <c:extLst>
            <c:ext xmlns:c16="http://schemas.microsoft.com/office/drawing/2014/chart" uri="{C3380CC4-5D6E-409C-BE32-E72D297353CC}">
              <c16:uniqueId val="{00000001-9F65-4B7C-A61A-10E0AA1C0DD1}"/>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6047488"/>
        <c:axId val="148588800"/>
      </c:lineChart>
      <c:catAx>
        <c:axId val="14604748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layout>
            <c:manualLayout>
              <c:xMode val="edge"/>
              <c:yMode val="edge"/>
              <c:x val="0.53051613450508461"/>
              <c:y val="0.81609447649744038"/>
            </c:manualLayout>
          </c:layout>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8588800"/>
        <c:crosses val="autoZero"/>
        <c:auto val="1"/>
        <c:lblAlgn val="ctr"/>
        <c:lblOffset val="100"/>
        <c:noMultiLvlLbl val="0"/>
      </c:catAx>
      <c:valAx>
        <c:axId val="14858880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2222222222222223E-2"/>
              <c:y val="0.17650663458734325"/>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604748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4.9584067630475286E-2"/>
          <c:y val="0.89040109954431346"/>
          <c:w val="0.87327855547164279"/>
          <c:h val="7.1477717785182637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MDRT</a:t>
            </a:r>
            <a:r>
              <a:rPr lang="zh-CN"/>
              <a:t>算法</a:t>
            </a:r>
            <a:r>
              <a:rPr lang="en-US"/>
              <a:t>3</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3个分区均等初始概率结果</c:v>
          </c:tx>
          <c:spPr>
            <a:ln w="22225" cap="rnd" cmpd="sng" algn="ctr">
              <a:solidFill>
                <a:schemeClr val="accent1"/>
              </a:solidFill>
              <a:round/>
            </a:ln>
            <a:effectLst/>
          </c:spPr>
          <c:marker>
            <c:symbol val="none"/>
          </c:marker>
          <c:cat>
            <c:strRef>
              <c:f>Sheet2!$I$21:$I$23</c:f>
              <c:strCache>
                <c:ptCount val="3"/>
                <c:pt idx="0">
                  <c:v>F-Measure</c:v>
                </c:pt>
                <c:pt idx="1">
                  <c:v>NF-Measure</c:v>
                </c:pt>
                <c:pt idx="2">
                  <c:v>T-Measure</c:v>
                </c:pt>
              </c:strCache>
            </c:strRef>
          </c:cat>
          <c:val>
            <c:numRef>
              <c:f>Sheet2!$J$21:$J$23</c:f>
              <c:numCache>
                <c:formatCode>0.00_ </c:formatCode>
                <c:ptCount val="3"/>
                <c:pt idx="0">
                  <c:v>33.799999999999997</c:v>
                </c:pt>
                <c:pt idx="1">
                  <c:v>124.45</c:v>
                </c:pt>
                <c:pt idx="2">
                  <c:v>442.7</c:v>
                </c:pt>
              </c:numCache>
            </c:numRef>
          </c:val>
          <c:smooth val="0"/>
          <c:extLst>
            <c:ext xmlns:c16="http://schemas.microsoft.com/office/drawing/2014/chart" uri="{C3380CC4-5D6E-409C-BE32-E72D297353CC}">
              <c16:uniqueId val="{00000000-C5B8-427B-9F25-34EF9973D527}"/>
            </c:ext>
          </c:extLst>
        </c:ser>
        <c:ser>
          <c:idx val="1"/>
          <c:order val="1"/>
          <c:tx>
            <c:v>3个分区不均等初始概率结果</c:v>
          </c:tx>
          <c:spPr>
            <a:ln w="22225" cap="rnd" cmpd="sng" algn="ctr">
              <a:solidFill>
                <a:schemeClr val="accent2"/>
              </a:solidFill>
              <a:round/>
            </a:ln>
            <a:effectLst/>
          </c:spPr>
          <c:marker>
            <c:symbol val="none"/>
          </c:marker>
          <c:cat>
            <c:strRef>
              <c:f>Sheet2!$I$21:$I$23</c:f>
              <c:strCache>
                <c:ptCount val="3"/>
                <c:pt idx="0">
                  <c:v>F-Measure</c:v>
                </c:pt>
                <c:pt idx="1">
                  <c:v>NF-Measure</c:v>
                </c:pt>
                <c:pt idx="2">
                  <c:v>T-Measure</c:v>
                </c:pt>
              </c:strCache>
            </c:strRef>
          </c:cat>
          <c:val>
            <c:numRef>
              <c:f>Sheet2!$K$21:$K$23</c:f>
              <c:numCache>
                <c:formatCode>0.00_ </c:formatCode>
                <c:ptCount val="3"/>
                <c:pt idx="0">
                  <c:v>36.25</c:v>
                </c:pt>
                <c:pt idx="1">
                  <c:v>144.1</c:v>
                </c:pt>
                <c:pt idx="2">
                  <c:v>360.55</c:v>
                </c:pt>
              </c:numCache>
            </c:numRef>
          </c:val>
          <c:smooth val="0"/>
          <c:extLst>
            <c:ext xmlns:c16="http://schemas.microsoft.com/office/drawing/2014/chart" uri="{C3380CC4-5D6E-409C-BE32-E72D297353CC}">
              <c16:uniqueId val="{00000001-C5B8-427B-9F25-34EF9973D527}"/>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6048512"/>
        <c:axId val="148592256"/>
      </c:lineChart>
      <c:catAx>
        <c:axId val="1460485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8592256"/>
        <c:crosses val="autoZero"/>
        <c:auto val="1"/>
        <c:lblAlgn val="ctr"/>
        <c:lblOffset val="100"/>
        <c:noMultiLvlLbl val="0"/>
      </c:catAx>
      <c:valAx>
        <c:axId val="14859225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2222222222222223E-2"/>
              <c:y val="0.17650663458734325"/>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604851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RPT</a:t>
            </a:r>
            <a:r>
              <a:rPr lang="zh-CN"/>
              <a:t>算法</a:t>
            </a:r>
            <a:r>
              <a:rPr lang="en-US"/>
              <a:t>6</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6个分区均等初始概率结果</c:v>
          </c:tx>
          <c:spPr>
            <a:ln w="22225" cap="rnd" cmpd="sng" algn="ctr">
              <a:solidFill>
                <a:schemeClr val="accent1"/>
              </a:solidFill>
              <a:round/>
            </a:ln>
            <a:effectLst/>
          </c:spPr>
          <c:marker>
            <c:symbol val="none"/>
          </c:marker>
          <c:cat>
            <c:strRef>
              <c:f>Sheet2!$D$25:$D$27</c:f>
              <c:strCache>
                <c:ptCount val="3"/>
                <c:pt idx="0">
                  <c:v>F-Measure</c:v>
                </c:pt>
                <c:pt idx="1">
                  <c:v>NF-Measure</c:v>
                </c:pt>
                <c:pt idx="2">
                  <c:v>T-Measure</c:v>
                </c:pt>
              </c:strCache>
            </c:strRef>
          </c:cat>
          <c:val>
            <c:numRef>
              <c:f>Sheet2!$E$25:$E$27</c:f>
              <c:numCache>
                <c:formatCode>General</c:formatCode>
                <c:ptCount val="3"/>
                <c:pt idx="0">
                  <c:v>6.3</c:v>
                </c:pt>
                <c:pt idx="1">
                  <c:v>5.8</c:v>
                </c:pt>
                <c:pt idx="2">
                  <c:v>31.5</c:v>
                </c:pt>
              </c:numCache>
            </c:numRef>
          </c:val>
          <c:smooth val="0"/>
          <c:extLst>
            <c:ext xmlns:c16="http://schemas.microsoft.com/office/drawing/2014/chart" uri="{C3380CC4-5D6E-409C-BE32-E72D297353CC}">
              <c16:uniqueId val="{00000000-92A6-4F6B-9AC3-2EEB6445196B}"/>
            </c:ext>
          </c:extLst>
        </c:ser>
        <c:ser>
          <c:idx val="1"/>
          <c:order val="1"/>
          <c:tx>
            <c:v>6个分区不均等初始概率结果</c:v>
          </c:tx>
          <c:spPr>
            <a:ln w="22225" cap="rnd" cmpd="sng" algn="ctr">
              <a:solidFill>
                <a:schemeClr val="accent2"/>
              </a:solidFill>
              <a:round/>
            </a:ln>
            <a:effectLst/>
          </c:spPr>
          <c:marker>
            <c:symbol val="none"/>
          </c:marker>
          <c:cat>
            <c:strRef>
              <c:f>Sheet2!$D$25:$D$27</c:f>
              <c:strCache>
                <c:ptCount val="3"/>
                <c:pt idx="0">
                  <c:v>F-Measure</c:v>
                </c:pt>
                <c:pt idx="1">
                  <c:v>NF-Measure</c:v>
                </c:pt>
                <c:pt idx="2">
                  <c:v>T-Measure</c:v>
                </c:pt>
              </c:strCache>
            </c:strRef>
          </c:cat>
          <c:val>
            <c:numRef>
              <c:f>Sheet2!$F$25:$F$27</c:f>
              <c:numCache>
                <c:formatCode>General</c:formatCode>
                <c:ptCount val="3"/>
                <c:pt idx="0">
                  <c:v>4.45</c:v>
                </c:pt>
                <c:pt idx="1">
                  <c:v>5</c:v>
                </c:pt>
                <c:pt idx="2">
                  <c:v>19</c:v>
                </c:pt>
              </c:numCache>
            </c:numRef>
          </c:val>
          <c:smooth val="0"/>
          <c:extLst>
            <c:ext xmlns:c16="http://schemas.microsoft.com/office/drawing/2014/chart" uri="{C3380CC4-5D6E-409C-BE32-E72D297353CC}">
              <c16:uniqueId val="{00000001-92A6-4F6B-9AC3-2EEB6445196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9330688"/>
        <c:axId val="308968768"/>
      </c:lineChart>
      <c:catAx>
        <c:axId val="4933068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308968768"/>
        <c:crosses val="autoZero"/>
        <c:auto val="1"/>
        <c:lblAlgn val="ctr"/>
        <c:lblOffset val="100"/>
        <c:noMultiLvlLbl val="0"/>
      </c:catAx>
      <c:valAx>
        <c:axId val="30896876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0050125313283207E-2"/>
              <c:y val="0.15921464067617291"/>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4933068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MDRT</a:t>
            </a:r>
            <a:r>
              <a:rPr lang="zh-CN"/>
              <a:t>算法</a:t>
            </a:r>
            <a:r>
              <a:rPr lang="en-US"/>
              <a:t>4</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4个分区均等初始概率结果</c:v>
          </c:tx>
          <c:spPr>
            <a:ln w="22225" cap="rnd" cmpd="sng" algn="ctr">
              <a:solidFill>
                <a:schemeClr val="accent1"/>
              </a:solidFill>
              <a:round/>
            </a:ln>
            <a:effectLst/>
          </c:spPr>
          <c:marker>
            <c:symbol val="none"/>
          </c:marker>
          <c:cat>
            <c:strRef>
              <c:f>Sheet2!$L$21:$L$23</c:f>
              <c:strCache>
                <c:ptCount val="3"/>
                <c:pt idx="0">
                  <c:v>F-Measure</c:v>
                </c:pt>
                <c:pt idx="1">
                  <c:v>NF-Measure</c:v>
                </c:pt>
                <c:pt idx="2">
                  <c:v>T-Measure</c:v>
                </c:pt>
              </c:strCache>
            </c:strRef>
          </c:cat>
          <c:val>
            <c:numRef>
              <c:f>Sheet2!$M$21:$M$23</c:f>
              <c:numCache>
                <c:formatCode>0.00_ </c:formatCode>
                <c:ptCount val="3"/>
                <c:pt idx="0">
                  <c:v>23.8</c:v>
                </c:pt>
                <c:pt idx="1">
                  <c:v>26.1</c:v>
                </c:pt>
                <c:pt idx="2">
                  <c:v>131.69999999999999</c:v>
                </c:pt>
              </c:numCache>
            </c:numRef>
          </c:val>
          <c:smooth val="0"/>
          <c:extLst>
            <c:ext xmlns:c16="http://schemas.microsoft.com/office/drawing/2014/chart" uri="{C3380CC4-5D6E-409C-BE32-E72D297353CC}">
              <c16:uniqueId val="{00000000-A9C4-4838-8418-3B3B9958D626}"/>
            </c:ext>
          </c:extLst>
        </c:ser>
        <c:ser>
          <c:idx val="1"/>
          <c:order val="1"/>
          <c:tx>
            <c:v>4个分区不均等初始概率结果</c:v>
          </c:tx>
          <c:spPr>
            <a:ln w="22225" cap="rnd" cmpd="sng" algn="ctr">
              <a:solidFill>
                <a:schemeClr val="accent2"/>
              </a:solidFill>
              <a:round/>
            </a:ln>
            <a:effectLst/>
          </c:spPr>
          <c:marker>
            <c:symbol val="none"/>
          </c:marker>
          <c:cat>
            <c:strRef>
              <c:f>Sheet2!$L$21:$L$23</c:f>
              <c:strCache>
                <c:ptCount val="3"/>
                <c:pt idx="0">
                  <c:v>F-Measure</c:v>
                </c:pt>
                <c:pt idx="1">
                  <c:v>NF-Measure</c:v>
                </c:pt>
                <c:pt idx="2">
                  <c:v>T-Measure</c:v>
                </c:pt>
              </c:strCache>
            </c:strRef>
          </c:cat>
          <c:val>
            <c:numRef>
              <c:f>Sheet2!$N$21:$N$23</c:f>
              <c:numCache>
                <c:formatCode>0.00_ </c:formatCode>
                <c:ptCount val="3"/>
                <c:pt idx="0">
                  <c:v>24.35</c:v>
                </c:pt>
                <c:pt idx="1">
                  <c:v>28.45</c:v>
                </c:pt>
                <c:pt idx="2">
                  <c:v>117.2</c:v>
                </c:pt>
              </c:numCache>
            </c:numRef>
          </c:val>
          <c:smooth val="0"/>
          <c:extLst>
            <c:ext xmlns:c16="http://schemas.microsoft.com/office/drawing/2014/chart" uri="{C3380CC4-5D6E-409C-BE32-E72D297353CC}">
              <c16:uniqueId val="{00000001-A9C4-4838-8418-3B3B9958D626}"/>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6049536"/>
        <c:axId val="149423232"/>
      </c:lineChart>
      <c:catAx>
        <c:axId val="14604953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9423232"/>
        <c:crosses val="autoZero"/>
        <c:auto val="1"/>
        <c:lblAlgn val="ctr"/>
        <c:lblOffset val="100"/>
        <c:noMultiLvlLbl val="0"/>
      </c:catAx>
      <c:valAx>
        <c:axId val="14942323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2222222222222223E-2"/>
              <c:y val="0.1903955234762321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604953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DRT</a:t>
            </a:r>
            <a:r>
              <a:rPr lang="zh-CN"/>
              <a:t>算法</a:t>
            </a:r>
            <a:r>
              <a:rPr lang="en-US"/>
              <a:t>3</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3个分区均等初始概率结果</c:v>
          </c:tx>
          <c:spPr>
            <a:ln w="22225" cap="rnd" cmpd="sng" algn="ctr">
              <a:solidFill>
                <a:schemeClr val="accent1"/>
              </a:solidFill>
              <a:round/>
            </a:ln>
            <a:effectLst/>
          </c:spPr>
          <c:marker>
            <c:symbol val="none"/>
          </c:marker>
          <c:cat>
            <c:strRef>
              <c:f>Sheet2!$A$71:$A$73</c:f>
              <c:strCache>
                <c:ptCount val="3"/>
                <c:pt idx="0">
                  <c:v>F-Measure</c:v>
                </c:pt>
                <c:pt idx="1">
                  <c:v>NF-Measure</c:v>
                </c:pt>
                <c:pt idx="2">
                  <c:v>T-Measure</c:v>
                </c:pt>
              </c:strCache>
            </c:strRef>
          </c:cat>
          <c:val>
            <c:numRef>
              <c:f>Sheet2!$B$71:$B$73</c:f>
              <c:numCache>
                <c:formatCode>0.00_ </c:formatCode>
                <c:ptCount val="3"/>
                <c:pt idx="0">
                  <c:v>31.65</c:v>
                </c:pt>
                <c:pt idx="1">
                  <c:v>155.55000000000001</c:v>
                </c:pt>
                <c:pt idx="2">
                  <c:v>500.9</c:v>
                </c:pt>
              </c:numCache>
            </c:numRef>
          </c:val>
          <c:smooth val="0"/>
          <c:extLst>
            <c:ext xmlns:c16="http://schemas.microsoft.com/office/drawing/2014/chart" uri="{C3380CC4-5D6E-409C-BE32-E72D297353CC}">
              <c16:uniqueId val="{00000000-9FCF-478B-B5AE-6C75676E34D5}"/>
            </c:ext>
          </c:extLst>
        </c:ser>
        <c:ser>
          <c:idx val="1"/>
          <c:order val="1"/>
          <c:tx>
            <c:v>3个分区不均等初始概率结果</c:v>
          </c:tx>
          <c:spPr>
            <a:ln w="22225" cap="rnd" cmpd="sng" algn="ctr">
              <a:solidFill>
                <a:schemeClr val="accent2"/>
              </a:solidFill>
              <a:round/>
            </a:ln>
            <a:effectLst/>
          </c:spPr>
          <c:marker>
            <c:symbol val="none"/>
          </c:marker>
          <c:cat>
            <c:strRef>
              <c:f>Sheet2!$A$71:$A$73</c:f>
              <c:strCache>
                <c:ptCount val="3"/>
                <c:pt idx="0">
                  <c:v>F-Measure</c:v>
                </c:pt>
                <c:pt idx="1">
                  <c:v>NF-Measure</c:v>
                </c:pt>
                <c:pt idx="2">
                  <c:v>T-Measure</c:v>
                </c:pt>
              </c:strCache>
            </c:strRef>
          </c:cat>
          <c:val>
            <c:numRef>
              <c:f>Sheet2!$C$71:$C$73</c:f>
              <c:numCache>
                <c:formatCode>0.00_ </c:formatCode>
                <c:ptCount val="3"/>
                <c:pt idx="0">
                  <c:v>42.25</c:v>
                </c:pt>
                <c:pt idx="1">
                  <c:v>90.4</c:v>
                </c:pt>
                <c:pt idx="2">
                  <c:v>408.3</c:v>
                </c:pt>
              </c:numCache>
            </c:numRef>
          </c:val>
          <c:smooth val="0"/>
          <c:extLst>
            <c:ext xmlns:c16="http://schemas.microsoft.com/office/drawing/2014/chart" uri="{C3380CC4-5D6E-409C-BE32-E72D297353CC}">
              <c16:uniqueId val="{00000001-9FCF-478B-B5AE-6C75676E34D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6050560"/>
        <c:axId val="149426688"/>
      </c:lineChart>
      <c:catAx>
        <c:axId val="14605056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9426688"/>
        <c:crosses val="autoZero"/>
        <c:auto val="1"/>
        <c:lblAlgn val="ctr"/>
        <c:lblOffset val="100"/>
        <c:noMultiLvlLbl val="0"/>
      </c:catAx>
      <c:valAx>
        <c:axId val="14942668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3.0555555555555555E-2"/>
              <c:y val="0.18567330125400988"/>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605056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DRT</a:t>
            </a:r>
            <a:r>
              <a:rPr lang="zh-CN"/>
              <a:t>算法</a:t>
            </a:r>
            <a:r>
              <a:rPr lang="en-US"/>
              <a:t>4</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4个分区均等初始概率结果</c:v>
          </c:tx>
          <c:spPr>
            <a:ln w="22225" cap="rnd" cmpd="sng" algn="ctr">
              <a:solidFill>
                <a:schemeClr val="accent1"/>
              </a:solidFill>
              <a:round/>
            </a:ln>
            <a:effectLst/>
          </c:spPr>
          <c:marker>
            <c:symbol val="none"/>
          </c:marker>
          <c:cat>
            <c:strRef>
              <c:f>Sheet2!$D$71:$D$73</c:f>
              <c:strCache>
                <c:ptCount val="3"/>
                <c:pt idx="0">
                  <c:v>F-Measure</c:v>
                </c:pt>
                <c:pt idx="1">
                  <c:v>NF-Measure</c:v>
                </c:pt>
                <c:pt idx="2">
                  <c:v>T-Measure</c:v>
                </c:pt>
              </c:strCache>
            </c:strRef>
          </c:cat>
          <c:val>
            <c:numRef>
              <c:f>Sheet2!$E$71:$E$73</c:f>
              <c:numCache>
                <c:formatCode>0.00_ </c:formatCode>
                <c:ptCount val="3"/>
                <c:pt idx="0">
                  <c:v>18.2</c:v>
                </c:pt>
                <c:pt idx="1">
                  <c:v>57.45</c:v>
                </c:pt>
                <c:pt idx="2">
                  <c:v>124.15</c:v>
                </c:pt>
              </c:numCache>
            </c:numRef>
          </c:val>
          <c:smooth val="0"/>
          <c:extLst>
            <c:ext xmlns:c16="http://schemas.microsoft.com/office/drawing/2014/chart" uri="{C3380CC4-5D6E-409C-BE32-E72D297353CC}">
              <c16:uniqueId val="{00000000-7D91-4B05-92DE-23BC1AAFC94F}"/>
            </c:ext>
          </c:extLst>
        </c:ser>
        <c:ser>
          <c:idx val="1"/>
          <c:order val="1"/>
          <c:tx>
            <c:v>4个分区不均等初始概率结果</c:v>
          </c:tx>
          <c:spPr>
            <a:ln w="22225" cap="rnd" cmpd="sng" algn="ctr">
              <a:solidFill>
                <a:schemeClr val="accent2"/>
              </a:solidFill>
              <a:round/>
            </a:ln>
            <a:effectLst/>
          </c:spPr>
          <c:marker>
            <c:symbol val="none"/>
          </c:marker>
          <c:cat>
            <c:strRef>
              <c:f>Sheet2!$D$71:$D$73</c:f>
              <c:strCache>
                <c:ptCount val="3"/>
                <c:pt idx="0">
                  <c:v>F-Measure</c:v>
                </c:pt>
                <c:pt idx="1">
                  <c:v>NF-Measure</c:v>
                </c:pt>
                <c:pt idx="2">
                  <c:v>T-Measure</c:v>
                </c:pt>
              </c:strCache>
            </c:strRef>
          </c:cat>
          <c:val>
            <c:numRef>
              <c:f>Sheet2!$F$71:$F$73</c:f>
              <c:numCache>
                <c:formatCode>0.00_ </c:formatCode>
                <c:ptCount val="3"/>
                <c:pt idx="0">
                  <c:v>16.5</c:v>
                </c:pt>
                <c:pt idx="1">
                  <c:v>34</c:v>
                </c:pt>
                <c:pt idx="2">
                  <c:v>124.25</c:v>
                </c:pt>
              </c:numCache>
            </c:numRef>
          </c:val>
          <c:smooth val="0"/>
          <c:extLst>
            <c:ext xmlns:c16="http://schemas.microsoft.com/office/drawing/2014/chart" uri="{C3380CC4-5D6E-409C-BE32-E72D297353CC}">
              <c16:uniqueId val="{00000001-7D91-4B05-92DE-23BC1AAFC94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9709312"/>
        <c:axId val="149774336"/>
      </c:lineChart>
      <c:catAx>
        <c:axId val="1497093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9774336"/>
        <c:crosses val="autoZero"/>
        <c:auto val="1"/>
        <c:lblAlgn val="ctr"/>
        <c:lblOffset val="100"/>
        <c:noMultiLvlLbl val="0"/>
      </c:catAx>
      <c:valAx>
        <c:axId val="14977433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3.0555555555555555E-2"/>
              <c:y val="0.18104367162438029"/>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970931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RDRT</a:t>
            </a:r>
            <a:r>
              <a:rPr lang="zh-CN"/>
              <a:t>算法</a:t>
            </a:r>
            <a:r>
              <a:rPr lang="en-US"/>
              <a:t>3</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3个分区均等初始概率结果</c:v>
          </c:tx>
          <c:spPr>
            <a:ln w="22225" cap="rnd" cmpd="sng" algn="ctr">
              <a:solidFill>
                <a:schemeClr val="accent1"/>
              </a:solidFill>
              <a:round/>
            </a:ln>
            <a:effectLst/>
          </c:spPr>
          <c:marker>
            <c:symbol val="none"/>
          </c:marker>
          <c:cat>
            <c:strRef>
              <c:f>Sheet2!$I$71:$I$73</c:f>
              <c:strCache>
                <c:ptCount val="3"/>
                <c:pt idx="0">
                  <c:v>F-Measure</c:v>
                </c:pt>
                <c:pt idx="1">
                  <c:v>NF-Measure</c:v>
                </c:pt>
                <c:pt idx="2">
                  <c:v>T-Measure</c:v>
                </c:pt>
              </c:strCache>
            </c:strRef>
          </c:cat>
          <c:val>
            <c:numRef>
              <c:f>Sheet2!$J$71:$J$73</c:f>
              <c:numCache>
                <c:formatCode>0.00_ </c:formatCode>
                <c:ptCount val="3"/>
                <c:pt idx="0">
                  <c:v>36.35</c:v>
                </c:pt>
                <c:pt idx="1">
                  <c:v>141.9</c:v>
                </c:pt>
                <c:pt idx="2">
                  <c:v>419.15</c:v>
                </c:pt>
              </c:numCache>
            </c:numRef>
          </c:val>
          <c:smooth val="0"/>
          <c:extLst>
            <c:ext xmlns:c16="http://schemas.microsoft.com/office/drawing/2014/chart" uri="{C3380CC4-5D6E-409C-BE32-E72D297353CC}">
              <c16:uniqueId val="{00000000-1772-4AA3-A039-FF673964C38F}"/>
            </c:ext>
          </c:extLst>
        </c:ser>
        <c:ser>
          <c:idx val="1"/>
          <c:order val="1"/>
          <c:tx>
            <c:v>3个分区不均等初始概率结果</c:v>
          </c:tx>
          <c:spPr>
            <a:ln w="22225" cap="rnd" cmpd="sng" algn="ctr">
              <a:solidFill>
                <a:schemeClr val="accent2"/>
              </a:solidFill>
              <a:round/>
            </a:ln>
            <a:effectLst/>
          </c:spPr>
          <c:marker>
            <c:symbol val="none"/>
          </c:marker>
          <c:cat>
            <c:strRef>
              <c:f>Sheet2!$I$71:$I$73</c:f>
              <c:strCache>
                <c:ptCount val="3"/>
                <c:pt idx="0">
                  <c:v>F-Measure</c:v>
                </c:pt>
                <c:pt idx="1">
                  <c:v>NF-Measure</c:v>
                </c:pt>
                <c:pt idx="2">
                  <c:v>T-Measure</c:v>
                </c:pt>
              </c:strCache>
            </c:strRef>
          </c:cat>
          <c:val>
            <c:numRef>
              <c:f>Sheet2!$K$71:$K$73</c:f>
              <c:numCache>
                <c:formatCode>0.00_ </c:formatCode>
                <c:ptCount val="3"/>
                <c:pt idx="0">
                  <c:v>36.299999999999997</c:v>
                </c:pt>
                <c:pt idx="1">
                  <c:v>107.6</c:v>
                </c:pt>
                <c:pt idx="2">
                  <c:v>332.45</c:v>
                </c:pt>
              </c:numCache>
            </c:numRef>
          </c:val>
          <c:smooth val="0"/>
          <c:extLst>
            <c:ext xmlns:c16="http://schemas.microsoft.com/office/drawing/2014/chart" uri="{C3380CC4-5D6E-409C-BE32-E72D297353CC}">
              <c16:uniqueId val="{00000001-1772-4AA3-A039-FF673964C38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9710336"/>
        <c:axId val="149777792"/>
      </c:lineChart>
      <c:catAx>
        <c:axId val="14971033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9777792"/>
        <c:crosses val="autoZero"/>
        <c:auto val="1"/>
        <c:lblAlgn val="ctr"/>
        <c:lblOffset val="100"/>
        <c:noMultiLvlLbl val="0"/>
      </c:catAx>
      <c:valAx>
        <c:axId val="14977779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3.0555555555555555E-2"/>
              <c:y val="0.16252515310586177"/>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971033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RDRT</a:t>
            </a:r>
            <a:r>
              <a:rPr lang="zh-CN"/>
              <a:t>算法</a:t>
            </a:r>
            <a:r>
              <a:rPr lang="en-US"/>
              <a:t>4</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4个分区均等初始概率结果</c:v>
          </c:tx>
          <c:spPr>
            <a:ln w="22225" cap="rnd" cmpd="sng" algn="ctr">
              <a:solidFill>
                <a:schemeClr val="accent1"/>
              </a:solidFill>
              <a:round/>
            </a:ln>
            <a:effectLst/>
          </c:spPr>
          <c:marker>
            <c:symbol val="none"/>
          </c:marker>
          <c:cat>
            <c:strRef>
              <c:f>Sheet2!$L$71:$L$73</c:f>
              <c:strCache>
                <c:ptCount val="3"/>
                <c:pt idx="0">
                  <c:v>F-Measure</c:v>
                </c:pt>
                <c:pt idx="1">
                  <c:v>NF-Measure</c:v>
                </c:pt>
                <c:pt idx="2">
                  <c:v>T-Measure</c:v>
                </c:pt>
              </c:strCache>
            </c:strRef>
          </c:cat>
          <c:val>
            <c:numRef>
              <c:f>Sheet2!$M$71:$M$73</c:f>
              <c:numCache>
                <c:formatCode>0.00_ </c:formatCode>
                <c:ptCount val="3"/>
                <c:pt idx="0">
                  <c:v>22.15</c:v>
                </c:pt>
                <c:pt idx="1">
                  <c:v>23.65</c:v>
                </c:pt>
                <c:pt idx="2">
                  <c:v>121.7</c:v>
                </c:pt>
              </c:numCache>
            </c:numRef>
          </c:val>
          <c:smooth val="0"/>
          <c:extLst>
            <c:ext xmlns:c16="http://schemas.microsoft.com/office/drawing/2014/chart" uri="{C3380CC4-5D6E-409C-BE32-E72D297353CC}">
              <c16:uniqueId val="{00000000-7158-4098-AC5E-C92F3B5B551A}"/>
            </c:ext>
          </c:extLst>
        </c:ser>
        <c:ser>
          <c:idx val="1"/>
          <c:order val="1"/>
          <c:tx>
            <c:v>4个分区不均等初始概率结果</c:v>
          </c:tx>
          <c:spPr>
            <a:ln w="22225" cap="rnd" cmpd="sng" algn="ctr">
              <a:solidFill>
                <a:schemeClr val="accent2"/>
              </a:solidFill>
              <a:round/>
            </a:ln>
            <a:effectLst/>
          </c:spPr>
          <c:marker>
            <c:symbol val="none"/>
          </c:marker>
          <c:cat>
            <c:strRef>
              <c:f>Sheet2!$L$71:$L$73</c:f>
              <c:strCache>
                <c:ptCount val="3"/>
                <c:pt idx="0">
                  <c:v>F-Measure</c:v>
                </c:pt>
                <c:pt idx="1">
                  <c:v>NF-Measure</c:v>
                </c:pt>
                <c:pt idx="2">
                  <c:v>T-Measure</c:v>
                </c:pt>
              </c:strCache>
            </c:strRef>
          </c:cat>
          <c:val>
            <c:numRef>
              <c:f>Sheet2!$N$71:$N$73</c:f>
              <c:numCache>
                <c:formatCode>0.00_ </c:formatCode>
                <c:ptCount val="3"/>
                <c:pt idx="0">
                  <c:v>26.6</c:v>
                </c:pt>
                <c:pt idx="1">
                  <c:v>23.2</c:v>
                </c:pt>
                <c:pt idx="2">
                  <c:v>89.6</c:v>
                </c:pt>
              </c:numCache>
            </c:numRef>
          </c:val>
          <c:smooth val="0"/>
          <c:extLst>
            <c:ext xmlns:c16="http://schemas.microsoft.com/office/drawing/2014/chart" uri="{C3380CC4-5D6E-409C-BE32-E72D297353CC}">
              <c16:uniqueId val="{00000001-7158-4098-AC5E-C92F3B5B551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49711872"/>
        <c:axId val="149781248"/>
      </c:lineChart>
      <c:catAx>
        <c:axId val="14971187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9781248"/>
        <c:crosses val="autoZero"/>
        <c:auto val="1"/>
        <c:lblAlgn val="ctr"/>
        <c:lblOffset val="100"/>
        <c:noMultiLvlLbl val="0"/>
      </c:catAx>
      <c:valAx>
        <c:axId val="14978124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3.0555555555555555E-2"/>
              <c:y val="0.17178441236512101"/>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497118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RPT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Sheet1!$A$244:$A$246</c:f>
              <c:strCache>
                <c:ptCount val="3"/>
                <c:pt idx="0">
                  <c:v>F-Measure</c:v>
                </c:pt>
                <c:pt idx="1">
                  <c:v>NF-Measure</c:v>
                </c:pt>
                <c:pt idx="2">
                  <c:v>T-Measure</c:v>
                </c:pt>
              </c:strCache>
            </c:strRef>
          </c:cat>
          <c:val>
            <c:numRef>
              <c:f>Sheet1!$B$244:$B$246</c:f>
              <c:numCache>
                <c:formatCode>General</c:formatCode>
                <c:ptCount val="3"/>
                <c:pt idx="0">
                  <c:v>3.09</c:v>
                </c:pt>
                <c:pt idx="1">
                  <c:v>6.94</c:v>
                </c:pt>
                <c:pt idx="2">
                  <c:v>20.309999999999999</c:v>
                </c:pt>
              </c:numCache>
            </c:numRef>
          </c:val>
          <c:smooth val="0"/>
          <c:extLst>
            <c:ext xmlns:c16="http://schemas.microsoft.com/office/drawing/2014/chart" uri="{C3380CC4-5D6E-409C-BE32-E72D297353CC}">
              <c16:uniqueId val="{00000000-1DCB-4BC8-8113-50C3028C3D52}"/>
            </c:ext>
          </c:extLst>
        </c:ser>
        <c:ser>
          <c:idx val="1"/>
          <c:order val="1"/>
          <c:tx>
            <c:v>6分区</c:v>
          </c:tx>
          <c:spPr>
            <a:ln w="22225" cap="rnd" cmpd="sng" algn="ctr">
              <a:solidFill>
                <a:schemeClr val="accent2"/>
              </a:solidFill>
              <a:round/>
            </a:ln>
            <a:effectLst/>
          </c:spPr>
          <c:marker>
            <c:symbol val="none"/>
          </c:marker>
          <c:cat>
            <c:strRef>
              <c:f>Sheet1!$A$244:$A$246</c:f>
              <c:strCache>
                <c:ptCount val="3"/>
                <c:pt idx="0">
                  <c:v>F-Measure</c:v>
                </c:pt>
                <c:pt idx="1">
                  <c:v>NF-Measure</c:v>
                </c:pt>
                <c:pt idx="2">
                  <c:v>T-Measure</c:v>
                </c:pt>
              </c:strCache>
            </c:strRef>
          </c:cat>
          <c:val>
            <c:numRef>
              <c:f>Sheet1!$C$244:$C$246</c:f>
              <c:numCache>
                <c:formatCode>General</c:formatCode>
                <c:ptCount val="3"/>
                <c:pt idx="0">
                  <c:v>3.82</c:v>
                </c:pt>
                <c:pt idx="1">
                  <c:v>5.95</c:v>
                </c:pt>
                <c:pt idx="2">
                  <c:v>14.44</c:v>
                </c:pt>
              </c:numCache>
            </c:numRef>
          </c:val>
          <c:smooth val="0"/>
          <c:extLst>
            <c:ext xmlns:c16="http://schemas.microsoft.com/office/drawing/2014/chart" uri="{C3380CC4-5D6E-409C-BE32-E72D297353CC}">
              <c16:uniqueId val="{00000001-1DCB-4BC8-8113-50C3028C3D52}"/>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65389096"/>
        <c:axId val="865394672"/>
      </c:lineChart>
      <c:catAx>
        <c:axId val="86538909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5394672"/>
        <c:crosses val="autoZero"/>
        <c:auto val="1"/>
        <c:lblAlgn val="ctr"/>
        <c:lblOffset val="100"/>
        <c:noMultiLvlLbl val="0"/>
      </c:catAx>
      <c:valAx>
        <c:axId val="86539467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538909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Sheet1!$D$244:$D$246</c:f>
              <c:strCache>
                <c:ptCount val="3"/>
                <c:pt idx="0">
                  <c:v>F-Measure</c:v>
                </c:pt>
                <c:pt idx="1">
                  <c:v>NF-Measure</c:v>
                </c:pt>
                <c:pt idx="2">
                  <c:v>T-Measure</c:v>
                </c:pt>
              </c:strCache>
            </c:strRef>
          </c:cat>
          <c:val>
            <c:numRef>
              <c:f>Sheet1!$E$244:$E$246</c:f>
              <c:numCache>
                <c:formatCode>0.00_);[Red]\(0.00\)</c:formatCode>
                <c:ptCount val="3"/>
                <c:pt idx="0">
                  <c:v>4.1500000000000004</c:v>
                </c:pt>
                <c:pt idx="1">
                  <c:v>2.85</c:v>
                </c:pt>
                <c:pt idx="2">
                  <c:v>26.55</c:v>
                </c:pt>
              </c:numCache>
            </c:numRef>
          </c:val>
          <c:smooth val="0"/>
          <c:extLst>
            <c:ext xmlns:c16="http://schemas.microsoft.com/office/drawing/2014/chart" uri="{C3380CC4-5D6E-409C-BE32-E72D297353CC}">
              <c16:uniqueId val="{00000000-5665-4DD0-AF27-FC6D33F17E9B}"/>
            </c:ext>
          </c:extLst>
        </c:ser>
        <c:ser>
          <c:idx val="1"/>
          <c:order val="1"/>
          <c:tx>
            <c:v>6分区</c:v>
          </c:tx>
          <c:spPr>
            <a:ln w="22225" cap="rnd" cmpd="sng" algn="ctr">
              <a:solidFill>
                <a:schemeClr val="accent2"/>
              </a:solidFill>
              <a:round/>
            </a:ln>
            <a:effectLst/>
          </c:spPr>
          <c:marker>
            <c:symbol val="none"/>
          </c:marker>
          <c:cat>
            <c:strRef>
              <c:f>Sheet1!$D$244:$D$246</c:f>
              <c:strCache>
                <c:ptCount val="3"/>
                <c:pt idx="0">
                  <c:v>F-Measure</c:v>
                </c:pt>
                <c:pt idx="1">
                  <c:v>NF-Measure</c:v>
                </c:pt>
                <c:pt idx="2">
                  <c:v>T-Measure</c:v>
                </c:pt>
              </c:strCache>
            </c:strRef>
          </c:cat>
          <c:val>
            <c:numRef>
              <c:f>Sheet1!$F$244:$F$246</c:f>
              <c:numCache>
                <c:formatCode>0.00_);[Red]\(0.00\)</c:formatCode>
                <c:ptCount val="3"/>
                <c:pt idx="0">
                  <c:v>4.45</c:v>
                </c:pt>
                <c:pt idx="1">
                  <c:v>5.25</c:v>
                </c:pt>
                <c:pt idx="2">
                  <c:v>22.3</c:v>
                </c:pt>
              </c:numCache>
            </c:numRef>
          </c:val>
          <c:smooth val="0"/>
          <c:extLst>
            <c:ext xmlns:c16="http://schemas.microsoft.com/office/drawing/2014/chart" uri="{C3380CC4-5D6E-409C-BE32-E72D297353CC}">
              <c16:uniqueId val="{00000001-5665-4DD0-AF27-FC6D33F17E9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40419664"/>
        <c:axId val="840421632"/>
      </c:lineChart>
      <c:catAx>
        <c:axId val="84041966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40421632"/>
        <c:crosses val="autoZero"/>
        <c:auto val="1"/>
        <c:lblAlgn val="ctr"/>
        <c:lblOffset val="100"/>
        <c:noMultiLvlLbl val="0"/>
      </c:catAx>
      <c:valAx>
        <c:axId val="84042163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4041966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MDRT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Sheet1!$G$244:$G$246</c:f>
              <c:strCache>
                <c:ptCount val="3"/>
                <c:pt idx="0">
                  <c:v>F-Measure</c:v>
                </c:pt>
                <c:pt idx="1">
                  <c:v>NF-Measure</c:v>
                </c:pt>
                <c:pt idx="2">
                  <c:v>T-Measure</c:v>
                </c:pt>
              </c:strCache>
            </c:strRef>
          </c:cat>
          <c:val>
            <c:numRef>
              <c:f>Sheet1!$H$244:$H$246</c:f>
              <c:numCache>
                <c:formatCode>0.00_);[Red]\(0.00\)</c:formatCode>
                <c:ptCount val="3"/>
                <c:pt idx="0">
                  <c:v>6.75</c:v>
                </c:pt>
                <c:pt idx="1">
                  <c:v>4.75</c:v>
                </c:pt>
                <c:pt idx="2">
                  <c:v>24</c:v>
                </c:pt>
              </c:numCache>
            </c:numRef>
          </c:val>
          <c:smooth val="0"/>
          <c:extLst>
            <c:ext xmlns:c16="http://schemas.microsoft.com/office/drawing/2014/chart" uri="{C3380CC4-5D6E-409C-BE32-E72D297353CC}">
              <c16:uniqueId val="{00000000-C2B0-4539-ADDB-417E362507FF}"/>
            </c:ext>
          </c:extLst>
        </c:ser>
        <c:ser>
          <c:idx val="1"/>
          <c:order val="1"/>
          <c:tx>
            <c:v>6分区</c:v>
          </c:tx>
          <c:spPr>
            <a:ln w="22225" cap="rnd" cmpd="sng" algn="ctr">
              <a:solidFill>
                <a:schemeClr val="accent2"/>
              </a:solidFill>
              <a:round/>
            </a:ln>
            <a:effectLst/>
          </c:spPr>
          <c:marker>
            <c:symbol val="none"/>
          </c:marker>
          <c:cat>
            <c:strRef>
              <c:f>Sheet1!$G$244:$G$246</c:f>
              <c:strCache>
                <c:ptCount val="3"/>
                <c:pt idx="0">
                  <c:v>F-Measure</c:v>
                </c:pt>
                <c:pt idx="1">
                  <c:v>NF-Measure</c:v>
                </c:pt>
                <c:pt idx="2">
                  <c:v>T-Measure</c:v>
                </c:pt>
              </c:strCache>
            </c:strRef>
          </c:cat>
          <c:val>
            <c:numRef>
              <c:f>Sheet1!$I$244:$I$246</c:f>
              <c:numCache>
                <c:formatCode>0.00_);[Red]\(0.00\)</c:formatCode>
                <c:ptCount val="3"/>
                <c:pt idx="0">
                  <c:v>3.4</c:v>
                </c:pt>
                <c:pt idx="1">
                  <c:v>4.1500000000000004</c:v>
                </c:pt>
                <c:pt idx="2">
                  <c:v>19.649999999999999</c:v>
                </c:pt>
              </c:numCache>
            </c:numRef>
          </c:val>
          <c:smooth val="0"/>
          <c:extLst>
            <c:ext xmlns:c16="http://schemas.microsoft.com/office/drawing/2014/chart" uri="{C3380CC4-5D6E-409C-BE32-E72D297353CC}">
              <c16:uniqueId val="{00000001-C2B0-4539-ADDB-417E362507FF}"/>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24588360"/>
        <c:axId val="824588688"/>
      </c:lineChart>
      <c:catAx>
        <c:axId val="82458836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24588688"/>
        <c:crosses val="autoZero"/>
        <c:auto val="1"/>
        <c:lblAlgn val="ctr"/>
        <c:lblOffset val="100"/>
        <c:noMultiLvlLbl val="0"/>
      </c:catAx>
      <c:valAx>
        <c:axId val="82458868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2458836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RDRT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Sheet1!$J$244:$J$246</c:f>
              <c:strCache>
                <c:ptCount val="3"/>
                <c:pt idx="0">
                  <c:v>F-Measure</c:v>
                </c:pt>
                <c:pt idx="1">
                  <c:v>NF-Measure</c:v>
                </c:pt>
                <c:pt idx="2">
                  <c:v>T-Measure</c:v>
                </c:pt>
              </c:strCache>
            </c:strRef>
          </c:cat>
          <c:val>
            <c:numRef>
              <c:f>Sheet1!$K$244:$K$246</c:f>
              <c:numCache>
                <c:formatCode>0.00_);[Red]\(0.00\)</c:formatCode>
                <c:ptCount val="3"/>
                <c:pt idx="0">
                  <c:v>4.25</c:v>
                </c:pt>
                <c:pt idx="1">
                  <c:v>4.75</c:v>
                </c:pt>
                <c:pt idx="2">
                  <c:v>22.7</c:v>
                </c:pt>
              </c:numCache>
            </c:numRef>
          </c:val>
          <c:smooth val="0"/>
          <c:extLst>
            <c:ext xmlns:c16="http://schemas.microsoft.com/office/drawing/2014/chart" uri="{C3380CC4-5D6E-409C-BE32-E72D297353CC}">
              <c16:uniqueId val="{00000000-9CD0-4D85-8B36-24174B113B79}"/>
            </c:ext>
          </c:extLst>
        </c:ser>
        <c:ser>
          <c:idx val="1"/>
          <c:order val="1"/>
          <c:tx>
            <c:v>6分区</c:v>
          </c:tx>
          <c:spPr>
            <a:ln w="22225" cap="rnd" cmpd="sng" algn="ctr">
              <a:solidFill>
                <a:schemeClr val="accent2"/>
              </a:solidFill>
              <a:round/>
            </a:ln>
            <a:effectLst/>
          </c:spPr>
          <c:marker>
            <c:symbol val="none"/>
          </c:marker>
          <c:cat>
            <c:strRef>
              <c:f>Sheet1!$J$244:$J$246</c:f>
              <c:strCache>
                <c:ptCount val="3"/>
                <c:pt idx="0">
                  <c:v>F-Measure</c:v>
                </c:pt>
                <c:pt idx="1">
                  <c:v>NF-Measure</c:v>
                </c:pt>
                <c:pt idx="2">
                  <c:v>T-Measure</c:v>
                </c:pt>
              </c:strCache>
            </c:strRef>
          </c:cat>
          <c:val>
            <c:numRef>
              <c:f>Sheet1!$L$244:$L$246</c:f>
              <c:numCache>
                <c:formatCode>0.00_);[Red]\(0.00\)</c:formatCode>
                <c:ptCount val="3"/>
                <c:pt idx="0">
                  <c:v>2.95</c:v>
                </c:pt>
                <c:pt idx="1">
                  <c:v>2.2999999999999998</c:v>
                </c:pt>
                <c:pt idx="2">
                  <c:v>22.85</c:v>
                </c:pt>
              </c:numCache>
            </c:numRef>
          </c:val>
          <c:smooth val="0"/>
          <c:extLst>
            <c:ext xmlns:c16="http://schemas.microsoft.com/office/drawing/2014/chart" uri="{C3380CC4-5D6E-409C-BE32-E72D297353CC}">
              <c16:uniqueId val="{00000001-9CD0-4D85-8B36-24174B113B7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24592624"/>
        <c:axId val="824593280"/>
      </c:lineChart>
      <c:catAx>
        <c:axId val="82459262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24593280"/>
        <c:crosses val="autoZero"/>
        <c:auto val="1"/>
        <c:lblAlgn val="ctr"/>
        <c:lblOffset val="100"/>
        <c:noMultiLvlLbl val="0"/>
      </c:catAx>
      <c:valAx>
        <c:axId val="82459328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2459262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RPT</a:t>
            </a:r>
            <a:r>
              <a:rPr lang="zh-CN"/>
              <a:t>不均等初始概率分布不同分区数目结果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spPr>
            <a:ln w="22225" cap="rnd" cmpd="sng" algn="ctr">
              <a:solidFill>
                <a:schemeClr val="accent1"/>
              </a:solidFill>
              <a:round/>
            </a:ln>
            <a:effectLst/>
          </c:spPr>
          <c:marker>
            <c:symbol val="none"/>
          </c:marker>
          <c:cat>
            <c:strRef>
              <c:f>Sheet1!$A$339:$A$341</c:f>
              <c:strCache>
                <c:ptCount val="3"/>
                <c:pt idx="0">
                  <c:v>F-Measure</c:v>
                </c:pt>
                <c:pt idx="1">
                  <c:v>NF-Measure</c:v>
                </c:pt>
                <c:pt idx="2">
                  <c:v>T-Measure</c:v>
                </c:pt>
              </c:strCache>
            </c:strRef>
          </c:cat>
          <c:val>
            <c:numRef>
              <c:f>Sheet1!$B$339:$B$341</c:f>
              <c:numCache>
                <c:formatCode>General</c:formatCode>
                <c:ptCount val="3"/>
                <c:pt idx="0">
                  <c:v>73.5</c:v>
                </c:pt>
                <c:pt idx="1">
                  <c:v>71.900000000000006</c:v>
                </c:pt>
                <c:pt idx="2">
                  <c:v>1577.2</c:v>
                </c:pt>
              </c:numCache>
            </c:numRef>
          </c:val>
          <c:smooth val="0"/>
          <c:extLst>
            <c:ext xmlns:c16="http://schemas.microsoft.com/office/drawing/2014/chart" uri="{C3380CC4-5D6E-409C-BE32-E72D297353CC}">
              <c16:uniqueId val="{00000000-4D77-44D5-B607-30CCCE97B7D5}"/>
            </c:ext>
          </c:extLst>
        </c:ser>
        <c:ser>
          <c:idx val="1"/>
          <c:order val="1"/>
          <c:spPr>
            <a:ln w="22225" cap="rnd" cmpd="sng" algn="ctr">
              <a:solidFill>
                <a:schemeClr val="accent2"/>
              </a:solidFill>
              <a:round/>
            </a:ln>
            <a:effectLst/>
          </c:spPr>
          <c:marker>
            <c:symbol val="none"/>
          </c:marker>
          <c:cat>
            <c:strRef>
              <c:f>Sheet1!$A$339:$A$341</c:f>
              <c:strCache>
                <c:ptCount val="3"/>
                <c:pt idx="0">
                  <c:v>F-Measure</c:v>
                </c:pt>
                <c:pt idx="1">
                  <c:v>NF-Measure</c:v>
                </c:pt>
                <c:pt idx="2">
                  <c:v>T-Measure</c:v>
                </c:pt>
              </c:strCache>
            </c:strRef>
          </c:cat>
          <c:val>
            <c:numRef>
              <c:f>Sheet1!$C$339:$C$341</c:f>
              <c:numCache>
                <c:formatCode>General</c:formatCode>
                <c:ptCount val="3"/>
                <c:pt idx="0">
                  <c:v>55.25</c:v>
                </c:pt>
                <c:pt idx="1">
                  <c:v>87.35</c:v>
                </c:pt>
                <c:pt idx="2">
                  <c:v>1514.05</c:v>
                </c:pt>
              </c:numCache>
            </c:numRef>
          </c:val>
          <c:smooth val="0"/>
          <c:extLst>
            <c:ext xmlns:c16="http://schemas.microsoft.com/office/drawing/2014/chart" uri="{C3380CC4-5D6E-409C-BE32-E72D297353CC}">
              <c16:uniqueId val="{00000001-4D77-44D5-B607-30CCCE97B7D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689835168"/>
        <c:axId val="689835496"/>
      </c:lineChart>
      <c:catAx>
        <c:axId val="68983516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689835496"/>
        <c:crosses val="autoZero"/>
        <c:auto val="1"/>
        <c:lblAlgn val="ctr"/>
        <c:lblOffset val="100"/>
        <c:noMultiLvlLbl val="0"/>
      </c:catAx>
      <c:valAx>
        <c:axId val="68983549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68983516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MDRT</a:t>
            </a:r>
            <a:r>
              <a:rPr lang="zh-CN"/>
              <a:t>算法</a:t>
            </a:r>
            <a:r>
              <a:rPr lang="en-US"/>
              <a:t>3</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3个分区均等初始概率结果</c:v>
          </c:tx>
          <c:spPr>
            <a:ln w="22225" cap="rnd" cmpd="sng" algn="ctr">
              <a:solidFill>
                <a:schemeClr val="accent1"/>
              </a:solidFill>
              <a:round/>
            </a:ln>
            <a:effectLst/>
          </c:spPr>
          <c:marker>
            <c:symbol val="none"/>
          </c:marker>
          <c:cat>
            <c:strRef>
              <c:f>Sheet2!$O$25:$O$27</c:f>
              <c:strCache>
                <c:ptCount val="3"/>
                <c:pt idx="0">
                  <c:v>F-Measure</c:v>
                </c:pt>
                <c:pt idx="1">
                  <c:v>NF-Measure</c:v>
                </c:pt>
                <c:pt idx="2">
                  <c:v>T-Measure</c:v>
                </c:pt>
              </c:strCache>
            </c:strRef>
          </c:cat>
          <c:val>
            <c:numRef>
              <c:f>Sheet2!$P$25:$P$27</c:f>
              <c:numCache>
                <c:formatCode>0.00_);[Red]\(0.00\)</c:formatCode>
                <c:ptCount val="3"/>
                <c:pt idx="0">
                  <c:v>6.45</c:v>
                </c:pt>
                <c:pt idx="1">
                  <c:v>6.85</c:v>
                </c:pt>
                <c:pt idx="2">
                  <c:v>24.65</c:v>
                </c:pt>
              </c:numCache>
            </c:numRef>
          </c:val>
          <c:smooth val="0"/>
          <c:extLst>
            <c:ext xmlns:c16="http://schemas.microsoft.com/office/drawing/2014/chart" uri="{C3380CC4-5D6E-409C-BE32-E72D297353CC}">
              <c16:uniqueId val="{00000000-EE1B-418B-9289-DE9C4F27C9EB}"/>
            </c:ext>
          </c:extLst>
        </c:ser>
        <c:ser>
          <c:idx val="1"/>
          <c:order val="1"/>
          <c:tx>
            <c:v>3个分区不均等初始概率结果</c:v>
          </c:tx>
          <c:spPr>
            <a:ln w="22225" cap="rnd" cmpd="sng" algn="ctr">
              <a:solidFill>
                <a:schemeClr val="accent2"/>
              </a:solidFill>
              <a:round/>
            </a:ln>
            <a:effectLst/>
          </c:spPr>
          <c:marker>
            <c:symbol val="none"/>
          </c:marker>
          <c:cat>
            <c:strRef>
              <c:f>Sheet2!$O$25:$O$27</c:f>
              <c:strCache>
                <c:ptCount val="3"/>
                <c:pt idx="0">
                  <c:v>F-Measure</c:v>
                </c:pt>
                <c:pt idx="1">
                  <c:v>NF-Measure</c:v>
                </c:pt>
                <c:pt idx="2">
                  <c:v>T-Measure</c:v>
                </c:pt>
              </c:strCache>
            </c:strRef>
          </c:cat>
          <c:val>
            <c:numRef>
              <c:f>Sheet2!$Q$25:$Q$27</c:f>
              <c:numCache>
                <c:formatCode>0.00_);[Red]\(0.00\)</c:formatCode>
                <c:ptCount val="3"/>
                <c:pt idx="0">
                  <c:v>6.75</c:v>
                </c:pt>
                <c:pt idx="1">
                  <c:v>4.75</c:v>
                </c:pt>
                <c:pt idx="2">
                  <c:v>24</c:v>
                </c:pt>
              </c:numCache>
            </c:numRef>
          </c:val>
          <c:smooth val="0"/>
          <c:extLst>
            <c:ext xmlns:c16="http://schemas.microsoft.com/office/drawing/2014/chart" uri="{C3380CC4-5D6E-409C-BE32-E72D297353CC}">
              <c16:uniqueId val="{00000001-EE1B-418B-9289-DE9C4F27C9E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9338368"/>
        <c:axId val="311949504"/>
      </c:lineChart>
      <c:catAx>
        <c:axId val="4933836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311949504"/>
        <c:crosses val="autoZero"/>
        <c:auto val="1"/>
        <c:lblAlgn val="ctr"/>
        <c:lblOffset val="100"/>
        <c:noMultiLvlLbl val="0"/>
      </c:catAx>
      <c:valAx>
        <c:axId val="31194950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1.0548523206751054E-2"/>
              <c:y val="0.1310898066133470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4933836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DRT</a:t>
            </a:r>
            <a:r>
              <a:rPr lang="zh-CN"/>
              <a:t>不均等初始概率分布不同分区数目结果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spPr>
            <a:ln w="22225" cap="rnd" cmpd="sng" algn="ctr">
              <a:solidFill>
                <a:schemeClr val="accent1"/>
              </a:solidFill>
              <a:round/>
            </a:ln>
            <a:effectLst/>
          </c:spPr>
          <c:marker>
            <c:symbol val="none"/>
          </c:marker>
          <c:cat>
            <c:strRef>
              <c:f>Sheet1!$D$339:$D$341</c:f>
              <c:strCache>
                <c:ptCount val="3"/>
                <c:pt idx="0">
                  <c:v>F-Measure</c:v>
                </c:pt>
                <c:pt idx="1">
                  <c:v>NF-Measure</c:v>
                </c:pt>
                <c:pt idx="2">
                  <c:v>T-Measure</c:v>
                </c:pt>
              </c:strCache>
            </c:strRef>
          </c:cat>
          <c:val>
            <c:numRef>
              <c:f>Sheet1!$E$339:$E$341</c:f>
              <c:numCache>
                <c:formatCode>0.00_ </c:formatCode>
                <c:ptCount val="3"/>
                <c:pt idx="0">
                  <c:v>58.2</c:v>
                </c:pt>
                <c:pt idx="1">
                  <c:v>54.7</c:v>
                </c:pt>
                <c:pt idx="2">
                  <c:v>2132.8000000000002</c:v>
                </c:pt>
              </c:numCache>
            </c:numRef>
          </c:val>
          <c:smooth val="0"/>
          <c:extLst>
            <c:ext xmlns:c16="http://schemas.microsoft.com/office/drawing/2014/chart" uri="{C3380CC4-5D6E-409C-BE32-E72D297353CC}">
              <c16:uniqueId val="{00000000-EA90-4E69-B444-BD3DC1AAEBF7}"/>
            </c:ext>
          </c:extLst>
        </c:ser>
        <c:ser>
          <c:idx val="1"/>
          <c:order val="1"/>
          <c:spPr>
            <a:ln w="22225" cap="rnd" cmpd="sng" algn="ctr">
              <a:solidFill>
                <a:schemeClr val="accent2"/>
              </a:solidFill>
              <a:round/>
            </a:ln>
            <a:effectLst/>
          </c:spPr>
          <c:marker>
            <c:symbol val="none"/>
          </c:marker>
          <c:cat>
            <c:strRef>
              <c:f>Sheet1!$D$339:$D$341</c:f>
              <c:strCache>
                <c:ptCount val="3"/>
                <c:pt idx="0">
                  <c:v>F-Measure</c:v>
                </c:pt>
                <c:pt idx="1">
                  <c:v>NF-Measure</c:v>
                </c:pt>
                <c:pt idx="2">
                  <c:v>T-Measure</c:v>
                </c:pt>
              </c:strCache>
            </c:strRef>
          </c:cat>
          <c:val>
            <c:numRef>
              <c:f>Sheet1!$F$339:$F$341</c:f>
              <c:numCache>
                <c:formatCode>0.00_ </c:formatCode>
                <c:ptCount val="3"/>
                <c:pt idx="0">
                  <c:v>32.25</c:v>
                </c:pt>
                <c:pt idx="1">
                  <c:v>68.25</c:v>
                </c:pt>
                <c:pt idx="2">
                  <c:v>2137.0500000000002</c:v>
                </c:pt>
              </c:numCache>
            </c:numRef>
          </c:val>
          <c:smooth val="0"/>
          <c:extLst>
            <c:ext xmlns:c16="http://schemas.microsoft.com/office/drawing/2014/chart" uri="{C3380CC4-5D6E-409C-BE32-E72D297353CC}">
              <c16:uniqueId val="{00000001-EA90-4E69-B444-BD3DC1AAEBF7}"/>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36218024"/>
        <c:axId val="836215400"/>
      </c:lineChart>
      <c:catAx>
        <c:axId val="83621802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36215400"/>
        <c:crosses val="autoZero"/>
        <c:auto val="1"/>
        <c:lblAlgn val="ctr"/>
        <c:lblOffset val="100"/>
        <c:noMultiLvlLbl val="0"/>
      </c:catAx>
      <c:valAx>
        <c:axId val="83621540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3621802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MDRT</a:t>
            </a:r>
            <a:r>
              <a:rPr lang="zh-CN"/>
              <a:t>不均等初始概率分布不同分区数目结果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spPr>
            <a:ln w="22225" cap="rnd" cmpd="sng" algn="ctr">
              <a:solidFill>
                <a:schemeClr val="accent1"/>
              </a:solidFill>
              <a:round/>
            </a:ln>
            <a:effectLst/>
          </c:spPr>
          <c:marker>
            <c:symbol val="none"/>
          </c:marker>
          <c:cat>
            <c:strRef>
              <c:f>Sheet1!$G$339:$G$341</c:f>
              <c:strCache>
                <c:ptCount val="3"/>
                <c:pt idx="0">
                  <c:v>F-Measure</c:v>
                </c:pt>
                <c:pt idx="1">
                  <c:v>NF-Measure</c:v>
                </c:pt>
                <c:pt idx="2">
                  <c:v>T-Measure</c:v>
                </c:pt>
              </c:strCache>
            </c:strRef>
          </c:cat>
          <c:val>
            <c:numRef>
              <c:f>Sheet1!$H$339:$H$341</c:f>
              <c:numCache>
                <c:formatCode>0.00_ </c:formatCode>
                <c:ptCount val="3"/>
                <c:pt idx="0">
                  <c:v>58.2</c:v>
                </c:pt>
                <c:pt idx="1">
                  <c:v>59.65</c:v>
                </c:pt>
                <c:pt idx="2">
                  <c:v>1472.6</c:v>
                </c:pt>
              </c:numCache>
            </c:numRef>
          </c:val>
          <c:smooth val="0"/>
          <c:extLst>
            <c:ext xmlns:c16="http://schemas.microsoft.com/office/drawing/2014/chart" uri="{C3380CC4-5D6E-409C-BE32-E72D297353CC}">
              <c16:uniqueId val="{00000000-7997-49D1-81A0-8C9A1DDB2513}"/>
            </c:ext>
          </c:extLst>
        </c:ser>
        <c:ser>
          <c:idx val="1"/>
          <c:order val="1"/>
          <c:spPr>
            <a:ln w="22225" cap="rnd" cmpd="sng" algn="ctr">
              <a:solidFill>
                <a:schemeClr val="accent2"/>
              </a:solidFill>
              <a:round/>
            </a:ln>
            <a:effectLst/>
          </c:spPr>
          <c:marker>
            <c:symbol val="none"/>
          </c:marker>
          <c:cat>
            <c:strRef>
              <c:f>Sheet1!$G$339:$G$341</c:f>
              <c:strCache>
                <c:ptCount val="3"/>
                <c:pt idx="0">
                  <c:v>F-Measure</c:v>
                </c:pt>
                <c:pt idx="1">
                  <c:v>NF-Measure</c:v>
                </c:pt>
                <c:pt idx="2">
                  <c:v>T-Measure</c:v>
                </c:pt>
              </c:strCache>
            </c:strRef>
          </c:cat>
          <c:val>
            <c:numRef>
              <c:f>Sheet1!$I$339:$I$341</c:f>
              <c:numCache>
                <c:formatCode>0.00_ </c:formatCode>
                <c:ptCount val="3"/>
                <c:pt idx="0">
                  <c:v>33.200000000000003</c:v>
                </c:pt>
                <c:pt idx="1">
                  <c:v>56.35</c:v>
                </c:pt>
                <c:pt idx="2">
                  <c:v>1380.65</c:v>
                </c:pt>
              </c:numCache>
            </c:numRef>
          </c:val>
          <c:smooth val="0"/>
          <c:extLst>
            <c:ext xmlns:c16="http://schemas.microsoft.com/office/drawing/2014/chart" uri="{C3380CC4-5D6E-409C-BE32-E72D297353CC}">
              <c16:uniqueId val="{00000001-7997-49D1-81A0-8C9A1DDB2513}"/>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36243608"/>
        <c:axId val="836239672"/>
      </c:lineChart>
      <c:catAx>
        <c:axId val="83624360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36239672"/>
        <c:crosses val="autoZero"/>
        <c:auto val="1"/>
        <c:lblAlgn val="ctr"/>
        <c:lblOffset val="100"/>
        <c:noMultiLvlLbl val="0"/>
      </c:catAx>
      <c:valAx>
        <c:axId val="83623967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3624360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RDRT</a:t>
            </a:r>
            <a:r>
              <a:rPr lang="zh-CN"/>
              <a:t>不均等初始概率分布不同分区数目结果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spPr>
            <a:ln w="22225" cap="rnd" cmpd="sng" algn="ctr">
              <a:solidFill>
                <a:schemeClr val="accent1"/>
              </a:solidFill>
              <a:round/>
            </a:ln>
            <a:effectLst/>
          </c:spPr>
          <c:marker>
            <c:symbol val="none"/>
          </c:marker>
          <c:cat>
            <c:strRef>
              <c:f>Sheet1!$J$339:$J$341</c:f>
              <c:strCache>
                <c:ptCount val="3"/>
                <c:pt idx="0">
                  <c:v>F-Measure</c:v>
                </c:pt>
                <c:pt idx="1">
                  <c:v>NF-Measure</c:v>
                </c:pt>
                <c:pt idx="2">
                  <c:v>T-Measure</c:v>
                </c:pt>
              </c:strCache>
            </c:strRef>
          </c:cat>
          <c:val>
            <c:numRef>
              <c:f>Sheet1!$K$339:$K$341</c:f>
              <c:numCache>
                <c:formatCode>0.00_ </c:formatCode>
                <c:ptCount val="3"/>
                <c:pt idx="0">
                  <c:v>54.85</c:v>
                </c:pt>
                <c:pt idx="1">
                  <c:v>84.95</c:v>
                </c:pt>
                <c:pt idx="2">
                  <c:v>1847.55</c:v>
                </c:pt>
              </c:numCache>
            </c:numRef>
          </c:val>
          <c:smooth val="0"/>
          <c:extLst>
            <c:ext xmlns:c16="http://schemas.microsoft.com/office/drawing/2014/chart" uri="{C3380CC4-5D6E-409C-BE32-E72D297353CC}">
              <c16:uniqueId val="{00000000-A9CC-48FE-9ADA-163BC2690437}"/>
            </c:ext>
          </c:extLst>
        </c:ser>
        <c:ser>
          <c:idx val="1"/>
          <c:order val="1"/>
          <c:spPr>
            <a:ln w="22225" cap="rnd" cmpd="sng" algn="ctr">
              <a:solidFill>
                <a:schemeClr val="accent2"/>
              </a:solidFill>
              <a:round/>
            </a:ln>
            <a:effectLst/>
          </c:spPr>
          <c:marker>
            <c:symbol val="none"/>
          </c:marker>
          <c:cat>
            <c:strRef>
              <c:f>Sheet1!$J$339:$J$341</c:f>
              <c:strCache>
                <c:ptCount val="3"/>
                <c:pt idx="0">
                  <c:v>F-Measure</c:v>
                </c:pt>
                <c:pt idx="1">
                  <c:v>NF-Measure</c:v>
                </c:pt>
                <c:pt idx="2">
                  <c:v>T-Measure</c:v>
                </c:pt>
              </c:strCache>
            </c:strRef>
          </c:cat>
          <c:val>
            <c:numRef>
              <c:f>Sheet1!$L$339:$L$341</c:f>
              <c:numCache>
                <c:formatCode>0.00_ </c:formatCode>
                <c:ptCount val="3"/>
                <c:pt idx="0">
                  <c:v>36.299999999999997</c:v>
                </c:pt>
                <c:pt idx="1">
                  <c:v>54.95</c:v>
                </c:pt>
                <c:pt idx="2">
                  <c:v>1969.4</c:v>
                </c:pt>
              </c:numCache>
            </c:numRef>
          </c:val>
          <c:smooth val="0"/>
          <c:extLst>
            <c:ext xmlns:c16="http://schemas.microsoft.com/office/drawing/2014/chart" uri="{C3380CC4-5D6E-409C-BE32-E72D297353CC}">
              <c16:uniqueId val="{00000001-A9CC-48FE-9ADA-163BC2690437}"/>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48126112"/>
        <c:axId val="848125128"/>
      </c:lineChart>
      <c:catAx>
        <c:axId val="84812611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48125128"/>
        <c:crosses val="autoZero"/>
        <c:auto val="1"/>
        <c:lblAlgn val="ctr"/>
        <c:lblOffset val="100"/>
        <c:noMultiLvlLbl val="0"/>
      </c:catAx>
      <c:valAx>
        <c:axId val="84812512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4812611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RPT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4分区</c:v>
          </c:tx>
          <c:spPr>
            <a:ln w="22225" cap="rnd" cmpd="sng" algn="ctr">
              <a:solidFill>
                <a:schemeClr val="accent1"/>
              </a:solidFill>
              <a:round/>
            </a:ln>
            <a:effectLst/>
          </c:spPr>
          <c:marker>
            <c:symbol val="none"/>
          </c:marker>
          <c:cat>
            <c:strRef>
              <c:f>Sheet1!$B$339:$B$341</c:f>
              <c:strCache>
                <c:ptCount val="3"/>
                <c:pt idx="0">
                  <c:v>F-Measure</c:v>
                </c:pt>
                <c:pt idx="1">
                  <c:v>NF-Measure</c:v>
                </c:pt>
                <c:pt idx="2">
                  <c:v>T-Measure</c:v>
                </c:pt>
              </c:strCache>
            </c:strRef>
          </c:cat>
          <c:val>
            <c:numRef>
              <c:f>Sheet1!$C$339:$C$341</c:f>
              <c:numCache>
                <c:formatCode>0.00_ </c:formatCode>
                <c:ptCount val="3"/>
                <c:pt idx="0">
                  <c:v>94.05</c:v>
                </c:pt>
                <c:pt idx="1">
                  <c:v>176.2</c:v>
                </c:pt>
                <c:pt idx="2">
                  <c:v>1461.9</c:v>
                </c:pt>
              </c:numCache>
            </c:numRef>
          </c:val>
          <c:smooth val="0"/>
          <c:extLst>
            <c:ext xmlns:c16="http://schemas.microsoft.com/office/drawing/2014/chart" uri="{C3380CC4-5D6E-409C-BE32-E72D297353CC}">
              <c16:uniqueId val="{00000000-15EE-4310-ABC7-FF7C38B542CE}"/>
            </c:ext>
          </c:extLst>
        </c:ser>
        <c:ser>
          <c:idx val="1"/>
          <c:order val="1"/>
          <c:tx>
            <c:v>6分区</c:v>
          </c:tx>
          <c:spPr>
            <a:ln w="22225" cap="rnd" cmpd="sng" algn="ctr">
              <a:solidFill>
                <a:schemeClr val="accent2"/>
              </a:solidFill>
              <a:round/>
            </a:ln>
            <a:effectLst/>
          </c:spPr>
          <c:marker>
            <c:symbol val="none"/>
          </c:marker>
          <c:cat>
            <c:strRef>
              <c:f>Sheet1!$B$339:$B$341</c:f>
              <c:strCache>
                <c:ptCount val="3"/>
                <c:pt idx="0">
                  <c:v>F-Measure</c:v>
                </c:pt>
                <c:pt idx="1">
                  <c:v>NF-Measure</c:v>
                </c:pt>
                <c:pt idx="2">
                  <c:v>T-Measure</c:v>
                </c:pt>
              </c:strCache>
            </c:strRef>
          </c:cat>
          <c:val>
            <c:numRef>
              <c:f>Sheet1!$D$339:$D$341</c:f>
              <c:numCache>
                <c:formatCode>0.00_ </c:formatCode>
                <c:ptCount val="3"/>
                <c:pt idx="0">
                  <c:v>99.8</c:v>
                </c:pt>
                <c:pt idx="1">
                  <c:v>186.5</c:v>
                </c:pt>
                <c:pt idx="2">
                  <c:v>1747.2</c:v>
                </c:pt>
              </c:numCache>
            </c:numRef>
          </c:val>
          <c:smooth val="0"/>
          <c:extLst>
            <c:ext xmlns:c16="http://schemas.microsoft.com/office/drawing/2014/chart" uri="{C3380CC4-5D6E-409C-BE32-E72D297353CC}">
              <c16:uniqueId val="{00000001-15EE-4310-ABC7-FF7C38B542C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42336440"/>
        <c:axId val="842337752"/>
      </c:lineChart>
      <c:catAx>
        <c:axId val="84233644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42337752"/>
        <c:crosses val="autoZero"/>
        <c:auto val="1"/>
        <c:lblAlgn val="ctr"/>
        <c:lblOffset val="100"/>
        <c:noMultiLvlLbl val="0"/>
      </c:catAx>
      <c:valAx>
        <c:axId val="84233775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4233644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4分区</c:v>
          </c:tx>
          <c:spPr>
            <a:ln w="22225" cap="rnd" cmpd="sng" algn="ctr">
              <a:solidFill>
                <a:schemeClr val="accent1"/>
              </a:solidFill>
              <a:round/>
            </a:ln>
            <a:effectLst/>
          </c:spPr>
          <c:marker>
            <c:symbol val="none"/>
          </c:marker>
          <c:cat>
            <c:strRef>
              <c:f>Sheet1!$E$339:$E$341</c:f>
              <c:strCache>
                <c:ptCount val="3"/>
                <c:pt idx="0">
                  <c:v>F-Measure</c:v>
                </c:pt>
                <c:pt idx="1">
                  <c:v>NF-Measure</c:v>
                </c:pt>
                <c:pt idx="2">
                  <c:v>T-Measure</c:v>
                </c:pt>
              </c:strCache>
            </c:strRef>
          </c:cat>
          <c:val>
            <c:numRef>
              <c:f>Sheet1!$F$339:$F$341</c:f>
              <c:numCache>
                <c:formatCode>0.00_ </c:formatCode>
                <c:ptCount val="3"/>
                <c:pt idx="0">
                  <c:v>59.1</c:v>
                </c:pt>
                <c:pt idx="1">
                  <c:v>70.900000000000006</c:v>
                </c:pt>
                <c:pt idx="2">
                  <c:v>1792.3</c:v>
                </c:pt>
              </c:numCache>
            </c:numRef>
          </c:val>
          <c:smooth val="0"/>
          <c:extLst>
            <c:ext xmlns:c16="http://schemas.microsoft.com/office/drawing/2014/chart" uri="{C3380CC4-5D6E-409C-BE32-E72D297353CC}">
              <c16:uniqueId val="{00000000-FC1F-46EA-987F-8F7F5FA407B0}"/>
            </c:ext>
          </c:extLst>
        </c:ser>
        <c:ser>
          <c:idx val="1"/>
          <c:order val="1"/>
          <c:tx>
            <c:v>6分区</c:v>
          </c:tx>
          <c:spPr>
            <a:ln w="22225" cap="rnd" cmpd="sng" algn="ctr">
              <a:solidFill>
                <a:schemeClr val="accent2"/>
              </a:solidFill>
              <a:round/>
            </a:ln>
            <a:effectLst/>
          </c:spPr>
          <c:marker>
            <c:symbol val="none"/>
          </c:marker>
          <c:cat>
            <c:strRef>
              <c:f>Sheet1!$E$339:$E$341</c:f>
              <c:strCache>
                <c:ptCount val="3"/>
                <c:pt idx="0">
                  <c:v>F-Measure</c:v>
                </c:pt>
                <c:pt idx="1">
                  <c:v>NF-Measure</c:v>
                </c:pt>
                <c:pt idx="2">
                  <c:v>T-Measure</c:v>
                </c:pt>
              </c:strCache>
            </c:strRef>
          </c:cat>
          <c:val>
            <c:numRef>
              <c:f>Sheet1!$G$339:$G$341</c:f>
              <c:numCache>
                <c:formatCode>0.00_ </c:formatCode>
                <c:ptCount val="3"/>
                <c:pt idx="0">
                  <c:v>119.9</c:v>
                </c:pt>
                <c:pt idx="1">
                  <c:v>82.4</c:v>
                </c:pt>
                <c:pt idx="2">
                  <c:v>1744.45</c:v>
                </c:pt>
              </c:numCache>
            </c:numRef>
          </c:val>
          <c:smooth val="0"/>
          <c:extLst>
            <c:ext xmlns:c16="http://schemas.microsoft.com/office/drawing/2014/chart" uri="{C3380CC4-5D6E-409C-BE32-E72D297353CC}">
              <c16:uniqueId val="{00000001-FC1F-46EA-987F-8F7F5FA407B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24532600"/>
        <c:axId val="824527024"/>
      </c:lineChart>
      <c:catAx>
        <c:axId val="82453260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24527024"/>
        <c:crosses val="autoZero"/>
        <c:auto val="1"/>
        <c:lblAlgn val="ctr"/>
        <c:lblOffset val="100"/>
        <c:noMultiLvlLbl val="0"/>
      </c:catAx>
      <c:valAx>
        <c:axId val="82452702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2453260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MDRT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4分区</c:v>
          </c:tx>
          <c:spPr>
            <a:ln w="22225" cap="rnd" cmpd="sng" algn="ctr">
              <a:solidFill>
                <a:schemeClr val="accent1"/>
              </a:solidFill>
              <a:round/>
            </a:ln>
            <a:effectLst/>
          </c:spPr>
          <c:marker>
            <c:symbol val="none"/>
          </c:marker>
          <c:cat>
            <c:strRef>
              <c:f>Sheet1!$H$339:$H$341</c:f>
              <c:strCache>
                <c:ptCount val="3"/>
                <c:pt idx="0">
                  <c:v>F-Measure</c:v>
                </c:pt>
                <c:pt idx="1">
                  <c:v>NF-Measure</c:v>
                </c:pt>
                <c:pt idx="2">
                  <c:v>T-Measure</c:v>
                </c:pt>
              </c:strCache>
            </c:strRef>
          </c:cat>
          <c:val>
            <c:numRef>
              <c:f>Sheet1!$I$339:$I$341</c:f>
              <c:numCache>
                <c:formatCode>0.00_ </c:formatCode>
                <c:ptCount val="3"/>
                <c:pt idx="0">
                  <c:v>79.400000000000006</c:v>
                </c:pt>
                <c:pt idx="1">
                  <c:v>105.65</c:v>
                </c:pt>
                <c:pt idx="2">
                  <c:v>1403.4</c:v>
                </c:pt>
              </c:numCache>
            </c:numRef>
          </c:val>
          <c:smooth val="0"/>
          <c:extLst>
            <c:ext xmlns:c16="http://schemas.microsoft.com/office/drawing/2014/chart" uri="{C3380CC4-5D6E-409C-BE32-E72D297353CC}">
              <c16:uniqueId val="{00000000-23E8-49C9-897A-E83672CB8D56}"/>
            </c:ext>
          </c:extLst>
        </c:ser>
        <c:ser>
          <c:idx val="1"/>
          <c:order val="1"/>
          <c:tx>
            <c:v>6分区</c:v>
          </c:tx>
          <c:spPr>
            <a:ln w="22225" cap="rnd" cmpd="sng" algn="ctr">
              <a:solidFill>
                <a:schemeClr val="accent2"/>
              </a:solidFill>
              <a:round/>
            </a:ln>
            <a:effectLst/>
          </c:spPr>
          <c:marker>
            <c:symbol val="none"/>
          </c:marker>
          <c:cat>
            <c:strRef>
              <c:f>Sheet1!$H$339:$H$341</c:f>
              <c:strCache>
                <c:ptCount val="3"/>
                <c:pt idx="0">
                  <c:v>F-Measure</c:v>
                </c:pt>
                <c:pt idx="1">
                  <c:v>NF-Measure</c:v>
                </c:pt>
                <c:pt idx="2">
                  <c:v>T-Measure</c:v>
                </c:pt>
              </c:strCache>
            </c:strRef>
          </c:cat>
          <c:val>
            <c:numRef>
              <c:f>Sheet1!$J$339:$J$341</c:f>
              <c:numCache>
                <c:formatCode>0.00_ </c:formatCode>
                <c:ptCount val="3"/>
                <c:pt idx="0">
                  <c:v>91.7</c:v>
                </c:pt>
                <c:pt idx="1">
                  <c:v>102.95</c:v>
                </c:pt>
                <c:pt idx="2">
                  <c:v>1284.5999999999999</c:v>
                </c:pt>
              </c:numCache>
            </c:numRef>
          </c:val>
          <c:smooth val="0"/>
          <c:extLst>
            <c:ext xmlns:c16="http://schemas.microsoft.com/office/drawing/2014/chart" uri="{C3380CC4-5D6E-409C-BE32-E72D297353CC}">
              <c16:uniqueId val="{00000001-23E8-49C9-897A-E83672CB8D56}"/>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791480328"/>
        <c:axId val="791476720"/>
      </c:lineChart>
      <c:catAx>
        <c:axId val="79148032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791476720"/>
        <c:crosses val="autoZero"/>
        <c:auto val="1"/>
        <c:lblAlgn val="ctr"/>
        <c:lblOffset val="100"/>
        <c:noMultiLvlLbl val="0"/>
      </c:catAx>
      <c:valAx>
        <c:axId val="79147672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79148032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RDRT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4分区</c:v>
          </c:tx>
          <c:spPr>
            <a:ln w="22225" cap="rnd" cmpd="sng" algn="ctr">
              <a:solidFill>
                <a:schemeClr val="accent1"/>
              </a:solidFill>
              <a:round/>
            </a:ln>
            <a:effectLst/>
          </c:spPr>
          <c:marker>
            <c:symbol val="none"/>
          </c:marker>
          <c:cat>
            <c:strRef>
              <c:f>Sheet1!$K$339:$K$341</c:f>
              <c:strCache>
                <c:ptCount val="3"/>
                <c:pt idx="0">
                  <c:v>F-Measure</c:v>
                </c:pt>
                <c:pt idx="1">
                  <c:v>NF-Measure</c:v>
                </c:pt>
                <c:pt idx="2">
                  <c:v>T-Measure</c:v>
                </c:pt>
              </c:strCache>
            </c:strRef>
          </c:cat>
          <c:val>
            <c:numRef>
              <c:f>Sheet1!$L$339:$L$341</c:f>
              <c:numCache>
                <c:formatCode>0.00_ </c:formatCode>
                <c:ptCount val="3"/>
                <c:pt idx="0">
                  <c:v>58.85</c:v>
                </c:pt>
                <c:pt idx="1">
                  <c:v>82.8</c:v>
                </c:pt>
                <c:pt idx="2">
                  <c:v>1412.8</c:v>
                </c:pt>
              </c:numCache>
            </c:numRef>
          </c:val>
          <c:smooth val="0"/>
          <c:extLst>
            <c:ext xmlns:c16="http://schemas.microsoft.com/office/drawing/2014/chart" uri="{C3380CC4-5D6E-409C-BE32-E72D297353CC}">
              <c16:uniqueId val="{00000000-9A21-456E-BD93-47E7EA8C505A}"/>
            </c:ext>
          </c:extLst>
        </c:ser>
        <c:ser>
          <c:idx val="1"/>
          <c:order val="1"/>
          <c:tx>
            <c:v>6分区</c:v>
          </c:tx>
          <c:spPr>
            <a:ln w="22225" cap="rnd" cmpd="sng" algn="ctr">
              <a:solidFill>
                <a:schemeClr val="accent2"/>
              </a:solidFill>
              <a:round/>
            </a:ln>
            <a:effectLst/>
          </c:spPr>
          <c:marker>
            <c:symbol val="none"/>
          </c:marker>
          <c:cat>
            <c:strRef>
              <c:f>Sheet1!$K$339:$K$341</c:f>
              <c:strCache>
                <c:ptCount val="3"/>
                <c:pt idx="0">
                  <c:v>F-Measure</c:v>
                </c:pt>
                <c:pt idx="1">
                  <c:v>NF-Measure</c:v>
                </c:pt>
                <c:pt idx="2">
                  <c:v>T-Measure</c:v>
                </c:pt>
              </c:strCache>
            </c:strRef>
          </c:cat>
          <c:val>
            <c:numRef>
              <c:f>Sheet1!$M$339:$M$341</c:f>
              <c:numCache>
                <c:formatCode>0.00_ </c:formatCode>
                <c:ptCount val="3"/>
                <c:pt idx="0">
                  <c:v>75.45</c:v>
                </c:pt>
                <c:pt idx="1">
                  <c:v>104.1</c:v>
                </c:pt>
                <c:pt idx="2">
                  <c:v>1343</c:v>
                </c:pt>
              </c:numCache>
            </c:numRef>
          </c:val>
          <c:smooth val="0"/>
          <c:extLst>
            <c:ext xmlns:c16="http://schemas.microsoft.com/office/drawing/2014/chart" uri="{C3380CC4-5D6E-409C-BE32-E72D297353CC}">
              <c16:uniqueId val="{00000001-9A21-456E-BD93-47E7EA8C505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42521008"/>
        <c:axId val="842521336"/>
      </c:lineChart>
      <c:catAx>
        <c:axId val="842521008"/>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42521336"/>
        <c:crosses val="autoZero"/>
        <c:auto val="1"/>
        <c:lblAlgn val="ctr"/>
        <c:lblOffset val="100"/>
        <c:noMultiLvlLbl val="0"/>
      </c:catAx>
      <c:valAx>
        <c:axId val="84252133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4252100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RPT</a:t>
            </a:r>
            <a:r>
              <a:rPr lang="zh-CN" altLang="en-US" sz="1800" b="0" i="0" baseline="0">
                <a:effectLst/>
              </a:rPr>
              <a:t>不</a:t>
            </a:r>
            <a:r>
              <a:rPr lang="zh-CN" altLang="zh-CN" sz="1800" b="0" i="0" baseline="0">
                <a:effectLst/>
              </a:rPr>
              <a:t>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Sheet1!$A$206:$A$208</c:f>
              <c:strCache>
                <c:ptCount val="3"/>
                <c:pt idx="0">
                  <c:v>F-Measure</c:v>
                </c:pt>
                <c:pt idx="1">
                  <c:v>NF-Measure</c:v>
                </c:pt>
                <c:pt idx="2">
                  <c:v>T-Measure</c:v>
                </c:pt>
              </c:strCache>
            </c:strRef>
          </c:cat>
          <c:val>
            <c:numRef>
              <c:f>Sheet1!$B$206:$B$208</c:f>
              <c:numCache>
                <c:formatCode>0.00_ </c:formatCode>
                <c:ptCount val="3"/>
                <c:pt idx="0">
                  <c:v>41.8</c:v>
                </c:pt>
                <c:pt idx="1">
                  <c:v>65.25</c:v>
                </c:pt>
                <c:pt idx="2">
                  <c:v>333.5</c:v>
                </c:pt>
              </c:numCache>
            </c:numRef>
          </c:val>
          <c:smooth val="0"/>
          <c:extLst>
            <c:ext xmlns:c16="http://schemas.microsoft.com/office/drawing/2014/chart" uri="{C3380CC4-5D6E-409C-BE32-E72D297353CC}">
              <c16:uniqueId val="{00000000-A964-44AF-84B3-B3550EA7EBF8}"/>
            </c:ext>
          </c:extLst>
        </c:ser>
        <c:ser>
          <c:idx val="1"/>
          <c:order val="1"/>
          <c:tx>
            <c:v>4分区</c:v>
          </c:tx>
          <c:spPr>
            <a:ln w="22225" cap="rnd" cmpd="sng" algn="ctr">
              <a:solidFill>
                <a:schemeClr val="accent2"/>
              </a:solidFill>
              <a:round/>
            </a:ln>
            <a:effectLst/>
          </c:spPr>
          <c:marker>
            <c:symbol val="none"/>
          </c:marker>
          <c:cat>
            <c:strRef>
              <c:f>Sheet1!$A$206:$A$208</c:f>
              <c:strCache>
                <c:ptCount val="3"/>
                <c:pt idx="0">
                  <c:v>F-Measure</c:v>
                </c:pt>
                <c:pt idx="1">
                  <c:v>NF-Measure</c:v>
                </c:pt>
                <c:pt idx="2">
                  <c:v>T-Measure</c:v>
                </c:pt>
              </c:strCache>
            </c:strRef>
          </c:cat>
          <c:val>
            <c:numRef>
              <c:f>Sheet1!$C$206:$C$208</c:f>
              <c:numCache>
                <c:formatCode>0.00_ </c:formatCode>
                <c:ptCount val="3"/>
                <c:pt idx="0">
                  <c:v>35.5</c:v>
                </c:pt>
                <c:pt idx="1">
                  <c:v>79.5</c:v>
                </c:pt>
                <c:pt idx="2">
                  <c:v>304.39999999999998</c:v>
                </c:pt>
              </c:numCache>
            </c:numRef>
          </c:val>
          <c:smooth val="0"/>
          <c:extLst>
            <c:ext xmlns:c16="http://schemas.microsoft.com/office/drawing/2014/chart" uri="{C3380CC4-5D6E-409C-BE32-E72D297353CC}">
              <c16:uniqueId val="{00000001-A964-44AF-84B3-B3550EA7EBF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03082224"/>
        <c:axId val="803072712"/>
      </c:lineChart>
      <c:catAx>
        <c:axId val="80308222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03072712"/>
        <c:crosses val="autoZero"/>
        <c:auto val="1"/>
        <c:lblAlgn val="ctr"/>
        <c:lblOffset val="100"/>
        <c:noMultiLvlLbl val="0"/>
      </c:catAx>
      <c:valAx>
        <c:axId val="80307271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测试用例个数</a:t>
                </a:r>
              </a:p>
            </c:rich>
          </c:tx>
          <c:layout>
            <c:manualLayout>
              <c:xMode val="edge"/>
              <c:yMode val="edge"/>
              <c:x val="1.8264833615635273E-2"/>
              <c:y val="0.20165544662875501"/>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0308222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Sheet1!$D$206:$D$208</c:f>
              <c:strCache>
                <c:ptCount val="3"/>
                <c:pt idx="0">
                  <c:v>F-Measure</c:v>
                </c:pt>
                <c:pt idx="1">
                  <c:v>NF-Measure</c:v>
                </c:pt>
                <c:pt idx="2">
                  <c:v>T-Measure</c:v>
                </c:pt>
              </c:strCache>
            </c:strRef>
          </c:cat>
          <c:val>
            <c:numRef>
              <c:f>Sheet1!$E$206:$E$208</c:f>
              <c:numCache>
                <c:formatCode>0.00_ </c:formatCode>
                <c:ptCount val="3"/>
                <c:pt idx="0">
                  <c:v>42.25</c:v>
                </c:pt>
                <c:pt idx="1">
                  <c:v>90.4</c:v>
                </c:pt>
                <c:pt idx="2">
                  <c:v>408.3</c:v>
                </c:pt>
              </c:numCache>
            </c:numRef>
          </c:val>
          <c:smooth val="0"/>
          <c:extLst>
            <c:ext xmlns:c16="http://schemas.microsoft.com/office/drawing/2014/chart" uri="{C3380CC4-5D6E-409C-BE32-E72D297353CC}">
              <c16:uniqueId val="{00000000-8ABB-420B-B7AE-7D74D28024BE}"/>
            </c:ext>
          </c:extLst>
        </c:ser>
        <c:ser>
          <c:idx val="1"/>
          <c:order val="1"/>
          <c:tx>
            <c:v>4分区</c:v>
          </c:tx>
          <c:spPr>
            <a:ln w="22225" cap="rnd" cmpd="sng" algn="ctr">
              <a:solidFill>
                <a:schemeClr val="accent2"/>
              </a:solidFill>
              <a:round/>
            </a:ln>
            <a:effectLst/>
          </c:spPr>
          <c:marker>
            <c:symbol val="none"/>
          </c:marker>
          <c:cat>
            <c:strRef>
              <c:f>Sheet1!$D$206:$D$208</c:f>
              <c:strCache>
                <c:ptCount val="3"/>
                <c:pt idx="0">
                  <c:v>F-Measure</c:v>
                </c:pt>
                <c:pt idx="1">
                  <c:v>NF-Measure</c:v>
                </c:pt>
                <c:pt idx="2">
                  <c:v>T-Measure</c:v>
                </c:pt>
              </c:strCache>
            </c:strRef>
          </c:cat>
          <c:val>
            <c:numRef>
              <c:f>Sheet1!$F$206:$F$208</c:f>
              <c:numCache>
                <c:formatCode>0.00_ </c:formatCode>
                <c:ptCount val="3"/>
                <c:pt idx="0">
                  <c:v>16.5</c:v>
                </c:pt>
                <c:pt idx="1">
                  <c:v>34</c:v>
                </c:pt>
                <c:pt idx="2">
                  <c:v>124.25</c:v>
                </c:pt>
              </c:numCache>
            </c:numRef>
          </c:val>
          <c:smooth val="0"/>
          <c:extLst>
            <c:ext xmlns:c16="http://schemas.microsoft.com/office/drawing/2014/chart" uri="{C3380CC4-5D6E-409C-BE32-E72D297353CC}">
              <c16:uniqueId val="{00000001-8ABB-420B-B7AE-7D74D28024B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03093376"/>
        <c:axId val="803100264"/>
      </c:lineChart>
      <c:catAx>
        <c:axId val="80309337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03100264"/>
        <c:crosses val="autoZero"/>
        <c:auto val="1"/>
        <c:lblAlgn val="ctr"/>
        <c:lblOffset val="100"/>
        <c:noMultiLvlLbl val="0"/>
      </c:catAx>
      <c:valAx>
        <c:axId val="803100264"/>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测试用例个数</a:t>
                </a:r>
              </a:p>
            </c:rich>
          </c:tx>
          <c:layout>
            <c:manualLayout>
              <c:xMode val="edge"/>
              <c:yMode val="edge"/>
              <c:x val="2.1250755907793805E-2"/>
              <c:y val="0.2155995922871265"/>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0309337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MDRT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Sheet1!$G$206:$G$208</c:f>
              <c:strCache>
                <c:ptCount val="3"/>
                <c:pt idx="0">
                  <c:v>F-Measure</c:v>
                </c:pt>
                <c:pt idx="1">
                  <c:v>NF-Measure</c:v>
                </c:pt>
                <c:pt idx="2">
                  <c:v>T-Measure</c:v>
                </c:pt>
              </c:strCache>
            </c:strRef>
          </c:cat>
          <c:val>
            <c:numRef>
              <c:f>Sheet1!$H$206:$H$208</c:f>
              <c:numCache>
                <c:formatCode>0.00_ </c:formatCode>
                <c:ptCount val="3"/>
                <c:pt idx="0">
                  <c:v>36.25</c:v>
                </c:pt>
                <c:pt idx="1">
                  <c:v>144.1</c:v>
                </c:pt>
                <c:pt idx="2">
                  <c:v>360.55</c:v>
                </c:pt>
              </c:numCache>
            </c:numRef>
          </c:val>
          <c:smooth val="0"/>
          <c:extLst>
            <c:ext xmlns:c16="http://schemas.microsoft.com/office/drawing/2014/chart" uri="{C3380CC4-5D6E-409C-BE32-E72D297353CC}">
              <c16:uniqueId val="{00000000-36B4-4E64-A2BD-0EFF9605DFCA}"/>
            </c:ext>
          </c:extLst>
        </c:ser>
        <c:ser>
          <c:idx val="1"/>
          <c:order val="1"/>
          <c:tx>
            <c:v>4分区</c:v>
          </c:tx>
          <c:spPr>
            <a:ln w="22225" cap="rnd" cmpd="sng" algn="ctr">
              <a:solidFill>
                <a:schemeClr val="accent2"/>
              </a:solidFill>
              <a:round/>
            </a:ln>
            <a:effectLst/>
          </c:spPr>
          <c:marker>
            <c:symbol val="none"/>
          </c:marker>
          <c:cat>
            <c:strRef>
              <c:f>Sheet1!$G$206:$G$208</c:f>
              <c:strCache>
                <c:ptCount val="3"/>
                <c:pt idx="0">
                  <c:v>F-Measure</c:v>
                </c:pt>
                <c:pt idx="1">
                  <c:v>NF-Measure</c:v>
                </c:pt>
                <c:pt idx="2">
                  <c:v>T-Measure</c:v>
                </c:pt>
              </c:strCache>
            </c:strRef>
          </c:cat>
          <c:val>
            <c:numRef>
              <c:f>Sheet1!$I$206:$I$208</c:f>
              <c:numCache>
                <c:formatCode>0.00_ </c:formatCode>
                <c:ptCount val="3"/>
                <c:pt idx="0">
                  <c:v>24.35</c:v>
                </c:pt>
                <c:pt idx="1">
                  <c:v>28.45</c:v>
                </c:pt>
                <c:pt idx="2">
                  <c:v>117.2</c:v>
                </c:pt>
              </c:numCache>
            </c:numRef>
          </c:val>
          <c:smooth val="0"/>
          <c:extLst>
            <c:ext xmlns:c16="http://schemas.microsoft.com/office/drawing/2014/chart" uri="{C3380CC4-5D6E-409C-BE32-E72D297353CC}">
              <c16:uniqueId val="{00000001-36B4-4E64-A2BD-0EFF9605DFC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24493896"/>
        <c:axId val="824488976"/>
      </c:lineChart>
      <c:catAx>
        <c:axId val="82449389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24488976"/>
        <c:crosses val="autoZero"/>
        <c:auto val="1"/>
        <c:lblAlgn val="ctr"/>
        <c:lblOffset val="100"/>
        <c:noMultiLvlLbl val="0"/>
      </c:catAx>
      <c:valAx>
        <c:axId val="82448897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测试用例个数</a:t>
                </a:r>
              </a:p>
            </c:rich>
          </c:tx>
          <c:layout>
            <c:manualLayout>
              <c:xMode val="edge"/>
              <c:yMode val="edge"/>
              <c:x val="2.3721497059094716E-2"/>
              <c:y val="0.21622882366976856"/>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2449389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MDRT</a:t>
            </a:r>
            <a:r>
              <a:rPr lang="zh-CN"/>
              <a:t>算法</a:t>
            </a:r>
            <a:r>
              <a:rPr lang="en-US"/>
              <a:t>6</a:t>
            </a:r>
            <a:r>
              <a:rPr lang="zh-CN"/>
              <a:t>个分区不同初始概率分布结果</a:t>
            </a:r>
          </a:p>
        </c:rich>
      </c:tx>
      <c:layout>
        <c:manualLayout>
          <c:xMode val="edge"/>
          <c:yMode val="edge"/>
          <c:x val="0.12810365135453475"/>
          <c:y val="2.0278836665414097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6个分区均等初始概率结果</c:v>
          </c:tx>
          <c:spPr>
            <a:ln w="22225" cap="rnd" cmpd="sng" algn="ctr">
              <a:solidFill>
                <a:schemeClr val="accent1"/>
              </a:solidFill>
              <a:round/>
            </a:ln>
            <a:effectLst/>
          </c:spPr>
          <c:marker>
            <c:symbol val="none"/>
          </c:marker>
          <c:cat>
            <c:strRef>
              <c:f>Sheet2!$R$25:$R$27</c:f>
              <c:strCache>
                <c:ptCount val="3"/>
                <c:pt idx="0">
                  <c:v>F-Measure</c:v>
                </c:pt>
                <c:pt idx="1">
                  <c:v>NF-Measure</c:v>
                </c:pt>
                <c:pt idx="2">
                  <c:v>T-Measure</c:v>
                </c:pt>
              </c:strCache>
            </c:strRef>
          </c:cat>
          <c:val>
            <c:numRef>
              <c:f>Sheet2!$S$25:$S$27</c:f>
              <c:numCache>
                <c:formatCode>0.00_);[Red]\(0.00\)</c:formatCode>
                <c:ptCount val="3"/>
                <c:pt idx="0">
                  <c:v>6.1</c:v>
                </c:pt>
                <c:pt idx="1">
                  <c:v>5.8</c:v>
                </c:pt>
                <c:pt idx="2">
                  <c:v>24.25</c:v>
                </c:pt>
              </c:numCache>
            </c:numRef>
          </c:val>
          <c:smooth val="0"/>
          <c:extLst>
            <c:ext xmlns:c16="http://schemas.microsoft.com/office/drawing/2014/chart" uri="{C3380CC4-5D6E-409C-BE32-E72D297353CC}">
              <c16:uniqueId val="{00000000-DF4F-4C51-98BF-1CF618CFD6A9}"/>
            </c:ext>
          </c:extLst>
        </c:ser>
        <c:ser>
          <c:idx val="1"/>
          <c:order val="1"/>
          <c:tx>
            <c:v>6个分区不均等初始概率结果</c:v>
          </c:tx>
          <c:spPr>
            <a:ln w="22225" cap="rnd" cmpd="sng" algn="ctr">
              <a:solidFill>
                <a:schemeClr val="accent2"/>
              </a:solidFill>
              <a:round/>
            </a:ln>
            <a:effectLst/>
          </c:spPr>
          <c:marker>
            <c:symbol val="none"/>
          </c:marker>
          <c:cat>
            <c:strRef>
              <c:f>Sheet2!$R$25:$R$27</c:f>
              <c:strCache>
                <c:ptCount val="3"/>
                <c:pt idx="0">
                  <c:v>F-Measure</c:v>
                </c:pt>
                <c:pt idx="1">
                  <c:v>NF-Measure</c:v>
                </c:pt>
                <c:pt idx="2">
                  <c:v>T-Measure</c:v>
                </c:pt>
              </c:strCache>
            </c:strRef>
          </c:cat>
          <c:val>
            <c:numRef>
              <c:f>Sheet2!$T$25:$T$27</c:f>
              <c:numCache>
                <c:formatCode>0.00_);[Red]\(0.00\)</c:formatCode>
                <c:ptCount val="3"/>
                <c:pt idx="0">
                  <c:v>3.4</c:v>
                </c:pt>
                <c:pt idx="1">
                  <c:v>4.1500000000000004</c:v>
                </c:pt>
                <c:pt idx="2">
                  <c:v>19.649999999999999</c:v>
                </c:pt>
              </c:numCache>
            </c:numRef>
          </c:val>
          <c:smooth val="0"/>
          <c:extLst>
            <c:ext xmlns:c16="http://schemas.microsoft.com/office/drawing/2014/chart" uri="{C3380CC4-5D6E-409C-BE32-E72D297353CC}">
              <c16:uniqueId val="{00000001-DF4F-4C51-98BF-1CF618CFD6A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1166592"/>
        <c:axId val="313259072"/>
      </c:lineChart>
      <c:catAx>
        <c:axId val="10116659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313259072"/>
        <c:crosses val="autoZero"/>
        <c:auto val="1"/>
        <c:lblAlgn val="ctr"/>
        <c:lblOffset val="100"/>
        <c:noMultiLvlLbl val="0"/>
      </c:catAx>
      <c:valAx>
        <c:axId val="31325907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1.884570082449941E-2"/>
              <c:y val="0.13878468559287119"/>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10116659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RDRT</a:t>
            </a:r>
            <a:r>
              <a:rPr lang="zh-CN"/>
              <a:t>不均等初始概率分布不同分区数目结果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Sheet1!$J$206:$J$208</c:f>
              <c:strCache>
                <c:ptCount val="3"/>
                <c:pt idx="0">
                  <c:v>F-Measure</c:v>
                </c:pt>
                <c:pt idx="1">
                  <c:v>NF-Measure</c:v>
                </c:pt>
                <c:pt idx="2">
                  <c:v>T-Measure</c:v>
                </c:pt>
              </c:strCache>
            </c:strRef>
          </c:cat>
          <c:val>
            <c:numRef>
              <c:f>Sheet1!$K$206:$K$208</c:f>
              <c:numCache>
                <c:formatCode>0.00_ </c:formatCode>
                <c:ptCount val="3"/>
                <c:pt idx="0">
                  <c:v>36.299999999999997</c:v>
                </c:pt>
                <c:pt idx="1">
                  <c:v>107.6</c:v>
                </c:pt>
                <c:pt idx="2">
                  <c:v>332.45</c:v>
                </c:pt>
              </c:numCache>
            </c:numRef>
          </c:val>
          <c:smooth val="0"/>
          <c:extLst>
            <c:ext xmlns:c16="http://schemas.microsoft.com/office/drawing/2014/chart" uri="{C3380CC4-5D6E-409C-BE32-E72D297353CC}">
              <c16:uniqueId val="{00000000-DBE3-427F-AFC2-B21025A45CBB}"/>
            </c:ext>
          </c:extLst>
        </c:ser>
        <c:ser>
          <c:idx val="1"/>
          <c:order val="1"/>
          <c:tx>
            <c:v>4分区</c:v>
          </c:tx>
          <c:spPr>
            <a:ln w="22225" cap="rnd" cmpd="sng" algn="ctr">
              <a:solidFill>
                <a:schemeClr val="accent2"/>
              </a:solidFill>
              <a:round/>
            </a:ln>
            <a:effectLst/>
          </c:spPr>
          <c:marker>
            <c:symbol val="none"/>
          </c:marker>
          <c:cat>
            <c:strRef>
              <c:f>Sheet1!$J$206:$J$208</c:f>
              <c:strCache>
                <c:ptCount val="3"/>
                <c:pt idx="0">
                  <c:v>F-Measure</c:v>
                </c:pt>
                <c:pt idx="1">
                  <c:v>NF-Measure</c:v>
                </c:pt>
                <c:pt idx="2">
                  <c:v>T-Measure</c:v>
                </c:pt>
              </c:strCache>
            </c:strRef>
          </c:cat>
          <c:val>
            <c:numRef>
              <c:f>Sheet1!$L$206:$L$208</c:f>
              <c:numCache>
                <c:formatCode>0.00_ </c:formatCode>
                <c:ptCount val="3"/>
                <c:pt idx="0">
                  <c:v>26.6</c:v>
                </c:pt>
                <c:pt idx="1">
                  <c:v>23.2</c:v>
                </c:pt>
                <c:pt idx="2">
                  <c:v>89.6</c:v>
                </c:pt>
              </c:numCache>
            </c:numRef>
          </c:val>
          <c:smooth val="0"/>
          <c:extLst>
            <c:ext xmlns:c16="http://schemas.microsoft.com/office/drawing/2014/chart" uri="{C3380CC4-5D6E-409C-BE32-E72D297353CC}">
              <c16:uniqueId val="{00000001-DBE3-427F-AFC2-B21025A45CB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02988416"/>
        <c:axId val="802991040"/>
      </c:lineChart>
      <c:catAx>
        <c:axId val="80298841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02991040"/>
        <c:crosses val="autoZero"/>
        <c:auto val="1"/>
        <c:lblAlgn val="ctr"/>
        <c:lblOffset val="100"/>
        <c:noMultiLvlLbl val="0"/>
      </c:catAx>
      <c:valAx>
        <c:axId val="80299104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测试用例个数</a:t>
                </a:r>
              </a:p>
            </c:rich>
          </c:tx>
          <c:layout>
            <c:manualLayout>
              <c:xMode val="edge"/>
              <c:yMode val="edge"/>
              <c:x val="2.0870599816108653E-2"/>
              <c:y val="0.18673003374578179"/>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0298841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RPT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Sheet1!$A$139:$A$140</c:f>
              <c:strCache>
                <c:ptCount val="2"/>
                <c:pt idx="0">
                  <c:v>F-Measure</c:v>
                </c:pt>
                <c:pt idx="1">
                  <c:v>T-Measure</c:v>
                </c:pt>
              </c:strCache>
            </c:strRef>
          </c:cat>
          <c:val>
            <c:numRef>
              <c:f>Sheet1!$B$139:$C$139</c:f>
              <c:numCache>
                <c:formatCode>General</c:formatCode>
                <c:ptCount val="2"/>
                <c:pt idx="0">
                  <c:v>109.9</c:v>
                </c:pt>
                <c:pt idx="1">
                  <c:v>111.15</c:v>
                </c:pt>
              </c:numCache>
            </c:numRef>
          </c:val>
          <c:smooth val="0"/>
          <c:extLst>
            <c:ext xmlns:c16="http://schemas.microsoft.com/office/drawing/2014/chart" uri="{C3380CC4-5D6E-409C-BE32-E72D297353CC}">
              <c16:uniqueId val="{00000000-41FB-441E-AF22-C7159B4E315A}"/>
            </c:ext>
          </c:extLst>
        </c:ser>
        <c:ser>
          <c:idx val="1"/>
          <c:order val="1"/>
          <c:tx>
            <c:v>5分区</c:v>
          </c:tx>
          <c:spPr>
            <a:ln w="22225" cap="rnd" cmpd="sng" algn="ctr">
              <a:solidFill>
                <a:schemeClr val="accent2"/>
              </a:solidFill>
              <a:round/>
            </a:ln>
            <a:effectLst/>
          </c:spPr>
          <c:marker>
            <c:symbol val="none"/>
          </c:marker>
          <c:cat>
            <c:strRef>
              <c:f>Sheet1!$A$139:$A$140</c:f>
              <c:strCache>
                <c:ptCount val="2"/>
                <c:pt idx="0">
                  <c:v>F-Measure</c:v>
                </c:pt>
                <c:pt idx="1">
                  <c:v>T-Measure</c:v>
                </c:pt>
              </c:strCache>
            </c:strRef>
          </c:cat>
          <c:val>
            <c:numRef>
              <c:f>Sheet1!$B$140:$C$140</c:f>
              <c:numCache>
                <c:formatCode>General</c:formatCode>
                <c:ptCount val="2"/>
                <c:pt idx="0">
                  <c:v>303</c:v>
                </c:pt>
                <c:pt idx="1">
                  <c:v>262.35000000000002</c:v>
                </c:pt>
              </c:numCache>
            </c:numRef>
          </c:val>
          <c:smooth val="0"/>
          <c:extLst>
            <c:ext xmlns:c16="http://schemas.microsoft.com/office/drawing/2014/chart" uri="{C3380CC4-5D6E-409C-BE32-E72D297353CC}">
              <c16:uniqueId val="{00000001-41FB-441E-AF22-C7159B4E315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62611360"/>
        <c:axId val="862612672"/>
      </c:lineChart>
      <c:catAx>
        <c:axId val="86261136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2612672"/>
        <c:crosses val="autoZero"/>
        <c:auto val="1"/>
        <c:lblAlgn val="ctr"/>
        <c:lblOffset val="100"/>
        <c:noMultiLvlLbl val="0"/>
      </c:catAx>
      <c:valAx>
        <c:axId val="86261267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261136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Sheet1!$D$139:$D$140</c:f>
              <c:strCache>
                <c:ptCount val="2"/>
                <c:pt idx="0">
                  <c:v>F-Measure</c:v>
                </c:pt>
                <c:pt idx="1">
                  <c:v>T-Measure</c:v>
                </c:pt>
              </c:strCache>
            </c:strRef>
          </c:cat>
          <c:val>
            <c:numRef>
              <c:f>Sheet1!$E$139:$F$139</c:f>
              <c:numCache>
                <c:formatCode>0.00_);[Red]\(0.00\)</c:formatCode>
                <c:ptCount val="2"/>
                <c:pt idx="0">
                  <c:v>25.05</c:v>
                </c:pt>
                <c:pt idx="1">
                  <c:v>38.799999999999997</c:v>
                </c:pt>
              </c:numCache>
            </c:numRef>
          </c:val>
          <c:smooth val="0"/>
          <c:extLst>
            <c:ext xmlns:c16="http://schemas.microsoft.com/office/drawing/2014/chart" uri="{C3380CC4-5D6E-409C-BE32-E72D297353CC}">
              <c16:uniqueId val="{00000000-CF04-457F-A48C-23A002BE7FAD}"/>
            </c:ext>
          </c:extLst>
        </c:ser>
        <c:ser>
          <c:idx val="1"/>
          <c:order val="1"/>
          <c:tx>
            <c:v>5分区</c:v>
          </c:tx>
          <c:spPr>
            <a:ln w="22225" cap="rnd" cmpd="sng" algn="ctr">
              <a:solidFill>
                <a:schemeClr val="accent2"/>
              </a:solidFill>
              <a:round/>
            </a:ln>
            <a:effectLst/>
          </c:spPr>
          <c:marker>
            <c:symbol val="none"/>
          </c:marker>
          <c:cat>
            <c:strRef>
              <c:f>Sheet1!$D$139:$D$140</c:f>
              <c:strCache>
                <c:ptCount val="2"/>
                <c:pt idx="0">
                  <c:v>F-Measure</c:v>
                </c:pt>
                <c:pt idx="1">
                  <c:v>T-Measure</c:v>
                </c:pt>
              </c:strCache>
            </c:strRef>
          </c:cat>
          <c:val>
            <c:numRef>
              <c:f>Sheet1!$E$140:$F$140</c:f>
              <c:numCache>
                <c:formatCode>0.00_);[Red]\(0.00\)</c:formatCode>
                <c:ptCount val="2"/>
                <c:pt idx="0">
                  <c:v>51.55</c:v>
                </c:pt>
                <c:pt idx="1">
                  <c:v>79.7</c:v>
                </c:pt>
              </c:numCache>
            </c:numRef>
          </c:val>
          <c:smooth val="0"/>
          <c:extLst>
            <c:ext xmlns:c16="http://schemas.microsoft.com/office/drawing/2014/chart" uri="{C3380CC4-5D6E-409C-BE32-E72D297353CC}">
              <c16:uniqueId val="{00000001-CF04-457F-A48C-23A002BE7FA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65378272"/>
        <c:axId val="865381552"/>
      </c:lineChart>
      <c:catAx>
        <c:axId val="86537827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5381552"/>
        <c:crosses val="autoZero"/>
        <c:auto val="1"/>
        <c:lblAlgn val="ctr"/>
        <c:lblOffset val="100"/>
        <c:noMultiLvlLbl val="0"/>
      </c:catAx>
      <c:valAx>
        <c:axId val="86538155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53782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MDRT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Sheet1!$G$139:$G$140</c:f>
              <c:strCache>
                <c:ptCount val="2"/>
                <c:pt idx="0">
                  <c:v>F-Measure</c:v>
                </c:pt>
                <c:pt idx="1">
                  <c:v>T-Measure</c:v>
                </c:pt>
              </c:strCache>
            </c:strRef>
          </c:cat>
          <c:val>
            <c:numRef>
              <c:f>Sheet1!$H$139:$I$139</c:f>
              <c:numCache>
                <c:formatCode>0.00_);[Red]\(0.00\)</c:formatCode>
                <c:ptCount val="2"/>
                <c:pt idx="0">
                  <c:v>18.3</c:v>
                </c:pt>
                <c:pt idx="1">
                  <c:v>40.35</c:v>
                </c:pt>
              </c:numCache>
            </c:numRef>
          </c:val>
          <c:smooth val="0"/>
          <c:extLst>
            <c:ext xmlns:c16="http://schemas.microsoft.com/office/drawing/2014/chart" uri="{C3380CC4-5D6E-409C-BE32-E72D297353CC}">
              <c16:uniqueId val="{00000000-DD58-4FDA-910A-CFD4E254ED2D}"/>
            </c:ext>
          </c:extLst>
        </c:ser>
        <c:ser>
          <c:idx val="1"/>
          <c:order val="1"/>
          <c:tx>
            <c:v>5分区</c:v>
          </c:tx>
          <c:spPr>
            <a:ln w="22225" cap="rnd" cmpd="sng" algn="ctr">
              <a:solidFill>
                <a:schemeClr val="accent2"/>
              </a:solidFill>
              <a:round/>
            </a:ln>
            <a:effectLst/>
          </c:spPr>
          <c:marker>
            <c:symbol val="none"/>
          </c:marker>
          <c:cat>
            <c:strRef>
              <c:f>Sheet1!$G$139:$G$140</c:f>
              <c:strCache>
                <c:ptCount val="2"/>
                <c:pt idx="0">
                  <c:v>F-Measure</c:v>
                </c:pt>
                <c:pt idx="1">
                  <c:v>T-Measure</c:v>
                </c:pt>
              </c:strCache>
            </c:strRef>
          </c:cat>
          <c:val>
            <c:numRef>
              <c:f>Sheet1!$H$140:$I$140</c:f>
              <c:numCache>
                <c:formatCode>0.00_);[Red]\(0.00\)</c:formatCode>
                <c:ptCount val="2"/>
                <c:pt idx="0">
                  <c:v>37.799999999999997</c:v>
                </c:pt>
                <c:pt idx="1">
                  <c:v>93.95</c:v>
                </c:pt>
              </c:numCache>
            </c:numRef>
          </c:val>
          <c:smooth val="0"/>
          <c:extLst>
            <c:ext xmlns:c16="http://schemas.microsoft.com/office/drawing/2014/chart" uri="{C3380CC4-5D6E-409C-BE32-E72D297353CC}">
              <c16:uniqueId val="{00000001-DD58-4FDA-910A-CFD4E254ED2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68513472"/>
        <c:axId val="868518720"/>
      </c:lineChart>
      <c:catAx>
        <c:axId val="86851347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8518720"/>
        <c:crosses val="autoZero"/>
        <c:auto val="1"/>
        <c:lblAlgn val="ctr"/>
        <c:lblOffset val="100"/>
        <c:noMultiLvlLbl val="0"/>
      </c:catAx>
      <c:valAx>
        <c:axId val="86851872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851347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ltLang="zh-CN" sz="1800" b="0" i="0" baseline="0">
                <a:effectLst/>
              </a:rPr>
              <a:t>RDRT</a:t>
            </a:r>
            <a:r>
              <a:rPr lang="zh-CN" altLang="zh-CN" sz="1800" b="0" i="0" baseline="0">
                <a:effectLst/>
              </a:rPr>
              <a:t>不均等初始概率分布不同分区数目结果</a:t>
            </a:r>
            <a:endParaRPr lang="zh-CN" altLang="zh-CN">
              <a:effectLst/>
            </a:endParaRP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3分区</c:v>
          </c:tx>
          <c:spPr>
            <a:ln w="22225" cap="rnd" cmpd="sng" algn="ctr">
              <a:solidFill>
                <a:schemeClr val="accent1"/>
              </a:solidFill>
              <a:round/>
            </a:ln>
            <a:effectLst/>
          </c:spPr>
          <c:marker>
            <c:symbol val="none"/>
          </c:marker>
          <c:cat>
            <c:strRef>
              <c:f>Sheet1!$J$139:$J$140</c:f>
              <c:strCache>
                <c:ptCount val="2"/>
                <c:pt idx="0">
                  <c:v>F-Measure</c:v>
                </c:pt>
                <c:pt idx="1">
                  <c:v>T-Measure</c:v>
                </c:pt>
              </c:strCache>
            </c:strRef>
          </c:cat>
          <c:val>
            <c:numRef>
              <c:f>Sheet1!$K$139:$L$139</c:f>
              <c:numCache>
                <c:formatCode>0.00_);[Red]\(0.00\)</c:formatCode>
                <c:ptCount val="2"/>
                <c:pt idx="0">
                  <c:v>11.6</c:v>
                </c:pt>
                <c:pt idx="1">
                  <c:v>15.65</c:v>
                </c:pt>
              </c:numCache>
            </c:numRef>
          </c:val>
          <c:smooth val="0"/>
          <c:extLst>
            <c:ext xmlns:c16="http://schemas.microsoft.com/office/drawing/2014/chart" uri="{C3380CC4-5D6E-409C-BE32-E72D297353CC}">
              <c16:uniqueId val="{00000000-7EDE-4B2A-B460-789F3678BA8A}"/>
            </c:ext>
          </c:extLst>
        </c:ser>
        <c:ser>
          <c:idx val="1"/>
          <c:order val="1"/>
          <c:tx>
            <c:v>5分区</c:v>
          </c:tx>
          <c:spPr>
            <a:ln w="22225" cap="rnd" cmpd="sng" algn="ctr">
              <a:solidFill>
                <a:schemeClr val="accent2"/>
              </a:solidFill>
              <a:round/>
            </a:ln>
            <a:effectLst/>
          </c:spPr>
          <c:marker>
            <c:symbol val="none"/>
          </c:marker>
          <c:cat>
            <c:strRef>
              <c:f>Sheet1!$J$139:$J$140</c:f>
              <c:strCache>
                <c:ptCount val="2"/>
                <c:pt idx="0">
                  <c:v>F-Measure</c:v>
                </c:pt>
                <c:pt idx="1">
                  <c:v>T-Measure</c:v>
                </c:pt>
              </c:strCache>
            </c:strRef>
          </c:cat>
          <c:val>
            <c:numRef>
              <c:f>Sheet1!$K$140:$L$140</c:f>
              <c:numCache>
                <c:formatCode>0.00_);[Red]\(0.00\)</c:formatCode>
                <c:ptCount val="2"/>
                <c:pt idx="0">
                  <c:v>22</c:v>
                </c:pt>
                <c:pt idx="1">
                  <c:v>33.9</c:v>
                </c:pt>
              </c:numCache>
            </c:numRef>
          </c:val>
          <c:smooth val="0"/>
          <c:extLst>
            <c:ext xmlns:c16="http://schemas.microsoft.com/office/drawing/2014/chart" uri="{C3380CC4-5D6E-409C-BE32-E72D297353CC}">
              <c16:uniqueId val="{00000001-7EDE-4B2A-B460-789F3678BA8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68475752"/>
        <c:axId val="868476080"/>
      </c:lineChart>
      <c:catAx>
        <c:axId val="86847575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8476080"/>
        <c:crosses val="autoZero"/>
        <c:auto val="1"/>
        <c:lblAlgn val="ctr"/>
        <c:lblOffset val="100"/>
        <c:noMultiLvlLbl val="0"/>
      </c:catAx>
      <c:valAx>
        <c:axId val="86847608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ltLang="en-US"/>
                  <a:t>测试用例数目</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86847575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bash</a:t>
            </a:r>
            <a:r>
              <a:rPr lang="zh-CN" dirty="0"/>
              <a:t>实验</a:t>
            </a:r>
            <a:r>
              <a:rPr lang="en-US" dirty="0"/>
              <a:t>6</a:t>
            </a:r>
            <a:r>
              <a:rPr lang="zh-CN" dirty="0"/>
              <a:t>个分区</a:t>
            </a:r>
            <a:r>
              <a:rPr lang="zh-CN" altLang="en-US" dirty="0"/>
              <a:t>不</a:t>
            </a:r>
            <a:r>
              <a:rPr lang="zh-CN" dirty="0"/>
              <a:t>均等初始概率分布结果</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v>RT算法</c:v>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Sheet2!$B$2:$B$4</c:f>
              <c:strCache>
                <c:ptCount val="3"/>
                <c:pt idx="0">
                  <c:v>F-Measure</c:v>
                </c:pt>
                <c:pt idx="1">
                  <c:v>NF-Measure</c:v>
                </c:pt>
                <c:pt idx="2">
                  <c:v>T-Measure</c:v>
                </c:pt>
              </c:strCache>
            </c:strRef>
          </c:cat>
          <c:val>
            <c:numRef>
              <c:f>Sheet2!$C$2:$C$4</c:f>
              <c:numCache>
                <c:formatCode>0.00_ </c:formatCode>
                <c:ptCount val="3"/>
                <c:pt idx="0">
                  <c:v>36.15</c:v>
                </c:pt>
                <c:pt idx="1">
                  <c:v>80.349999999999994</c:v>
                </c:pt>
                <c:pt idx="2" formatCode="General">
                  <c:v>1582.95</c:v>
                </c:pt>
              </c:numCache>
            </c:numRef>
          </c:val>
          <c:extLst>
            <c:ext xmlns:c16="http://schemas.microsoft.com/office/drawing/2014/chart" uri="{C3380CC4-5D6E-409C-BE32-E72D297353CC}">
              <c16:uniqueId val="{00000000-4F80-478A-A708-C900056A974A}"/>
            </c:ext>
          </c:extLst>
        </c:ser>
        <c:ser>
          <c:idx val="1"/>
          <c:order val="1"/>
          <c:tx>
            <c:v>RPT算法</c:v>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Sheet2!$B$2:$B$4</c:f>
              <c:strCache>
                <c:ptCount val="3"/>
                <c:pt idx="0">
                  <c:v>F-Measure</c:v>
                </c:pt>
                <c:pt idx="1">
                  <c:v>NF-Measure</c:v>
                </c:pt>
                <c:pt idx="2">
                  <c:v>T-Measure</c:v>
                </c:pt>
              </c:strCache>
            </c:strRef>
          </c:cat>
          <c:val>
            <c:numRef>
              <c:f>Sheet2!$D$2:$D$4</c:f>
              <c:numCache>
                <c:formatCode>General</c:formatCode>
                <c:ptCount val="3"/>
                <c:pt idx="0">
                  <c:v>55.25</c:v>
                </c:pt>
                <c:pt idx="1">
                  <c:v>87.35</c:v>
                </c:pt>
                <c:pt idx="2">
                  <c:v>1514.05</c:v>
                </c:pt>
              </c:numCache>
            </c:numRef>
          </c:val>
          <c:extLst>
            <c:ext xmlns:c16="http://schemas.microsoft.com/office/drawing/2014/chart" uri="{C3380CC4-5D6E-409C-BE32-E72D297353CC}">
              <c16:uniqueId val="{00000001-4F80-478A-A708-C900056A974A}"/>
            </c:ext>
          </c:extLst>
        </c:ser>
        <c:ser>
          <c:idx val="2"/>
          <c:order val="2"/>
          <c:tx>
            <c:v>DRT算法</c:v>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Sheet2!$B$2:$B$4</c:f>
              <c:strCache>
                <c:ptCount val="3"/>
                <c:pt idx="0">
                  <c:v>F-Measure</c:v>
                </c:pt>
                <c:pt idx="1">
                  <c:v>NF-Measure</c:v>
                </c:pt>
                <c:pt idx="2">
                  <c:v>T-Measure</c:v>
                </c:pt>
              </c:strCache>
            </c:strRef>
          </c:cat>
          <c:val>
            <c:numRef>
              <c:f>Sheet2!$E$2:$E$4</c:f>
              <c:numCache>
                <c:formatCode>0.00_ </c:formatCode>
                <c:ptCount val="3"/>
                <c:pt idx="0">
                  <c:v>32.25</c:v>
                </c:pt>
                <c:pt idx="1">
                  <c:v>68.25</c:v>
                </c:pt>
                <c:pt idx="2">
                  <c:v>2137.0500000000002</c:v>
                </c:pt>
              </c:numCache>
            </c:numRef>
          </c:val>
          <c:extLst>
            <c:ext xmlns:c16="http://schemas.microsoft.com/office/drawing/2014/chart" uri="{C3380CC4-5D6E-409C-BE32-E72D297353CC}">
              <c16:uniqueId val="{00000002-4F80-478A-A708-C900056A974A}"/>
            </c:ext>
          </c:extLst>
        </c:ser>
        <c:ser>
          <c:idx val="3"/>
          <c:order val="3"/>
          <c:tx>
            <c:v>MDRT算法</c:v>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Sheet2!$B$2:$B$4</c:f>
              <c:strCache>
                <c:ptCount val="3"/>
                <c:pt idx="0">
                  <c:v>F-Measure</c:v>
                </c:pt>
                <c:pt idx="1">
                  <c:v>NF-Measure</c:v>
                </c:pt>
                <c:pt idx="2">
                  <c:v>T-Measure</c:v>
                </c:pt>
              </c:strCache>
            </c:strRef>
          </c:cat>
          <c:val>
            <c:numRef>
              <c:f>Sheet2!$F$2:$F$4</c:f>
              <c:numCache>
                <c:formatCode>0.00_ </c:formatCode>
                <c:ptCount val="3"/>
                <c:pt idx="0">
                  <c:v>33.200000000000003</c:v>
                </c:pt>
                <c:pt idx="1">
                  <c:v>56.35</c:v>
                </c:pt>
                <c:pt idx="2">
                  <c:v>1380.65</c:v>
                </c:pt>
              </c:numCache>
            </c:numRef>
          </c:val>
          <c:extLst>
            <c:ext xmlns:c16="http://schemas.microsoft.com/office/drawing/2014/chart" uri="{C3380CC4-5D6E-409C-BE32-E72D297353CC}">
              <c16:uniqueId val="{00000003-4F80-478A-A708-C900056A974A}"/>
            </c:ext>
          </c:extLst>
        </c:ser>
        <c:ser>
          <c:idx val="4"/>
          <c:order val="4"/>
          <c:tx>
            <c:v>RDRT算法</c:v>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Sheet2!$B$2:$B$4</c:f>
              <c:strCache>
                <c:ptCount val="3"/>
                <c:pt idx="0">
                  <c:v>F-Measure</c:v>
                </c:pt>
                <c:pt idx="1">
                  <c:v>NF-Measure</c:v>
                </c:pt>
                <c:pt idx="2">
                  <c:v>T-Measure</c:v>
                </c:pt>
              </c:strCache>
            </c:strRef>
          </c:cat>
          <c:val>
            <c:numRef>
              <c:f>Sheet2!$G$2:$G$4</c:f>
              <c:numCache>
                <c:formatCode>0.00_ </c:formatCode>
                <c:ptCount val="3"/>
                <c:pt idx="0">
                  <c:v>36.299999999999997</c:v>
                </c:pt>
                <c:pt idx="1">
                  <c:v>54.95</c:v>
                </c:pt>
                <c:pt idx="2">
                  <c:v>1969.4</c:v>
                </c:pt>
              </c:numCache>
            </c:numRef>
          </c:val>
          <c:extLst>
            <c:ext xmlns:c16="http://schemas.microsoft.com/office/drawing/2014/chart" uri="{C3380CC4-5D6E-409C-BE32-E72D297353CC}">
              <c16:uniqueId val="{00000004-4F80-478A-A708-C900056A974A}"/>
            </c:ext>
          </c:extLst>
        </c:ser>
        <c:dLbls>
          <c:showLegendKey val="0"/>
          <c:showVal val="0"/>
          <c:showCatName val="0"/>
          <c:showSerName val="0"/>
          <c:showPercent val="0"/>
          <c:showBubbleSize val="0"/>
        </c:dLbls>
        <c:gapWidth val="100"/>
        <c:overlap val="-24"/>
        <c:axId val="315024384"/>
        <c:axId val="452488000"/>
      </c:barChart>
      <c:catAx>
        <c:axId val="315024384"/>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General"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452488000"/>
        <c:crosses val="autoZero"/>
        <c:auto val="1"/>
        <c:lblAlgn val="ctr"/>
        <c:lblOffset val="100"/>
        <c:noMultiLvlLbl val="0"/>
      </c:catAx>
      <c:valAx>
        <c:axId val="452488000"/>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r>
                  <a:rPr lang="zh-CN"/>
                  <a:t>测试用例个数</a:t>
                </a:r>
              </a:p>
            </c:rich>
          </c:tx>
          <c:layout>
            <c:manualLayout>
              <c:xMode val="edge"/>
              <c:yMode val="edge"/>
              <c:x val="1.8979830380842624E-2"/>
              <c:y val="0.1713226790814408"/>
            </c:manualLayout>
          </c:layout>
          <c:overlay val="0"/>
          <c:spPr>
            <a:noFill/>
            <a:ln>
              <a:noFill/>
            </a:ln>
            <a:effectLst/>
          </c:spPr>
          <c:txPr>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315024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flex</a:t>
            </a:r>
            <a:r>
              <a:rPr lang="zh-CN"/>
              <a:t>实验</a:t>
            </a:r>
            <a:r>
              <a:rPr lang="en-US"/>
              <a:t>6</a:t>
            </a:r>
            <a:r>
              <a:rPr lang="zh-CN"/>
              <a:t>个分区</a:t>
            </a:r>
            <a:r>
              <a:rPr lang="zh-CN" altLang="en-US"/>
              <a:t>不</a:t>
            </a:r>
            <a:r>
              <a:rPr lang="zh-CN"/>
              <a:t>均等初始概率分布</a:t>
            </a:r>
            <a:r>
              <a:rPr lang="zh-CN" altLang="en-US"/>
              <a:t>测试</a:t>
            </a:r>
            <a:r>
              <a:rPr lang="zh-CN"/>
              <a:t>结果</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v>RT算法</c:v>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Sheet3!$B$3:$B$5</c:f>
              <c:strCache>
                <c:ptCount val="3"/>
                <c:pt idx="0">
                  <c:v>F-Measure</c:v>
                </c:pt>
                <c:pt idx="1">
                  <c:v>NF-Measure</c:v>
                </c:pt>
                <c:pt idx="2">
                  <c:v>T-Measure</c:v>
                </c:pt>
              </c:strCache>
            </c:strRef>
          </c:cat>
          <c:val>
            <c:numRef>
              <c:f>Sheet3!$C$3:$C$5</c:f>
              <c:numCache>
                <c:formatCode>General</c:formatCode>
                <c:ptCount val="3"/>
                <c:pt idx="0">
                  <c:v>3.75</c:v>
                </c:pt>
                <c:pt idx="1">
                  <c:v>4</c:v>
                </c:pt>
                <c:pt idx="2">
                  <c:v>26.65</c:v>
                </c:pt>
              </c:numCache>
            </c:numRef>
          </c:val>
          <c:extLst>
            <c:ext xmlns:c16="http://schemas.microsoft.com/office/drawing/2014/chart" uri="{C3380CC4-5D6E-409C-BE32-E72D297353CC}">
              <c16:uniqueId val="{00000000-ABC9-4E9B-BED2-58B78C21B9CA}"/>
            </c:ext>
          </c:extLst>
        </c:ser>
        <c:ser>
          <c:idx val="1"/>
          <c:order val="1"/>
          <c:tx>
            <c:v>RPT算法</c:v>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Sheet3!$B$3:$B$5</c:f>
              <c:strCache>
                <c:ptCount val="3"/>
                <c:pt idx="0">
                  <c:v>F-Measure</c:v>
                </c:pt>
                <c:pt idx="1">
                  <c:v>NF-Measure</c:v>
                </c:pt>
                <c:pt idx="2">
                  <c:v>T-Measure</c:v>
                </c:pt>
              </c:strCache>
            </c:strRef>
          </c:cat>
          <c:val>
            <c:numRef>
              <c:f>Sheet3!$D$3:$D$5</c:f>
              <c:numCache>
                <c:formatCode>General</c:formatCode>
                <c:ptCount val="3"/>
                <c:pt idx="0">
                  <c:v>3.82</c:v>
                </c:pt>
                <c:pt idx="1">
                  <c:v>5.95</c:v>
                </c:pt>
                <c:pt idx="2">
                  <c:v>14.44</c:v>
                </c:pt>
              </c:numCache>
            </c:numRef>
          </c:val>
          <c:extLst>
            <c:ext xmlns:c16="http://schemas.microsoft.com/office/drawing/2014/chart" uri="{C3380CC4-5D6E-409C-BE32-E72D297353CC}">
              <c16:uniqueId val="{00000001-ABC9-4E9B-BED2-58B78C21B9CA}"/>
            </c:ext>
          </c:extLst>
        </c:ser>
        <c:ser>
          <c:idx val="2"/>
          <c:order val="2"/>
          <c:tx>
            <c:v>DRT算法</c:v>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Sheet3!$B$3:$B$5</c:f>
              <c:strCache>
                <c:ptCount val="3"/>
                <c:pt idx="0">
                  <c:v>F-Measure</c:v>
                </c:pt>
                <c:pt idx="1">
                  <c:v>NF-Measure</c:v>
                </c:pt>
                <c:pt idx="2">
                  <c:v>T-Measure</c:v>
                </c:pt>
              </c:strCache>
            </c:strRef>
          </c:cat>
          <c:val>
            <c:numRef>
              <c:f>Sheet3!$E$3:$E$5</c:f>
              <c:numCache>
                <c:formatCode>0.00_);[Red]\(0.00\)</c:formatCode>
                <c:ptCount val="3"/>
                <c:pt idx="0">
                  <c:v>4.45</c:v>
                </c:pt>
                <c:pt idx="1">
                  <c:v>5.25</c:v>
                </c:pt>
                <c:pt idx="2">
                  <c:v>22.3</c:v>
                </c:pt>
              </c:numCache>
            </c:numRef>
          </c:val>
          <c:extLst>
            <c:ext xmlns:c16="http://schemas.microsoft.com/office/drawing/2014/chart" uri="{C3380CC4-5D6E-409C-BE32-E72D297353CC}">
              <c16:uniqueId val="{00000002-ABC9-4E9B-BED2-58B78C21B9CA}"/>
            </c:ext>
          </c:extLst>
        </c:ser>
        <c:ser>
          <c:idx val="3"/>
          <c:order val="3"/>
          <c:tx>
            <c:v>MDRT算法</c:v>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Sheet3!$B$3:$B$5</c:f>
              <c:strCache>
                <c:ptCount val="3"/>
                <c:pt idx="0">
                  <c:v>F-Measure</c:v>
                </c:pt>
                <c:pt idx="1">
                  <c:v>NF-Measure</c:v>
                </c:pt>
                <c:pt idx="2">
                  <c:v>T-Measure</c:v>
                </c:pt>
              </c:strCache>
            </c:strRef>
          </c:cat>
          <c:val>
            <c:numRef>
              <c:f>Sheet3!$F$3:$F$5</c:f>
              <c:numCache>
                <c:formatCode>0.00_);[Red]\(0.00\)</c:formatCode>
                <c:ptCount val="3"/>
                <c:pt idx="0">
                  <c:v>3.4</c:v>
                </c:pt>
                <c:pt idx="1">
                  <c:v>4.1500000000000004</c:v>
                </c:pt>
                <c:pt idx="2">
                  <c:v>19.649999999999999</c:v>
                </c:pt>
              </c:numCache>
            </c:numRef>
          </c:val>
          <c:extLst>
            <c:ext xmlns:c16="http://schemas.microsoft.com/office/drawing/2014/chart" uri="{C3380CC4-5D6E-409C-BE32-E72D297353CC}">
              <c16:uniqueId val="{00000003-ABC9-4E9B-BED2-58B78C21B9CA}"/>
            </c:ext>
          </c:extLst>
        </c:ser>
        <c:ser>
          <c:idx val="4"/>
          <c:order val="4"/>
          <c:tx>
            <c:v>RDRT算法</c:v>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Sheet3!$B$3:$B$5</c:f>
              <c:strCache>
                <c:ptCount val="3"/>
                <c:pt idx="0">
                  <c:v>F-Measure</c:v>
                </c:pt>
                <c:pt idx="1">
                  <c:v>NF-Measure</c:v>
                </c:pt>
                <c:pt idx="2">
                  <c:v>T-Measure</c:v>
                </c:pt>
              </c:strCache>
            </c:strRef>
          </c:cat>
          <c:val>
            <c:numRef>
              <c:f>Sheet3!$G$3:$G$5</c:f>
              <c:numCache>
                <c:formatCode>0.00_);[Red]\(0.00\)</c:formatCode>
                <c:ptCount val="3"/>
                <c:pt idx="0">
                  <c:v>2.95</c:v>
                </c:pt>
                <c:pt idx="1">
                  <c:v>2.2999999999999998</c:v>
                </c:pt>
                <c:pt idx="2">
                  <c:v>22.85</c:v>
                </c:pt>
              </c:numCache>
            </c:numRef>
          </c:val>
          <c:extLst>
            <c:ext xmlns:c16="http://schemas.microsoft.com/office/drawing/2014/chart" uri="{C3380CC4-5D6E-409C-BE32-E72D297353CC}">
              <c16:uniqueId val="{00000004-ABC9-4E9B-BED2-58B78C21B9CA}"/>
            </c:ext>
          </c:extLst>
        </c:ser>
        <c:dLbls>
          <c:showLegendKey val="0"/>
          <c:showVal val="0"/>
          <c:showCatName val="0"/>
          <c:showSerName val="0"/>
          <c:showPercent val="0"/>
          <c:showBubbleSize val="0"/>
        </c:dLbls>
        <c:gapWidth val="100"/>
        <c:overlap val="-24"/>
        <c:axId val="100145152"/>
        <c:axId val="304732352"/>
      </c:barChart>
      <c:catAx>
        <c:axId val="100145152"/>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General"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304732352"/>
        <c:crosses val="autoZero"/>
        <c:auto val="1"/>
        <c:lblAlgn val="ctr"/>
        <c:lblOffset val="100"/>
        <c:noMultiLvlLbl val="0"/>
      </c:catAx>
      <c:valAx>
        <c:axId val="30473235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r>
                  <a:rPr lang="zh-CN"/>
                  <a:t>测试用例个数</a:t>
                </a:r>
              </a:p>
            </c:rich>
          </c:tx>
          <c:layout>
            <c:manualLayout>
              <c:xMode val="edge"/>
              <c:yMode val="edge"/>
              <c:x val="2.1778584392014518E-2"/>
              <c:y val="0.1507880249104975"/>
            </c:manualLayout>
          </c:layout>
          <c:overlay val="0"/>
          <c:spPr>
            <a:noFill/>
            <a:ln>
              <a:noFill/>
            </a:ln>
            <a:effectLst/>
          </c:spPr>
          <c:txPr>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100145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4">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grep</a:t>
            </a:r>
            <a:r>
              <a:rPr lang="zh-CN"/>
              <a:t>实验</a:t>
            </a:r>
            <a:r>
              <a:rPr lang="en-US"/>
              <a:t>6</a:t>
            </a:r>
            <a:r>
              <a:rPr lang="zh-CN"/>
              <a:t>个分区</a:t>
            </a:r>
            <a:r>
              <a:rPr lang="zh-CN" altLang="en-US"/>
              <a:t>不</a:t>
            </a:r>
            <a:r>
              <a:rPr lang="zh-CN"/>
              <a:t>均等初始概率分布</a:t>
            </a:r>
            <a:r>
              <a:rPr lang="zh-CN" altLang="en-US"/>
              <a:t>测试</a:t>
            </a:r>
            <a:r>
              <a:rPr lang="zh-CN"/>
              <a:t>结果</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v>RT算法</c:v>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Sheet2!$B$29:$B$31</c:f>
              <c:strCache>
                <c:ptCount val="3"/>
                <c:pt idx="0">
                  <c:v>F-Measure</c:v>
                </c:pt>
                <c:pt idx="1">
                  <c:v>NF-Measure</c:v>
                </c:pt>
                <c:pt idx="2">
                  <c:v>T-Measure</c:v>
                </c:pt>
              </c:strCache>
            </c:strRef>
          </c:cat>
          <c:val>
            <c:numRef>
              <c:f>Sheet2!$C$29:$C$31</c:f>
              <c:numCache>
                <c:formatCode>0.00_);[Red]\(0.00\)</c:formatCode>
                <c:ptCount val="3"/>
                <c:pt idx="0">
                  <c:v>97.95</c:v>
                </c:pt>
                <c:pt idx="1">
                  <c:v>132.5</c:v>
                </c:pt>
                <c:pt idx="2">
                  <c:v>1486.95</c:v>
                </c:pt>
              </c:numCache>
            </c:numRef>
          </c:val>
          <c:extLst>
            <c:ext xmlns:c16="http://schemas.microsoft.com/office/drawing/2014/chart" uri="{C3380CC4-5D6E-409C-BE32-E72D297353CC}">
              <c16:uniqueId val="{00000000-3D63-4FC7-9BAD-5FFA080C2972}"/>
            </c:ext>
          </c:extLst>
        </c:ser>
        <c:ser>
          <c:idx val="1"/>
          <c:order val="1"/>
          <c:tx>
            <c:v>RPT算法</c:v>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Sheet2!$B$29:$B$31</c:f>
              <c:strCache>
                <c:ptCount val="3"/>
                <c:pt idx="0">
                  <c:v>F-Measure</c:v>
                </c:pt>
                <c:pt idx="1">
                  <c:v>NF-Measure</c:v>
                </c:pt>
                <c:pt idx="2">
                  <c:v>T-Measure</c:v>
                </c:pt>
              </c:strCache>
            </c:strRef>
          </c:cat>
          <c:val>
            <c:numRef>
              <c:f>Sheet2!$D$29:$D$31</c:f>
              <c:numCache>
                <c:formatCode>0.00_ </c:formatCode>
                <c:ptCount val="3"/>
                <c:pt idx="0">
                  <c:v>99.8</c:v>
                </c:pt>
                <c:pt idx="1">
                  <c:v>186.5</c:v>
                </c:pt>
                <c:pt idx="2">
                  <c:v>1747.2</c:v>
                </c:pt>
              </c:numCache>
            </c:numRef>
          </c:val>
          <c:extLst>
            <c:ext xmlns:c16="http://schemas.microsoft.com/office/drawing/2014/chart" uri="{C3380CC4-5D6E-409C-BE32-E72D297353CC}">
              <c16:uniqueId val="{00000001-3D63-4FC7-9BAD-5FFA080C2972}"/>
            </c:ext>
          </c:extLst>
        </c:ser>
        <c:ser>
          <c:idx val="2"/>
          <c:order val="2"/>
          <c:tx>
            <c:v>DRT算法</c:v>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Sheet2!$B$29:$B$31</c:f>
              <c:strCache>
                <c:ptCount val="3"/>
                <c:pt idx="0">
                  <c:v>F-Measure</c:v>
                </c:pt>
                <c:pt idx="1">
                  <c:v>NF-Measure</c:v>
                </c:pt>
                <c:pt idx="2">
                  <c:v>T-Measure</c:v>
                </c:pt>
              </c:strCache>
            </c:strRef>
          </c:cat>
          <c:val>
            <c:numRef>
              <c:f>Sheet2!$E$29:$E$31</c:f>
              <c:numCache>
                <c:formatCode>0.00_ </c:formatCode>
                <c:ptCount val="3"/>
                <c:pt idx="0">
                  <c:v>119.9</c:v>
                </c:pt>
                <c:pt idx="1">
                  <c:v>82.4</c:v>
                </c:pt>
                <c:pt idx="2">
                  <c:v>1744.45</c:v>
                </c:pt>
              </c:numCache>
            </c:numRef>
          </c:val>
          <c:extLst>
            <c:ext xmlns:c16="http://schemas.microsoft.com/office/drawing/2014/chart" uri="{C3380CC4-5D6E-409C-BE32-E72D297353CC}">
              <c16:uniqueId val="{00000002-3D63-4FC7-9BAD-5FFA080C2972}"/>
            </c:ext>
          </c:extLst>
        </c:ser>
        <c:ser>
          <c:idx val="3"/>
          <c:order val="3"/>
          <c:tx>
            <c:v>MDRT算法</c:v>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Sheet2!$B$29:$B$31</c:f>
              <c:strCache>
                <c:ptCount val="3"/>
                <c:pt idx="0">
                  <c:v>F-Measure</c:v>
                </c:pt>
                <c:pt idx="1">
                  <c:v>NF-Measure</c:v>
                </c:pt>
                <c:pt idx="2">
                  <c:v>T-Measure</c:v>
                </c:pt>
              </c:strCache>
            </c:strRef>
          </c:cat>
          <c:val>
            <c:numRef>
              <c:f>Sheet2!$F$29:$F$31</c:f>
              <c:numCache>
                <c:formatCode>0.00_ </c:formatCode>
                <c:ptCount val="3"/>
                <c:pt idx="0">
                  <c:v>91.7</c:v>
                </c:pt>
                <c:pt idx="1">
                  <c:v>102.95</c:v>
                </c:pt>
                <c:pt idx="2">
                  <c:v>1284.5999999999999</c:v>
                </c:pt>
              </c:numCache>
            </c:numRef>
          </c:val>
          <c:extLst>
            <c:ext xmlns:c16="http://schemas.microsoft.com/office/drawing/2014/chart" uri="{C3380CC4-5D6E-409C-BE32-E72D297353CC}">
              <c16:uniqueId val="{00000003-3D63-4FC7-9BAD-5FFA080C2972}"/>
            </c:ext>
          </c:extLst>
        </c:ser>
        <c:ser>
          <c:idx val="4"/>
          <c:order val="4"/>
          <c:tx>
            <c:v>RDRT算法</c:v>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Sheet2!$B$29:$B$31</c:f>
              <c:strCache>
                <c:ptCount val="3"/>
                <c:pt idx="0">
                  <c:v>F-Measure</c:v>
                </c:pt>
                <c:pt idx="1">
                  <c:v>NF-Measure</c:v>
                </c:pt>
                <c:pt idx="2">
                  <c:v>T-Measure</c:v>
                </c:pt>
              </c:strCache>
            </c:strRef>
          </c:cat>
          <c:val>
            <c:numRef>
              <c:f>Sheet2!$G$29:$G$31</c:f>
              <c:numCache>
                <c:formatCode>0.00_ </c:formatCode>
                <c:ptCount val="3"/>
                <c:pt idx="0">
                  <c:v>75.45</c:v>
                </c:pt>
                <c:pt idx="1">
                  <c:v>104.1</c:v>
                </c:pt>
                <c:pt idx="2">
                  <c:v>1343</c:v>
                </c:pt>
              </c:numCache>
            </c:numRef>
          </c:val>
          <c:extLst>
            <c:ext xmlns:c16="http://schemas.microsoft.com/office/drawing/2014/chart" uri="{C3380CC4-5D6E-409C-BE32-E72D297353CC}">
              <c16:uniqueId val="{00000004-3D63-4FC7-9BAD-5FFA080C2972}"/>
            </c:ext>
          </c:extLst>
        </c:ser>
        <c:dLbls>
          <c:showLegendKey val="0"/>
          <c:showVal val="0"/>
          <c:showCatName val="0"/>
          <c:showSerName val="0"/>
          <c:showPercent val="0"/>
          <c:showBubbleSize val="0"/>
        </c:dLbls>
        <c:gapWidth val="100"/>
        <c:overlap val="-24"/>
        <c:axId val="304150528"/>
        <c:axId val="453531840"/>
      </c:barChart>
      <c:catAx>
        <c:axId val="304150528"/>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General"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453531840"/>
        <c:crosses val="autoZero"/>
        <c:auto val="1"/>
        <c:lblAlgn val="ctr"/>
        <c:lblOffset val="100"/>
        <c:noMultiLvlLbl val="0"/>
      </c:catAx>
      <c:valAx>
        <c:axId val="453531840"/>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r>
                  <a:rPr lang="zh-CN"/>
                  <a:t>测试用例个数</a:t>
                </a:r>
              </a:p>
            </c:rich>
          </c:tx>
          <c:layout>
            <c:manualLayout>
              <c:xMode val="edge"/>
              <c:yMode val="edge"/>
              <c:x val="2.0942408376963352E-2"/>
              <c:y val="0.17728077771364661"/>
            </c:manualLayout>
          </c:layout>
          <c:overlay val="0"/>
          <c:spPr>
            <a:noFill/>
            <a:ln>
              <a:noFill/>
            </a:ln>
            <a:effectLst/>
          </c:spPr>
          <c:txPr>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30415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gzip</a:t>
            </a:r>
            <a:r>
              <a:rPr lang="zh-CN"/>
              <a:t>实验</a:t>
            </a:r>
            <a:r>
              <a:rPr lang="en-US"/>
              <a:t>5</a:t>
            </a:r>
            <a:r>
              <a:rPr lang="zh-CN"/>
              <a:t>个分区均等初始概率分布结果</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v>RT算法</c:v>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Sheet3!$B$2:$B$4</c:f>
              <c:strCache>
                <c:ptCount val="3"/>
                <c:pt idx="0">
                  <c:v>F-Measure</c:v>
                </c:pt>
                <c:pt idx="1">
                  <c:v>NF-Measure</c:v>
                </c:pt>
                <c:pt idx="2">
                  <c:v>T-Measure</c:v>
                </c:pt>
              </c:strCache>
            </c:strRef>
          </c:cat>
          <c:val>
            <c:numRef>
              <c:f>Sheet3!$C$2:$C$4</c:f>
              <c:numCache>
                <c:formatCode>General</c:formatCode>
                <c:ptCount val="3"/>
                <c:pt idx="0">
                  <c:v>38.65</c:v>
                </c:pt>
                <c:pt idx="1">
                  <c:v>86.15</c:v>
                </c:pt>
                <c:pt idx="2">
                  <c:v>332.15</c:v>
                </c:pt>
              </c:numCache>
            </c:numRef>
          </c:val>
          <c:extLst>
            <c:ext xmlns:c16="http://schemas.microsoft.com/office/drawing/2014/chart" uri="{C3380CC4-5D6E-409C-BE32-E72D297353CC}">
              <c16:uniqueId val="{00000000-373D-4317-BA11-A3284338F38D}"/>
            </c:ext>
          </c:extLst>
        </c:ser>
        <c:ser>
          <c:idx val="1"/>
          <c:order val="1"/>
          <c:tx>
            <c:v>RPT算法</c:v>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Sheet3!$B$2:$B$4</c:f>
              <c:strCache>
                <c:ptCount val="3"/>
                <c:pt idx="0">
                  <c:v>F-Measure</c:v>
                </c:pt>
                <c:pt idx="1">
                  <c:v>NF-Measure</c:v>
                </c:pt>
                <c:pt idx="2">
                  <c:v>T-Measure</c:v>
                </c:pt>
              </c:strCache>
            </c:strRef>
          </c:cat>
          <c:val>
            <c:numRef>
              <c:f>Sheet3!$D$2:$D$4</c:f>
              <c:numCache>
                <c:formatCode>0.00_ </c:formatCode>
                <c:ptCount val="3"/>
                <c:pt idx="0">
                  <c:v>35.5</c:v>
                </c:pt>
                <c:pt idx="1">
                  <c:v>79.5</c:v>
                </c:pt>
                <c:pt idx="2">
                  <c:v>304.39999999999998</c:v>
                </c:pt>
              </c:numCache>
            </c:numRef>
          </c:val>
          <c:extLst>
            <c:ext xmlns:c16="http://schemas.microsoft.com/office/drawing/2014/chart" uri="{C3380CC4-5D6E-409C-BE32-E72D297353CC}">
              <c16:uniqueId val="{00000001-373D-4317-BA11-A3284338F38D}"/>
            </c:ext>
          </c:extLst>
        </c:ser>
        <c:ser>
          <c:idx val="2"/>
          <c:order val="2"/>
          <c:tx>
            <c:v>DRT算法</c:v>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Sheet3!$B$2:$B$4</c:f>
              <c:strCache>
                <c:ptCount val="3"/>
                <c:pt idx="0">
                  <c:v>F-Measure</c:v>
                </c:pt>
                <c:pt idx="1">
                  <c:v>NF-Measure</c:v>
                </c:pt>
                <c:pt idx="2">
                  <c:v>T-Measure</c:v>
                </c:pt>
              </c:strCache>
            </c:strRef>
          </c:cat>
          <c:val>
            <c:numRef>
              <c:f>Sheet3!$E$2:$E$4</c:f>
              <c:numCache>
                <c:formatCode>0.00_ </c:formatCode>
                <c:ptCount val="3"/>
                <c:pt idx="0">
                  <c:v>16.5</c:v>
                </c:pt>
                <c:pt idx="1">
                  <c:v>34</c:v>
                </c:pt>
                <c:pt idx="2">
                  <c:v>124.25</c:v>
                </c:pt>
              </c:numCache>
            </c:numRef>
          </c:val>
          <c:extLst>
            <c:ext xmlns:c16="http://schemas.microsoft.com/office/drawing/2014/chart" uri="{C3380CC4-5D6E-409C-BE32-E72D297353CC}">
              <c16:uniqueId val="{00000002-373D-4317-BA11-A3284338F38D}"/>
            </c:ext>
          </c:extLst>
        </c:ser>
        <c:ser>
          <c:idx val="3"/>
          <c:order val="3"/>
          <c:tx>
            <c:v>MDRT算法</c:v>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Sheet3!$B$2:$B$4</c:f>
              <c:strCache>
                <c:ptCount val="3"/>
                <c:pt idx="0">
                  <c:v>F-Measure</c:v>
                </c:pt>
                <c:pt idx="1">
                  <c:v>NF-Measure</c:v>
                </c:pt>
                <c:pt idx="2">
                  <c:v>T-Measure</c:v>
                </c:pt>
              </c:strCache>
            </c:strRef>
          </c:cat>
          <c:val>
            <c:numRef>
              <c:f>Sheet3!$F$2:$F$4</c:f>
              <c:numCache>
                <c:formatCode>0.00_ </c:formatCode>
                <c:ptCount val="3"/>
                <c:pt idx="0">
                  <c:v>24.35</c:v>
                </c:pt>
                <c:pt idx="1">
                  <c:v>28.45</c:v>
                </c:pt>
                <c:pt idx="2">
                  <c:v>117.2</c:v>
                </c:pt>
              </c:numCache>
            </c:numRef>
          </c:val>
          <c:extLst>
            <c:ext xmlns:c16="http://schemas.microsoft.com/office/drawing/2014/chart" uri="{C3380CC4-5D6E-409C-BE32-E72D297353CC}">
              <c16:uniqueId val="{00000003-373D-4317-BA11-A3284338F38D}"/>
            </c:ext>
          </c:extLst>
        </c:ser>
        <c:ser>
          <c:idx val="4"/>
          <c:order val="4"/>
          <c:tx>
            <c:v>RDRT算法</c:v>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Sheet3!$B$2:$B$4</c:f>
              <c:strCache>
                <c:ptCount val="3"/>
                <c:pt idx="0">
                  <c:v>F-Measure</c:v>
                </c:pt>
                <c:pt idx="1">
                  <c:v>NF-Measure</c:v>
                </c:pt>
                <c:pt idx="2">
                  <c:v>T-Measure</c:v>
                </c:pt>
              </c:strCache>
            </c:strRef>
          </c:cat>
          <c:val>
            <c:numRef>
              <c:f>Sheet3!$G$2:$G$4</c:f>
              <c:numCache>
                <c:formatCode>0.00_ </c:formatCode>
                <c:ptCount val="3"/>
                <c:pt idx="0">
                  <c:v>26.6</c:v>
                </c:pt>
                <c:pt idx="1">
                  <c:v>23.2</c:v>
                </c:pt>
                <c:pt idx="2">
                  <c:v>89.6</c:v>
                </c:pt>
              </c:numCache>
            </c:numRef>
          </c:val>
          <c:extLst>
            <c:ext xmlns:c16="http://schemas.microsoft.com/office/drawing/2014/chart" uri="{C3380CC4-5D6E-409C-BE32-E72D297353CC}">
              <c16:uniqueId val="{00000004-373D-4317-BA11-A3284338F38D}"/>
            </c:ext>
          </c:extLst>
        </c:ser>
        <c:dLbls>
          <c:showLegendKey val="0"/>
          <c:showVal val="0"/>
          <c:showCatName val="0"/>
          <c:showSerName val="0"/>
          <c:showPercent val="0"/>
          <c:showBubbleSize val="0"/>
        </c:dLbls>
        <c:gapWidth val="100"/>
        <c:overlap val="-24"/>
        <c:axId val="150870016"/>
        <c:axId val="150809408"/>
      </c:barChart>
      <c:catAx>
        <c:axId val="15087001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General"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150809408"/>
        <c:crosses val="autoZero"/>
        <c:auto val="1"/>
        <c:lblAlgn val="ctr"/>
        <c:lblOffset val="100"/>
        <c:noMultiLvlLbl val="0"/>
      </c:catAx>
      <c:valAx>
        <c:axId val="150809408"/>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r>
                  <a:rPr lang="zh-CN"/>
                  <a:t>测试用例个数</a:t>
                </a:r>
              </a:p>
            </c:rich>
          </c:tx>
          <c:layout>
            <c:manualLayout>
              <c:xMode val="edge"/>
              <c:yMode val="edge"/>
              <c:x val="1.6096579476861168E-2"/>
              <c:y val="0.20978656409730576"/>
            </c:manualLayout>
          </c:layout>
          <c:overlay val="0"/>
          <c:spPr>
            <a:noFill/>
            <a:ln>
              <a:noFill/>
            </a:ln>
            <a:effectLst/>
          </c:spPr>
          <c:txPr>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150870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4">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make</a:t>
            </a:r>
            <a:r>
              <a:rPr lang="zh-CN"/>
              <a:t>实验</a:t>
            </a:r>
            <a:r>
              <a:rPr lang="en-US"/>
              <a:t>5</a:t>
            </a:r>
            <a:r>
              <a:rPr lang="zh-CN"/>
              <a:t>个分区</a:t>
            </a:r>
            <a:r>
              <a:rPr lang="zh-CN" altLang="en-US"/>
              <a:t>不</a:t>
            </a:r>
            <a:r>
              <a:rPr lang="zh-CN"/>
              <a:t>均等初始概率分布结果</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CN"/>
        </a:p>
      </c:txPr>
    </c:title>
    <c:autoTitleDeleted val="0"/>
    <c:plotArea>
      <c:layout/>
      <c:barChart>
        <c:barDir val="col"/>
        <c:grouping val="clustered"/>
        <c:varyColors val="0"/>
        <c:ser>
          <c:idx val="0"/>
          <c:order val="0"/>
          <c:tx>
            <c:v>RT算法</c:v>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Sheet3!$B$2:$B$3</c:f>
              <c:strCache>
                <c:ptCount val="2"/>
                <c:pt idx="0">
                  <c:v>F-Measure</c:v>
                </c:pt>
                <c:pt idx="1">
                  <c:v>T-Measure</c:v>
                </c:pt>
              </c:strCache>
            </c:strRef>
          </c:cat>
          <c:val>
            <c:numRef>
              <c:f>Sheet3!$C$2:$C$3</c:f>
              <c:numCache>
                <c:formatCode>General</c:formatCode>
                <c:ptCount val="2"/>
                <c:pt idx="0">
                  <c:v>90.8</c:v>
                </c:pt>
                <c:pt idx="1">
                  <c:v>278.7</c:v>
                </c:pt>
              </c:numCache>
            </c:numRef>
          </c:val>
          <c:extLst>
            <c:ext xmlns:c16="http://schemas.microsoft.com/office/drawing/2014/chart" uri="{C3380CC4-5D6E-409C-BE32-E72D297353CC}">
              <c16:uniqueId val="{00000000-6F81-4C73-AD6F-09148DE5455E}"/>
            </c:ext>
          </c:extLst>
        </c:ser>
        <c:ser>
          <c:idx val="1"/>
          <c:order val="1"/>
          <c:tx>
            <c:v>RPT算法</c:v>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Sheet3!$B$2:$B$3</c:f>
              <c:strCache>
                <c:ptCount val="2"/>
                <c:pt idx="0">
                  <c:v>F-Measure</c:v>
                </c:pt>
                <c:pt idx="1">
                  <c:v>T-Measure</c:v>
                </c:pt>
              </c:strCache>
            </c:strRef>
          </c:cat>
          <c:val>
            <c:numRef>
              <c:f>Sheet3!$D$2:$D$3</c:f>
              <c:numCache>
                <c:formatCode>General</c:formatCode>
                <c:ptCount val="2"/>
                <c:pt idx="0">
                  <c:v>111.15</c:v>
                </c:pt>
                <c:pt idx="1">
                  <c:v>262.35000000000002</c:v>
                </c:pt>
              </c:numCache>
            </c:numRef>
          </c:val>
          <c:extLst>
            <c:ext xmlns:c16="http://schemas.microsoft.com/office/drawing/2014/chart" uri="{C3380CC4-5D6E-409C-BE32-E72D297353CC}">
              <c16:uniqueId val="{00000001-6F81-4C73-AD6F-09148DE5455E}"/>
            </c:ext>
          </c:extLst>
        </c:ser>
        <c:ser>
          <c:idx val="2"/>
          <c:order val="2"/>
          <c:tx>
            <c:v>DRT算法</c:v>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Sheet3!$B$2:$B$3</c:f>
              <c:strCache>
                <c:ptCount val="2"/>
                <c:pt idx="0">
                  <c:v>F-Measure</c:v>
                </c:pt>
                <c:pt idx="1">
                  <c:v>T-Measure</c:v>
                </c:pt>
              </c:strCache>
            </c:strRef>
          </c:cat>
          <c:val>
            <c:numRef>
              <c:f>Sheet3!$E$2:$E$3</c:f>
              <c:numCache>
                <c:formatCode>0.00_);[Red]\(0.00\)</c:formatCode>
                <c:ptCount val="2"/>
                <c:pt idx="0">
                  <c:v>38.799999999999997</c:v>
                </c:pt>
                <c:pt idx="1">
                  <c:v>79.7</c:v>
                </c:pt>
              </c:numCache>
            </c:numRef>
          </c:val>
          <c:extLst>
            <c:ext xmlns:c16="http://schemas.microsoft.com/office/drawing/2014/chart" uri="{C3380CC4-5D6E-409C-BE32-E72D297353CC}">
              <c16:uniqueId val="{00000002-6F81-4C73-AD6F-09148DE5455E}"/>
            </c:ext>
          </c:extLst>
        </c:ser>
        <c:ser>
          <c:idx val="3"/>
          <c:order val="3"/>
          <c:tx>
            <c:v>MDRT算法</c:v>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Sheet3!$B$2:$B$3</c:f>
              <c:strCache>
                <c:ptCount val="2"/>
                <c:pt idx="0">
                  <c:v>F-Measure</c:v>
                </c:pt>
                <c:pt idx="1">
                  <c:v>T-Measure</c:v>
                </c:pt>
              </c:strCache>
            </c:strRef>
          </c:cat>
          <c:val>
            <c:numRef>
              <c:f>Sheet3!$F$2:$F$3</c:f>
              <c:numCache>
                <c:formatCode>0.00_);[Red]\(0.00\)</c:formatCode>
                <c:ptCount val="2"/>
                <c:pt idx="0">
                  <c:v>38.1</c:v>
                </c:pt>
                <c:pt idx="1">
                  <c:v>78.5</c:v>
                </c:pt>
              </c:numCache>
            </c:numRef>
          </c:val>
          <c:extLst>
            <c:ext xmlns:c16="http://schemas.microsoft.com/office/drawing/2014/chart" uri="{C3380CC4-5D6E-409C-BE32-E72D297353CC}">
              <c16:uniqueId val="{00000003-6F81-4C73-AD6F-09148DE5455E}"/>
            </c:ext>
          </c:extLst>
        </c:ser>
        <c:ser>
          <c:idx val="4"/>
          <c:order val="4"/>
          <c:tx>
            <c:v>RDRT算法</c:v>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Sheet3!$B$2:$B$3</c:f>
              <c:strCache>
                <c:ptCount val="2"/>
                <c:pt idx="0">
                  <c:v>F-Measure</c:v>
                </c:pt>
                <c:pt idx="1">
                  <c:v>T-Measure</c:v>
                </c:pt>
              </c:strCache>
            </c:strRef>
          </c:cat>
          <c:val>
            <c:numRef>
              <c:f>Sheet3!$G$2:$G$3</c:f>
              <c:numCache>
                <c:formatCode>0.00_);[Red]\(0.00\)</c:formatCode>
                <c:ptCount val="2"/>
                <c:pt idx="0">
                  <c:v>15.65</c:v>
                </c:pt>
                <c:pt idx="1">
                  <c:v>33.9</c:v>
                </c:pt>
              </c:numCache>
            </c:numRef>
          </c:val>
          <c:extLst>
            <c:ext xmlns:c16="http://schemas.microsoft.com/office/drawing/2014/chart" uri="{C3380CC4-5D6E-409C-BE32-E72D297353CC}">
              <c16:uniqueId val="{00000004-6F81-4C73-AD6F-09148DE5455E}"/>
            </c:ext>
          </c:extLst>
        </c:ser>
        <c:dLbls>
          <c:showLegendKey val="0"/>
          <c:showVal val="0"/>
          <c:showCatName val="0"/>
          <c:showSerName val="0"/>
          <c:showPercent val="0"/>
          <c:showBubbleSize val="0"/>
        </c:dLbls>
        <c:gapWidth val="100"/>
        <c:overlap val="-24"/>
        <c:axId val="100164096"/>
        <c:axId val="441673984"/>
      </c:barChart>
      <c:catAx>
        <c:axId val="100164096"/>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General" sourceLinked="0"/>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441673984"/>
        <c:crosses val="autoZero"/>
        <c:auto val="1"/>
        <c:lblAlgn val="ctr"/>
        <c:lblOffset val="100"/>
        <c:noMultiLvlLbl val="0"/>
      </c:catAx>
      <c:valAx>
        <c:axId val="441673984"/>
        <c:scaling>
          <c:logBase val="10"/>
          <c:orientation val="minMax"/>
        </c:scaling>
        <c:delete val="0"/>
        <c:axPos val="l"/>
        <c:majorGridlines>
          <c:spPr>
            <a:ln w="9525" cap="flat" cmpd="sng" algn="ctr">
              <a:solidFill>
                <a:schemeClr val="lt1">
                  <a:lumMod val="95000"/>
                  <a:alpha val="10000"/>
                </a:schemeClr>
              </a:solidFill>
              <a:round/>
            </a:ln>
            <a:effectLst/>
          </c:spPr>
        </c:majorGridlines>
        <c:title>
          <c:tx>
            <c:rich>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r>
                  <a:rPr lang="zh-CN"/>
                  <a:t>测试用例个数</a:t>
                </a:r>
              </a:p>
            </c:rich>
          </c:tx>
          <c:layout>
            <c:manualLayout>
              <c:xMode val="edge"/>
              <c:yMode val="edge"/>
              <c:x val="3.0619345859429367E-2"/>
              <c:y val="0.1924064683045236"/>
            </c:manualLayout>
          </c:layout>
          <c:overlay val="0"/>
          <c:spPr>
            <a:noFill/>
            <a:ln>
              <a:noFill/>
            </a:ln>
            <a:effectLst/>
          </c:spPr>
          <c:txPr>
            <a:bodyPr rot="0" spcFirstLastPara="1" vertOverflow="ellipsis" vert="wordArtVertRtl" wrap="square" anchor="ctr" anchorCtr="1"/>
            <a:lstStyle/>
            <a:p>
              <a:pPr>
                <a:defRPr sz="900" b="1" i="0" u="none" strike="noStrike" kern="1200" cap="all" baseline="0">
                  <a:solidFill>
                    <a:schemeClr val="lt1">
                      <a:lumMod val="8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crossAx val="100164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zh-CN"/>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DRT</a:t>
            </a:r>
            <a:r>
              <a:rPr lang="zh-CN"/>
              <a:t>算法</a:t>
            </a:r>
            <a:r>
              <a:rPr lang="en-US"/>
              <a:t>3</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3个分区均等初始概率结果</c:v>
          </c:tx>
          <c:spPr>
            <a:ln w="22225" cap="rnd" cmpd="sng" algn="ctr">
              <a:solidFill>
                <a:schemeClr val="accent1"/>
              </a:solidFill>
              <a:round/>
            </a:ln>
            <a:effectLst/>
          </c:spPr>
          <c:marker>
            <c:symbol val="none"/>
          </c:marker>
          <c:cat>
            <c:strRef>
              <c:f>Sheet2!$A$90:$A$92</c:f>
              <c:strCache>
                <c:ptCount val="3"/>
                <c:pt idx="0">
                  <c:v>F-Measure</c:v>
                </c:pt>
                <c:pt idx="1">
                  <c:v>NF-Measure</c:v>
                </c:pt>
                <c:pt idx="2">
                  <c:v>T-Measure</c:v>
                </c:pt>
              </c:strCache>
            </c:strRef>
          </c:cat>
          <c:val>
            <c:numRef>
              <c:f>Sheet2!$B$90:$B$92</c:f>
              <c:numCache>
                <c:formatCode>0.00_);[Red]\(0.00\)</c:formatCode>
                <c:ptCount val="3"/>
                <c:pt idx="0">
                  <c:v>6.55</c:v>
                </c:pt>
                <c:pt idx="1">
                  <c:v>6.35</c:v>
                </c:pt>
                <c:pt idx="2">
                  <c:v>26.75</c:v>
                </c:pt>
              </c:numCache>
            </c:numRef>
          </c:val>
          <c:smooth val="0"/>
          <c:extLst>
            <c:ext xmlns:c16="http://schemas.microsoft.com/office/drawing/2014/chart" uri="{C3380CC4-5D6E-409C-BE32-E72D297353CC}">
              <c16:uniqueId val="{00000000-774C-4A09-97AE-6F8FD6A97648}"/>
            </c:ext>
          </c:extLst>
        </c:ser>
        <c:ser>
          <c:idx val="1"/>
          <c:order val="1"/>
          <c:tx>
            <c:v>3个分区不均等初始概率结果</c:v>
          </c:tx>
          <c:spPr>
            <a:ln w="22225" cap="rnd" cmpd="sng" algn="ctr">
              <a:solidFill>
                <a:schemeClr val="accent2"/>
              </a:solidFill>
              <a:round/>
            </a:ln>
            <a:effectLst/>
          </c:spPr>
          <c:marker>
            <c:symbol val="none"/>
          </c:marker>
          <c:cat>
            <c:strRef>
              <c:f>Sheet2!$A$90:$A$92</c:f>
              <c:strCache>
                <c:ptCount val="3"/>
                <c:pt idx="0">
                  <c:v>F-Measure</c:v>
                </c:pt>
                <c:pt idx="1">
                  <c:v>NF-Measure</c:v>
                </c:pt>
                <c:pt idx="2">
                  <c:v>T-Measure</c:v>
                </c:pt>
              </c:strCache>
            </c:strRef>
          </c:cat>
          <c:val>
            <c:numRef>
              <c:f>Sheet2!$C$90:$C$92</c:f>
              <c:numCache>
                <c:formatCode>0.00_);[Red]\(0.00\)</c:formatCode>
                <c:ptCount val="3"/>
                <c:pt idx="0">
                  <c:v>4.1500000000000004</c:v>
                </c:pt>
                <c:pt idx="1">
                  <c:v>2.85</c:v>
                </c:pt>
                <c:pt idx="2">
                  <c:v>26.55</c:v>
                </c:pt>
              </c:numCache>
            </c:numRef>
          </c:val>
          <c:smooth val="0"/>
          <c:extLst>
            <c:ext xmlns:c16="http://schemas.microsoft.com/office/drawing/2014/chart" uri="{C3380CC4-5D6E-409C-BE32-E72D297353CC}">
              <c16:uniqueId val="{00000001-774C-4A09-97AE-6F8FD6A9764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4943360"/>
        <c:axId val="319932672"/>
      </c:lineChart>
      <c:catAx>
        <c:axId val="20494336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319932672"/>
        <c:crosses val="autoZero"/>
        <c:auto val="1"/>
        <c:lblAlgn val="ctr"/>
        <c:lblOffset val="100"/>
        <c:noMultiLvlLbl val="0"/>
      </c:catAx>
      <c:valAx>
        <c:axId val="31993267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1.7630857054008728E-2"/>
              <c:y val="0.13568098708312676"/>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20494336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DRT</a:t>
            </a:r>
            <a:r>
              <a:rPr lang="zh-CN"/>
              <a:t>算法</a:t>
            </a:r>
            <a:r>
              <a:rPr lang="en-US"/>
              <a:t>6</a:t>
            </a:r>
            <a:r>
              <a:rPr lang="zh-CN"/>
              <a:t>个分区不同初始概率分布结果</a:t>
            </a:r>
          </a:p>
        </c:rich>
      </c:tx>
      <c:layout>
        <c:manualLayout>
          <c:xMode val="edge"/>
          <c:yMode val="edge"/>
          <c:x val="0.15462167689161557"/>
          <c:y val="2.1248342935985601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6个分区均等初始概率结果</c:v>
          </c:tx>
          <c:spPr>
            <a:ln w="22225" cap="rnd" cmpd="sng" algn="ctr">
              <a:solidFill>
                <a:schemeClr val="accent1"/>
              </a:solidFill>
              <a:round/>
            </a:ln>
            <a:effectLst/>
          </c:spPr>
          <c:marker>
            <c:symbol val="none"/>
          </c:marker>
          <c:cat>
            <c:strRef>
              <c:f>Sheet2!$D$90:$D$92</c:f>
              <c:strCache>
                <c:ptCount val="3"/>
                <c:pt idx="0">
                  <c:v>F-Measure</c:v>
                </c:pt>
                <c:pt idx="1">
                  <c:v>NF-Measure</c:v>
                </c:pt>
                <c:pt idx="2">
                  <c:v>T-Measure</c:v>
                </c:pt>
              </c:strCache>
            </c:strRef>
          </c:cat>
          <c:val>
            <c:numRef>
              <c:f>Sheet2!$E$90:$E$92</c:f>
              <c:numCache>
                <c:formatCode>0.00_);[Red]\(0.00\)</c:formatCode>
                <c:ptCount val="3"/>
                <c:pt idx="0">
                  <c:v>6.3</c:v>
                </c:pt>
                <c:pt idx="1">
                  <c:v>6.2</c:v>
                </c:pt>
                <c:pt idx="2">
                  <c:v>26.45</c:v>
                </c:pt>
              </c:numCache>
            </c:numRef>
          </c:val>
          <c:smooth val="0"/>
          <c:extLst>
            <c:ext xmlns:c16="http://schemas.microsoft.com/office/drawing/2014/chart" uri="{C3380CC4-5D6E-409C-BE32-E72D297353CC}">
              <c16:uniqueId val="{00000000-6F20-4A35-83C7-789DD61242BE}"/>
            </c:ext>
          </c:extLst>
        </c:ser>
        <c:ser>
          <c:idx val="1"/>
          <c:order val="1"/>
          <c:tx>
            <c:v>6个分区不均等初始概率结果</c:v>
          </c:tx>
          <c:spPr>
            <a:ln w="22225" cap="rnd" cmpd="sng" algn="ctr">
              <a:solidFill>
                <a:schemeClr val="accent2"/>
              </a:solidFill>
              <a:round/>
            </a:ln>
            <a:effectLst/>
          </c:spPr>
          <c:marker>
            <c:symbol val="none"/>
          </c:marker>
          <c:cat>
            <c:strRef>
              <c:f>Sheet2!$D$90:$D$92</c:f>
              <c:strCache>
                <c:ptCount val="3"/>
                <c:pt idx="0">
                  <c:v>F-Measure</c:v>
                </c:pt>
                <c:pt idx="1">
                  <c:v>NF-Measure</c:v>
                </c:pt>
                <c:pt idx="2">
                  <c:v>T-Measure</c:v>
                </c:pt>
              </c:strCache>
            </c:strRef>
          </c:cat>
          <c:val>
            <c:numRef>
              <c:f>Sheet2!$F$90:$F$92</c:f>
              <c:numCache>
                <c:formatCode>0.00_);[Red]\(0.00\)</c:formatCode>
                <c:ptCount val="3"/>
                <c:pt idx="0">
                  <c:v>4.45</c:v>
                </c:pt>
                <c:pt idx="1">
                  <c:v>5.25</c:v>
                </c:pt>
                <c:pt idx="2">
                  <c:v>22.3</c:v>
                </c:pt>
              </c:numCache>
            </c:numRef>
          </c:val>
          <c:smooth val="0"/>
          <c:extLst>
            <c:ext xmlns:c16="http://schemas.microsoft.com/office/drawing/2014/chart" uri="{C3380CC4-5D6E-409C-BE32-E72D297353CC}">
              <c16:uniqueId val="{00000001-6F20-4A35-83C7-789DD61242B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10868224"/>
        <c:axId val="353322688"/>
      </c:lineChart>
      <c:catAx>
        <c:axId val="21086822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353322688"/>
        <c:crosses val="autoZero"/>
        <c:auto val="1"/>
        <c:lblAlgn val="ctr"/>
        <c:lblOffset val="100"/>
        <c:noMultiLvlLbl val="0"/>
      </c:catAx>
      <c:valAx>
        <c:axId val="35332268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1.6359918200408999E-2"/>
              <c:y val="0.14630515855111959"/>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210868224"/>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RDRT</a:t>
            </a:r>
            <a:r>
              <a:rPr lang="zh-CN"/>
              <a:t>算法</a:t>
            </a:r>
            <a:r>
              <a:rPr lang="en-US"/>
              <a:t>3</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3个分区均等初始概率结果</c:v>
          </c:tx>
          <c:spPr>
            <a:ln w="22225" cap="rnd" cmpd="sng" algn="ctr">
              <a:solidFill>
                <a:schemeClr val="accent1"/>
              </a:solidFill>
              <a:round/>
            </a:ln>
            <a:effectLst/>
          </c:spPr>
          <c:marker>
            <c:symbol val="none"/>
          </c:marker>
          <c:cat>
            <c:strRef>
              <c:f>Sheet2!$O$88:$O$90</c:f>
              <c:strCache>
                <c:ptCount val="3"/>
                <c:pt idx="0">
                  <c:v>F-Measure</c:v>
                </c:pt>
                <c:pt idx="1">
                  <c:v>NF-Measure</c:v>
                </c:pt>
                <c:pt idx="2">
                  <c:v>T-Measure</c:v>
                </c:pt>
              </c:strCache>
            </c:strRef>
          </c:cat>
          <c:val>
            <c:numRef>
              <c:f>Sheet2!$P$88:$P$90</c:f>
              <c:numCache>
                <c:formatCode>0.00_);[Red]\(0.00\)</c:formatCode>
                <c:ptCount val="3"/>
                <c:pt idx="0">
                  <c:v>9.75</c:v>
                </c:pt>
                <c:pt idx="1">
                  <c:v>5.5</c:v>
                </c:pt>
                <c:pt idx="2">
                  <c:v>25.65</c:v>
                </c:pt>
              </c:numCache>
            </c:numRef>
          </c:val>
          <c:smooth val="0"/>
          <c:extLst>
            <c:ext xmlns:c16="http://schemas.microsoft.com/office/drawing/2014/chart" uri="{C3380CC4-5D6E-409C-BE32-E72D297353CC}">
              <c16:uniqueId val="{00000000-161B-4448-9D80-B76914FE7FE8}"/>
            </c:ext>
          </c:extLst>
        </c:ser>
        <c:ser>
          <c:idx val="1"/>
          <c:order val="1"/>
          <c:tx>
            <c:v>3个分区不均等初始概率结果</c:v>
          </c:tx>
          <c:spPr>
            <a:ln w="22225" cap="rnd" cmpd="sng" algn="ctr">
              <a:solidFill>
                <a:schemeClr val="accent2"/>
              </a:solidFill>
              <a:round/>
            </a:ln>
            <a:effectLst/>
          </c:spPr>
          <c:marker>
            <c:symbol val="none"/>
          </c:marker>
          <c:cat>
            <c:strRef>
              <c:f>Sheet2!$O$88:$O$90</c:f>
              <c:strCache>
                <c:ptCount val="3"/>
                <c:pt idx="0">
                  <c:v>F-Measure</c:v>
                </c:pt>
                <c:pt idx="1">
                  <c:v>NF-Measure</c:v>
                </c:pt>
                <c:pt idx="2">
                  <c:v>T-Measure</c:v>
                </c:pt>
              </c:strCache>
            </c:strRef>
          </c:cat>
          <c:val>
            <c:numRef>
              <c:f>Sheet2!$Q$88:$Q$90</c:f>
              <c:numCache>
                <c:formatCode>0.00_);[Red]\(0.00\)</c:formatCode>
                <c:ptCount val="3"/>
                <c:pt idx="0">
                  <c:v>4.25</c:v>
                </c:pt>
                <c:pt idx="1">
                  <c:v>4.75</c:v>
                </c:pt>
                <c:pt idx="2">
                  <c:v>22.7</c:v>
                </c:pt>
              </c:numCache>
            </c:numRef>
          </c:val>
          <c:smooth val="0"/>
          <c:extLst>
            <c:ext xmlns:c16="http://schemas.microsoft.com/office/drawing/2014/chart" uri="{C3380CC4-5D6E-409C-BE32-E72D297353CC}">
              <c16:uniqueId val="{00000001-161B-4448-9D80-B76914FE7FE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5285376"/>
        <c:axId val="313380800"/>
      </c:lineChart>
      <c:catAx>
        <c:axId val="20528537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313380800"/>
        <c:crosses val="autoZero"/>
        <c:auto val="1"/>
        <c:lblAlgn val="ctr"/>
        <c:lblOffset val="100"/>
        <c:noMultiLvlLbl val="0"/>
      </c:catAx>
      <c:valAx>
        <c:axId val="31338080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1030494216614092E-2"/>
              <c:y val="0.16291750747237932"/>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205285376"/>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RDRT</a:t>
            </a:r>
            <a:r>
              <a:rPr lang="zh-CN"/>
              <a:t>算法</a:t>
            </a:r>
            <a:r>
              <a:rPr lang="en-US"/>
              <a:t>6</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6个分区均等初始概率结果</c:v>
          </c:tx>
          <c:spPr>
            <a:ln w="22225" cap="rnd" cmpd="sng" algn="ctr">
              <a:solidFill>
                <a:schemeClr val="accent1"/>
              </a:solidFill>
              <a:round/>
            </a:ln>
            <a:effectLst/>
          </c:spPr>
          <c:marker>
            <c:symbol val="none"/>
          </c:marker>
          <c:cat>
            <c:strRef>
              <c:f>Sheet2!$R$88:$R$90</c:f>
              <c:strCache>
                <c:ptCount val="3"/>
                <c:pt idx="0">
                  <c:v>F-Measure</c:v>
                </c:pt>
                <c:pt idx="1">
                  <c:v>NF-Measure</c:v>
                </c:pt>
                <c:pt idx="2">
                  <c:v>T-Measure</c:v>
                </c:pt>
              </c:strCache>
            </c:strRef>
          </c:cat>
          <c:val>
            <c:numRef>
              <c:f>Sheet2!$S$88:$S$90</c:f>
              <c:numCache>
                <c:formatCode>0.00_);[Red]\(0.00\)</c:formatCode>
                <c:ptCount val="3"/>
                <c:pt idx="0">
                  <c:v>4.6500000000000004</c:v>
                </c:pt>
                <c:pt idx="1">
                  <c:v>6</c:v>
                </c:pt>
                <c:pt idx="2">
                  <c:v>22.8</c:v>
                </c:pt>
              </c:numCache>
            </c:numRef>
          </c:val>
          <c:smooth val="0"/>
          <c:extLst>
            <c:ext xmlns:c16="http://schemas.microsoft.com/office/drawing/2014/chart" uri="{C3380CC4-5D6E-409C-BE32-E72D297353CC}">
              <c16:uniqueId val="{00000000-73BE-4C78-96FB-BBC8539B1BBB}"/>
            </c:ext>
          </c:extLst>
        </c:ser>
        <c:ser>
          <c:idx val="1"/>
          <c:order val="1"/>
          <c:tx>
            <c:v>6个分区不均等初始概率结果</c:v>
          </c:tx>
          <c:spPr>
            <a:ln w="22225" cap="rnd" cmpd="sng" algn="ctr">
              <a:solidFill>
                <a:schemeClr val="accent2"/>
              </a:solidFill>
              <a:round/>
            </a:ln>
            <a:effectLst/>
          </c:spPr>
          <c:marker>
            <c:symbol val="none"/>
          </c:marker>
          <c:cat>
            <c:strRef>
              <c:f>Sheet2!$R$88:$R$90</c:f>
              <c:strCache>
                <c:ptCount val="3"/>
                <c:pt idx="0">
                  <c:v>F-Measure</c:v>
                </c:pt>
                <c:pt idx="1">
                  <c:v>NF-Measure</c:v>
                </c:pt>
                <c:pt idx="2">
                  <c:v>T-Measure</c:v>
                </c:pt>
              </c:strCache>
            </c:strRef>
          </c:cat>
          <c:val>
            <c:numRef>
              <c:f>Sheet2!$T$88:$T$90</c:f>
              <c:numCache>
                <c:formatCode>0.00_);[Red]\(0.00\)</c:formatCode>
                <c:ptCount val="3"/>
                <c:pt idx="0">
                  <c:v>5.4</c:v>
                </c:pt>
                <c:pt idx="1">
                  <c:v>5.8</c:v>
                </c:pt>
                <c:pt idx="2">
                  <c:v>22.7</c:v>
                </c:pt>
              </c:numCache>
            </c:numRef>
          </c:val>
          <c:smooth val="0"/>
          <c:extLst>
            <c:ext xmlns:c16="http://schemas.microsoft.com/office/drawing/2014/chart" uri="{C3380CC4-5D6E-409C-BE32-E72D297353CC}">
              <c16:uniqueId val="{00000001-73BE-4C78-96FB-BBC8539B1BBB}"/>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205297152"/>
        <c:axId val="314501952"/>
      </c:lineChart>
      <c:catAx>
        <c:axId val="205297152"/>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314501952"/>
        <c:crosses val="autoZero"/>
        <c:auto val="1"/>
        <c:lblAlgn val="ctr"/>
        <c:lblOffset val="100"/>
        <c:noMultiLvlLbl val="0"/>
      </c:catAx>
      <c:valAx>
        <c:axId val="31450195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1.1904761904761904E-2"/>
              <c:y val="0.12854641914164358"/>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205297152"/>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US"/>
              <a:t>RPT</a:t>
            </a:r>
            <a:r>
              <a:rPr lang="zh-CN"/>
              <a:t>算法</a:t>
            </a:r>
            <a:r>
              <a:rPr lang="en-US"/>
              <a:t>4</a:t>
            </a:r>
            <a:r>
              <a:rPr lang="zh-CN"/>
              <a:t>个分区不同初始概率分布结果</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zh-CN"/>
        </a:p>
      </c:txPr>
    </c:title>
    <c:autoTitleDeleted val="0"/>
    <c:plotArea>
      <c:layout/>
      <c:lineChart>
        <c:grouping val="standard"/>
        <c:varyColors val="0"/>
        <c:ser>
          <c:idx val="0"/>
          <c:order val="0"/>
          <c:tx>
            <c:v>4个分区均等初始概率结果</c:v>
          </c:tx>
          <c:spPr>
            <a:ln w="22225" cap="rnd" cmpd="sng" algn="ctr">
              <a:solidFill>
                <a:schemeClr val="accent1"/>
              </a:solidFill>
              <a:round/>
            </a:ln>
            <a:effectLst/>
          </c:spPr>
          <c:marker>
            <c:symbol val="none"/>
          </c:marker>
          <c:cat>
            <c:strRef>
              <c:f>Sheet1!$A$180:$A$182</c:f>
              <c:strCache>
                <c:ptCount val="3"/>
                <c:pt idx="0">
                  <c:v>F-Measure</c:v>
                </c:pt>
                <c:pt idx="1">
                  <c:v>NF-Measure</c:v>
                </c:pt>
                <c:pt idx="2">
                  <c:v>T-Measure</c:v>
                </c:pt>
              </c:strCache>
            </c:strRef>
          </c:cat>
          <c:val>
            <c:numRef>
              <c:f>Sheet1!$B$180:$B$182</c:f>
              <c:numCache>
                <c:formatCode>0.00_ </c:formatCode>
                <c:ptCount val="3"/>
                <c:pt idx="0">
                  <c:v>74.95</c:v>
                </c:pt>
                <c:pt idx="1">
                  <c:v>94.05</c:v>
                </c:pt>
                <c:pt idx="2">
                  <c:v>1567.95</c:v>
                </c:pt>
              </c:numCache>
            </c:numRef>
          </c:val>
          <c:smooth val="0"/>
          <c:extLst>
            <c:ext xmlns:c16="http://schemas.microsoft.com/office/drawing/2014/chart" uri="{C3380CC4-5D6E-409C-BE32-E72D297353CC}">
              <c16:uniqueId val="{00000000-CAA0-4CD8-8323-224A4CF09024}"/>
            </c:ext>
          </c:extLst>
        </c:ser>
        <c:ser>
          <c:idx val="1"/>
          <c:order val="1"/>
          <c:tx>
            <c:v>4个分区不均等初始概率结果</c:v>
          </c:tx>
          <c:spPr>
            <a:ln w="22225" cap="rnd" cmpd="sng" algn="ctr">
              <a:solidFill>
                <a:schemeClr val="accent2"/>
              </a:solidFill>
              <a:round/>
            </a:ln>
            <a:effectLst/>
          </c:spPr>
          <c:marker>
            <c:symbol val="none"/>
          </c:marker>
          <c:cat>
            <c:strRef>
              <c:f>Sheet1!$A$180:$A$182</c:f>
              <c:strCache>
                <c:ptCount val="3"/>
                <c:pt idx="0">
                  <c:v>F-Measure</c:v>
                </c:pt>
                <c:pt idx="1">
                  <c:v>NF-Measure</c:v>
                </c:pt>
                <c:pt idx="2">
                  <c:v>T-Measure</c:v>
                </c:pt>
              </c:strCache>
            </c:strRef>
          </c:cat>
          <c:val>
            <c:numRef>
              <c:f>Sheet1!$C$180:$C$182</c:f>
              <c:numCache>
                <c:formatCode>0.00_ </c:formatCode>
                <c:ptCount val="3"/>
                <c:pt idx="0">
                  <c:v>94.05</c:v>
                </c:pt>
                <c:pt idx="1">
                  <c:v>176.2</c:v>
                </c:pt>
                <c:pt idx="2">
                  <c:v>1461.9</c:v>
                </c:pt>
              </c:numCache>
            </c:numRef>
          </c:val>
          <c:smooth val="0"/>
          <c:extLst>
            <c:ext xmlns:c16="http://schemas.microsoft.com/office/drawing/2014/chart" uri="{C3380CC4-5D6E-409C-BE32-E72D297353CC}">
              <c16:uniqueId val="{00000001-CAA0-4CD8-8323-224A4CF0902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90391040"/>
        <c:axId val="92729280"/>
      </c:lineChart>
      <c:catAx>
        <c:axId val="9039104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度量标准</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2729280"/>
        <c:crosses val="autoZero"/>
        <c:auto val="1"/>
        <c:lblAlgn val="ctr"/>
        <c:lblOffset val="100"/>
        <c:noMultiLvlLbl val="0"/>
      </c:catAx>
      <c:valAx>
        <c:axId val="9272928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zh-CN"/>
                  <a:t>测试用例个数</a:t>
                </a:r>
              </a:p>
            </c:rich>
          </c:tx>
          <c:layout>
            <c:manualLayout>
              <c:xMode val="edge"/>
              <c:yMode val="edge"/>
              <c:x val="2.5204793912109495E-2"/>
              <c:y val="0.17121883184747333"/>
            </c:manualLayout>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zh-CN"/>
            </a:p>
          </c:txPr>
        </c:title>
        <c:numFmt formatCode="0.00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zh-CN"/>
          </a:p>
        </c:txPr>
        <c:crossAx val="9039104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chart>
  <c:spPr>
    <a:solidFill>
      <a:schemeClr val="lt1"/>
    </a:solid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5.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7.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49.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7D432F-500B-40A5-8D20-AD7C9FD15933}" type="datetimeFigureOut">
              <a:rPr lang="zh-CN" altLang="en-US" smtClean="0"/>
              <a:t>2017/5/9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EE0E66-0D14-4BBC-92E6-C54B90739E17}" type="slidenum">
              <a:rPr lang="zh-CN" altLang="en-US" smtClean="0"/>
              <a:t>‹#›</a:t>
            </a:fld>
            <a:endParaRPr lang="zh-CN" altLang="en-US"/>
          </a:p>
        </p:txBody>
      </p:sp>
    </p:spTree>
    <p:extLst>
      <p:ext uri="{BB962C8B-B14F-4D97-AF65-F5344CB8AC3E}">
        <p14:creationId xmlns:p14="http://schemas.microsoft.com/office/powerpoint/2010/main" val="6927398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F52F9A-8F4D-466E-B9E9-50DE33859FE3}" type="datetimeFigureOut">
              <a:rPr lang="zh-CN" altLang="en-US" smtClean="0"/>
              <a:t>2017/5/9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A5A865-2289-4A28-A607-FE2F7A09DECB}" type="slidenum">
              <a:rPr lang="zh-CN" altLang="en-US" smtClean="0"/>
              <a:t>‹#›</a:t>
            </a:fld>
            <a:endParaRPr lang="zh-CN" altLang="en-US"/>
          </a:p>
        </p:txBody>
      </p:sp>
    </p:spTree>
    <p:extLst>
      <p:ext uri="{BB962C8B-B14F-4D97-AF65-F5344CB8AC3E}">
        <p14:creationId xmlns:p14="http://schemas.microsoft.com/office/powerpoint/2010/main" val="2436120052"/>
      </p:ext>
    </p:extLst>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48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矩形 1"/>
          <p:cNvSpPr/>
          <p:nvPr userDrawn="1"/>
        </p:nvSpPr>
        <p:spPr>
          <a:xfrm flipH="1">
            <a:off x="-1" y="4893404"/>
            <a:ext cx="9144001" cy="270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p>
        </p:txBody>
      </p:sp>
      <p:sp>
        <p:nvSpPr>
          <p:cNvPr id="3" name="矩形 2"/>
          <p:cNvSpPr/>
          <p:nvPr userDrawn="1"/>
        </p:nvSpPr>
        <p:spPr>
          <a:xfrm flipH="1">
            <a:off x="-2" y="4946689"/>
            <a:ext cx="9144001" cy="21667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p>
        </p:txBody>
      </p:sp>
      <p:sp>
        <p:nvSpPr>
          <p:cNvPr id="4" name="矩形 5"/>
          <p:cNvSpPr/>
          <p:nvPr userDrawn="1"/>
        </p:nvSpPr>
        <p:spPr>
          <a:xfrm>
            <a:off x="7480479" y="4869260"/>
            <a:ext cx="763522" cy="83839"/>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p>
        </p:txBody>
      </p:sp>
      <p:sp>
        <p:nvSpPr>
          <p:cNvPr id="5" name="矩形 4"/>
          <p:cNvSpPr/>
          <p:nvPr userDrawn="1"/>
        </p:nvSpPr>
        <p:spPr>
          <a:xfrm>
            <a:off x="7548696" y="4869258"/>
            <a:ext cx="802741" cy="294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p>
        </p:txBody>
      </p:sp>
      <p:cxnSp>
        <p:nvCxnSpPr>
          <p:cNvPr id="7" name="直接连接符 6"/>
          <p:cNvCxnSpPr/>
          <p:nvPr userDrawn="1"/>
        </p:nvCxnSpPr>
        <p:spPr>
          <a:xfrm>
            <a:off x="5543855" y="315192"/>
            <a:ext cx="33475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userDrawn="1"/>
        </p:nvCxnSpPr>
        <p:spPr>
          <a:xfrm>
            <a:off x="252645" y="318458"/>
            <a:ext cx="32935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5543855" y="358080"/>
            <a:ext cx="3347500"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p:cNvCxnSpPr>
          <p:nvPr userDrawn="1"/>
        </p:nvCxnSpPr>
        <p:spPr>
          <a:xfrm>
            <a:off x="252645" y="361346"/>
            <a:ext cx="3293508" cy="0"/>
          </a:xfrm>
          <a:prstGeom prst="line">
            <a:avLst/>
          </a:prstGeom>
          <a:ln w="571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5"/>
          <p:cNvSpPr>
            <a:spLocks noGrp="1"/>
          </p:cNvSpPr>
          <p:nvPr>
            <p:ph type="sldNum" sz="quarter" idx="4"/>
          </p:nvPr>
        </p:nvSpPr>
        <p:spPr>
          <a:xfrm>
            <a:off x="7484164" y="4847250"/>
            <a:ext cx="931804"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ctr" anchorCtr="0" compatLnSpc="1"/>
          <a:lstStyle>
            <a:lvl1pPr>
              <a:defRPr lang="en-US" sz="1500" b="1" smtClean="0">
                <a:solidFill>
                  <a:schemeClr val="tx2"/>
                </a:solidFill>
                <a:latin typeface="微软雅黑" panose="020B0503020204020204" pitchFamily="34" charset="-122"/>
                <a:ea typeface="微软雅黑" panose="020B0503020204020204" pitchFamily="34" charset="-122"/>
                <a:cs typeface="+mj-cs"/>
              </a:defRPr>
            </a:lvl1pPr>
          </a:lstStyle>
          <a:p>
            <a:pPr algn="ctr"/>
            <a:fld id="{48F63A3B-78C7-47BE-AE5E-E10140E04643}" type="slidenum">
              <a:rPr lang="en-US" altLang="zh-CN" smtClean="0"/>
              <a:pPr algn="ctr"/>
              <a:t>‹#›</a:t>
            </a:fld>
            <a:endParaRPr lang="zh-CN" altLang="en-US" dirty="0"/>
          </a:p>
        </p:txBody>
      </p:sp>
    </p:spTree>
    <p:extLst>
      <p:ext uri="{BB962C8B-B14F-4D97-AF65-F5344CB8AC3E}">
        <p14:creationId xmlns:p14="http://schemas.microsoft.com/office/powerpoint/2010/main" val="64236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9139429" cy="5143500"/>
          </a:xfrm>
          <a:prstGeom prst="rect">
            <a:avLst/>
          </a:prstGeom>
        </p:spPr>
      </p:pic>
    </p:spTree>
    <p:extLst>
      <p:ext uri="{BB962C8B-B14F-4D97-AF65-F5344CB8AC3E}">
        <p14:creationId xmlns:p14="http://schemas.microsoft.com/office/powerpoint/2010/main" val="1428957557"/>
      </p:ext>
    </p:extLst>
  </p:cSld>
  <p:clrMap bg1="lt1" tx1="dk1" bg2="lt2" tx2="dk2" accent1="accent1" accent2="accent2" accent3="accent3" accent4="accent4" accent5="accent5" accent6="accent6" hlink="hlink" folHlink="folHlink"/>
  <p:sldLayoutIdLst>
    <p:sldLayoutId id="2147483674" r:id="rId1"/>
    <p:sldLayoutId id="2147483675" r:id="rId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chart" Target="../charts/chart7.xml"/><Relationship Id="rId13" Type="http://schemas.openxmlformats.org/officeDocument/2006/relationships/chart" Target="../charts/chart12.xml"/><Relationship Id="rId18" Type="http://schemas.openxmlformats.org/officeDocument/2006/relationships/chart" Target="../charts/chart17.xml"/><Relationship Id="rId3" Type="http://schemas.openxmlformats.org/officeDocument/2006/relationships/chart" Target="../charts/chart2.xml"/><Relationship Id="rId21" Type="http://schemas.openxmlformats.org/officeDocument/2006/relationships/chart" Target="../charts/chart20.xml"/><Relationship Id="rId7" Type="http://schemas.openxmlformats.org/officeDocument/2006/relationships/chart" Target="../charts/chart6.xml"/><Relationship Id="rId12" Type="http://schemas.openxmlformats.org/officeDocument/2006/relationships/chart" Target="../charts/chart11.xml"/><Relationship Id="rId17" Type="http://schemas.openxmlformats.org/officeDocument/2006/relationships/chart" Target="../charts/chart16.xml"/><Relationship Id="rId25" Type="http://schemas.openxmlformats.org/officeDocument/2006/relationships/chart" Target="../charts/chart24.xml"/><Relationship Id="rId2" Type="http://schemas.openxmlformats.org/officeDocument/2006/relationships/chart" Target="../charts/chart1.xml"/><Relationship Id="rId16" Type="http://schemas.openxmlformats.org/officeDocument/2006/relationships/chart" Target="../charts/chart15.xml"/><Relationship Id="rId20" Type="http://schemas.openxmlformats.org/officeDocument/2006/relationships/chart" Target="../charts/chart19.xml"/><Relationship Id="rId1" Type="http://schemas.openxmlformats.org/officeDocument/2006/relationships/slideLayout" Target="../slideLayouts/slideLayout2.xml"/><Relationship Id="rId6" Type="http://schemas.openxmlformats.org/officeDocument/2006/relationships/chart" Target="../charts/chart5.xml"/><Relationship Id="rId11" Type="http://schemas.openxmlformats.org/officeDocument/2006/relationships/chart" Target="../charts/chart10.xml"/><Relationship Id="rId24" Type="http://schemas.openxmlformats.org/officeDocument/2006/relationships/chart" Target="../charts/chart23.xml"/><Relationship Id="rId5" Type="http://schemas.openxmlformats.org/officeDocument/2006/relationships/chart" Target="../charts/chart4.xml"/><Relationship Id="rId15" Type="http://schemas.openxmlformats.org/officeDocument/2006/relationships/chart" Target="../charts/chart14.xml"/><Relationship Id="rId23" Type="http://schemas.openxmlformats.org/officeDocument/2006/relationships/chart" Target="../charts/chart22.xml"/><Relationship Id="rId10" Type="http://schemas.openxmlformats.org/officeDocument/2006/relationships/chart" Target="../charts/chart9.xml"/><Relationship Id="rId19" Type="http://schemas.openxmlformats.org/officeDocument/2006/relationships/chart" Target="../charts/chart18.xml"/><Relationship Id="rId4" Type="http://schemas.openxmlformats.org/officeDocument/2006/relationships/chart" Target="../charts/chart3.xml"/><Relationship Id="rId9" Type="http://schemas.openxmlformats.org/officeDocument/2006/relationships/chart" Target="../charts/chart8.xml"/><Relationship Id="rId14" Type="http://schemas.openxmlformats.org/officeDocument/2006/relationships/chart" Target="../charts/chart13.xml"/><Relationship Id="rId22" Type="http://schemas.openxmlformats.org/officeDocument/2006/relationships/chart" Target="../charts/char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hart" Target="../charts/chart31.xml"/><Relationship Id="rId13" Type="http://schemas.openxmlformats.org/officeDocument/2006/relationships/chart" Target="../charts/chart36.xml"/><Relationship Id="rId18" Type="http://schemas.openxmlformats.org/officeDocument/2006/relationships/chart" Target="../charts/chart41.xml"/><Relationship Id="rId3" Type="http://schemas.openxmlformats.org/officeDocument/2006/relationships/chart" Target="../charts/chart26.xml"/><Relationship Id="rId21" Type="http://schemas.openxmlformats.org/officeDocument/2006/relationships/chart" Target="../charts/chart44.xml"/><Relationship Id="rId7" Type="http://schemas.openxmlformats.org/officeDocument/2006/relationships/chart" Target="../charts/chart30.xml"/><Relationship Id="rId12" Type="http://schemas.openxmlformats.org/officeDocument/2006/relationships/chart" Target="../charts/chart35.xml"/><Relationship Id="rId17" Type="http://schemas.openxmlformats.org/officeDocument/2006/relationships/chart" Target="../charts/chart40.xml"/><Relationship Id="rId2" Type="http://schemas.openxmlformats.org/officeDocument/2006/relationships/chart" Target="../charts/chart25.xml"/><Relationship Id="rId16" Type="http://schemas.openxmlformats.org/officeDocument/2006/relationships/chart" Target="../charts/chart39.xml"/><Relationship Id="rId20" Type="http://schemas.openxmlformats.org/officeDocument/2006/relationships/chart" Target="../charts/chart43.xml"/><Relationship Id="rId1" Type="http://schemas.openxmlformats.org/officeDocument/2006/relationships/slideLayout" Target="../slideLayouts/slideLayout2.xml"/><Relationship Id="rId6" Type="http://schemas.openxmlformats.org/officeDocument/2006/relationships/chart" Target="../charts/chart29.xml"/><Relationship Id="rId11" Type="http://schemas.openxmlformats.org/officeDocument/2006/relationships/chart" Target="../charts/chart34.xml"/><Relationship Id="rId5" Type="http://schemas.openxmlformats.org/officeDocument/2006/relationships/chart" Target="../charts/chart28.xml"/><Relationship Id="rId15" Type="http://schemas.openxmlformats.org/officeDocument/2006/relationships/chart" Target="../charts/chart38.xml"/><Relationship Id="rId10" Type="http://schemas.openxmlformats.org/officeDocument/2006/relationships/chart" Target="../charts/chart33.xml"/><Relationship Id="rId19" Type="http://schemas.openxmlformats.org/officeDocument/2006/relationships/chart" Target="../charts/chart42.xml"/><Relationship Id="rId4" Type="http://schemas.openxmlformats.org/officeDocument/2006/relationships/chart" Target="../charts/chart27.xml"/><Relationship Id="rId9" Type="http://schemas.openxmlformats.org/officeDocument/2006/relationships/chart" Target="../charts/chart32.xml"/><Relationship Id="rId14" Type="http://schemas.openxmlformats.org/officeDocument/2006/relationships/chart" Target="../charts/chart37.xml"/></Relationships>
</file>

<file path=ppt/slides/_rels/slide41.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xml"/><Relationship Id="rId6" Type="http://schemas.openxmlformats.org/officeDocument/2006/relationships/chart" Target="../charts/chart49.xml"/><Relationship Id="rId5" Type="http://schemas.openxmlformats.org/officeDocument/2006/relationships/chart" Target="../charts/chart48.xml"/><Relationship Id="rId4" Type="http://schemas.openxmlformats.org/officeDocument/2006/relationships/chart" Target="../charts/chart4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xueshu.baidu.com/s?wd=author:(Gutjahr,%20W.J)%20Dept.%20of%20Stat.%20Oper.%20Res.%20%26%20Comput.%20Sci.,%20Wien%20Univ.,%20Austria&amp;tn=SE_baiduxueshu_c1gjeupa&amp;ie=utf-8&amp;sc_f_para=sc_hilight%3Dpers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H="1">
            <a:off x="-2080649" y="1341720"/>
            <a:ext cx="5393017" cy="5410201"/>
          </a:xfrm>
          <a:prstGeom prst="ellipse">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 name="椭圆 2"/>
          <p:cNvSpPr/>
          <p:nvPr/>
        </p:nvSpPr>
        <p:spPr>
          <a:xfrm flipH="1">
            <a:off x="-2991288" y="-1363381"/>
            <a:ext cx="5393017" cy="5410201"/>
          </a:xfrm>
          <a:prstGeom prst="ellipse">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椭圆 3"/>
          <p:cNvSpPr/>
          <p:nvPr/>
        </p:nvSpPr>
        <p:spPr>
          <a:xfrm flipH="1">
            <a:off x="-3247945" y="-148591"/>
            <a:ext cx="5393017" cy="5410201"/>
          </a:xfrm>
          <a:prstGeom prst="ellipse">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 name="椭圆 4"/>
          <p:cNvSpPr/>
          <p:nvPr/>
        </p:nvSpPr>
        <p:spPr>
          <a:xfrm flipH="1">
            <a:off x="-2365493" y="-3246120"/>
            <a:ext cx="5393017" cy="5410201"/>
          </a:xfrm>
          <a:prstGeom prst="ellipse">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6" name="组合 5"/>
          <p:cNvGrpSpPr/>
          <p:nvPr/>
        </p:nvGrpSpPr>
        <p:grpSpPr>
          <a:xfrm flipH="1">
            <a:off x="1089354" y="1047750"/>
            <a:ext cx="1864487" cy="1870428"/>
            <a:chOff x="304800" y="673100"/>
            <a:chExt cx="4000500" cy="4000500"/>
          </a:xfrm>
          <a:effectLst>
            <a:outerShdw blurRad="444500" dist="254000" dir="8100000" algn="tr" rotWithShape="0">
              <a:prstClr val="black">
                <a:alpha val="50000"/>
              </a:prstClr>
            </a:outerShdw>
          </a:effectLst>
        </p:grpSpPr>
        <p:sp>
          <p:nvSpPr>
            <p:cNvPr id="7"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8" name="椭圆 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9" name="椭圆 8"/>
          <p:cNvSpPr/>
          <p:nvPr/>
        </p:nvSpPr>
        <p:spPr>
          <a:xfrm flipH="1">
            <a:off x="3002627" y="3492542"/>
            <a:ext cx="675524" cy="677676"/>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椭圆 9"/>
          <p:cNvSpPr/>
          <p:nvPr/>
        </p:nvSpPr>
        <p:spPr>
          <a:xfrm flipH="1">
            <a:off x="2529333" y="709021"/>
            <a:ext cx="273904"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11" name="组合 10"/>
          <p:cNvGrpSpPr/>
          <p:nvPr/>
        </p:nvGrpSpPr>
        <p:grpSpPr>
          <a:xfrm flipH="1">
            <a:off x="-458965" y="2868208"/>
            <a:ext cx="300104" cy="301060"/>
            <a:chOff x="304800" y="673100"/>
            <a:chExt cx="4000500" cy="4000500"/>
          </a:xfrm>
          <a:solidFill>
            <a:srgbClr val="0070C0"/>
          </a:solidFill>
          <a:effectLst>
            <a:outerShdw blurRad="381000" dist="152400" dir="8100000" algn="tr" rotWithShape="0">
              <a:prstClr val="black">
                <a:alpha val="70000"/>
              </a:prstClr>
            </a:outerShdw>
          </a:effectLst>
        </p:grpSpPr>
        <p:sp>
          <p:nvSpPr>
            <p:cNvPr id="12" name="同心圆 2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3" name="椭圆 12"/>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14" name="组合 13"/>
          <p:cNvGrpSpPr/>
          <p:nvPr/>
        </p:nvGrpSpPr>
        <p:grpSpPr>
          <a:xfrm flipH="1">
            <a:off x="-1248570" y="1517318"/>
            <a:ext cx="621921" cy="623903"/>
            <a:chOff x="304800" y="673100"/>
            <a:chExt cx="4000500" cy="4000500"/>
          </a:xfrm>
          <a:effectLst>
            <a:outerShdw blurRad="317500" dist="190500" dir="8100000" algn="tr" rotWithShape="0">
              <a:prstClr val="black">
                <a:alpha val="50000"/>
              </a:prstClr>
            </a:outerShdw>
          </a:effectLst>
        </p:grpSpPr>
        <p:sp>
          <p:nvSpPr>
            <p:cNvPr id="15"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17" name="组合 16"/>
          <p:cNvGrpSpPr/>
          <p:nvPr/>
        </p:nvGrpSpPr>
        <p:grpSpPr>
          <a:xfrm flipH="1">
            <a:off x="1804601" y="3566204"/>
            <a:ext cx="219079" cy="219777"/>
            <a:chOff x="304800" y="673100"/>
            <a:chExt cx="4000500" cy="4000500"/>
          </a:xfrm>
          <a:effectLst>
            <a:outerShdw blurRad="381000" dist="152400" dir="8100000" algn="tr" rotWithShape="0">
              <a:prstClr val="black">
                <a:alpha val="70000"/>
              </a:prstClr>
            </a:outerShdw>
          </a:effectLst>
        </p:grpSpPr>
        <p:sp>
          <p:nvSpPr>
            <p:cNvPr id="18"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9" name="椭圆 1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0" name="组合 19"/>
          <p:cNvGrpSpPr/>
          <p:nvPr/>
        </p:nvGrpSpPr>
        <p:grpSpPr>
          <a:xfrm flipH="1">
            <a:off x="4097898" y="4550349"/>
            <a:ext cx="287005" cy="287919"/>
            <a:chOff x="304800" y="673100"/>
            <a:chExt cx="4000500" cy="4000500"/>
          </a:xfrm>
          <a:effectLst>
            <a:outerShdw blurRad="381000" dist="152400" dir="8100000" algn="tr" rotWithShape="0">
              <a:prstClr val="black">
                <a:alpha val="70000"/>
              </a:prstClr>
            </a:outerShdw>
          </a:effectLst>
        </p:grpSpPr>
        <p:sp>
          <p:nvSpPr>
            <p:cNvPr id="21"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2" name="椭圆 2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23" name="椭圆 22"/>
          <p:cNvSpPr/>
          <p:nvPr/>
        </p:nvSpPr>
        <p:spPr>
          <a:xfrm flipH="1">
            <a:off x="-98182" y="1256158"/>
            <a:ext cx="273904"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4" name="椭圆 23"/>
          <p:cNvSpPr/>
          <p:nvPr/>
        </p:nvSpPr>
        <p:spPr>
          <a:xfrm flipH="1">
            <a:off x="24303" y="4712267"/>
            <a:ext cx="136953"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25" name="组合 24"/>
          <p:cNvGrpSpPr/>
          <p:nvPr/>
        </p:nvGrpSpPr>
        <p:grpSpPr>
          <a:xfrm flipH="1">
            <a:off x="316549" y="3324810"/>
            <a:ext cx="821990" cy="824609"/>
            <a:chOff x="304800" y="673100"/>
            <a:chExt cx="4000500" cy="4000500"/>
          </a:xfrm>
          <a:effectLst>
            <a:outerShdw blurRad="317500" dist="190500" dir="8100000" algn="tr" rotWithShape="0">
              <a:prstClr val="black">
                <a:alpha val="50000"/>
              </a:prstClr>
            </a:outerShdw>
          </a:effectLst>
        </p:grpSpPr>
        <p:sp>
          <p:nvSpPr>
            <p:cNvPr id="26"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48" name="TextBox 81"/>
          <p:cNvSpPr txBox="1"/>
          <p:nvPr/>
        </p:nvSpPr>
        <p:spPr>
          <a:xfrm>
            <a:off x="3705716" y="2765641"/>
            <a:ext cx="4836255" cy="49244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基于</a:t>
            </a:r>
            <a:r>
              <a:rPr kumimoji="0" lang="en-US" altLang="zh-CN" sz="2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Markov</a:t>
            </a:r>
            <a:r>
              <a:rPr kumimoji="0" lang="zh-CN" altLang="en-US" sz="2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链的动态随机测试</a:t>
            </a:r>
          </a:p>
        </p:txBody>
      </p:sp>
      <p:sp>
        <p:nvSpPr>
          <p:cNvPr id="71" name="文本框 70"/>
          <p:cNvSpPr txBox="1"/>
          <p:nvPr/>
        </p:nvSpPr>
        <p:spPr>
          <a:xfrm>
            <a:off x="5839411" y="3985552"/>
            <a:ext cx="270256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a:ea typeface="微软雅黑"/>
                <a:cs typeface="+mn-cs"/>
              </a:rPr>
              <a:t>汇报人：代贺鹏</a:t>
            </a:r>
          </a:p>
        </p:txBody>
      </p:sp>
    </p:spTree>
    <p:extLst>
      <p:ext uri="{BB962C8B-B14F-4D97-AF65-F5344CB8AC3E}">
        <p14:creationId xmlns:p14="http://schemas.microsoft.com/office/powerpoint/2010/main" val="10548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4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childTnLst>
                          </p:cTn>
                        </p:par>
                        <p:par>
                          <p:cTn id="21" fill="hold">
                            <p:stCondLst>
                              <p:cond delay="9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20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20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20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ppt_x"/>
                                          </p:val>
                                        </p:tav>
                                        <p:tav tm="100000">
                                          <p:val>
                                            <p:strVal val="#ppt_x"/>
                                          </p:val>
                                        </p:tav>
                                      </p:tavLst>
                                    </p:anim>
                                    <p:anim calcmode="lin" valueType="num">
                                      <p:cBhvr additive="base">
                                        <p:cTn id="57" dur="500" fill="hold"/>
                                        <p:tgtEl>
                                          <p:spTgt spid="20"/>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600"/>
                            </p:stCondLst>
                            <p:childTnLst>
                              <p:par>
                                <p:cTn id="63" presetID="22" presetClass="entr" presetSubtype="8" fill="hold" grpId="0"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left)">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animBg="1"/>
      <p:bldP spid="10" grpId="0" animBg="1"/>
      <p:bldP spid="23" grpId="0" animBg="1"/>
      <p:bldP spid="24" grpId="0" animBg="1"/>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46312" y="603778"/>
            <a:ext cx="3966882"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DRT</a:t>
            </a:r>
            <a:r>
              <a:rPr lang="zh-CN" altLang="en-US" sz="2400" dirty="0">
                <a:latin typeface="Georgia" panose="02040502050405020303" pitchFamily="18" charset="0"/>
                <a:ea typeface="黑体" panose="02010609060101010101" pitchFamily="49" charset="-122"/>
              </a:rPr>
              <a:t>策略算法步骤</a:t>
            </a: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3724013804"/>
                  </p:ext>
                </p:extLst>
              </p:nvPr>
            </p:nvGraphicFramePr>
            <p:xfrm>
              <a:off x="830412" y="999350"/>
              <a:ext cx="3694524" cy="3657600"/>
            </p:xfrm>
            <a:graphic>
              <a:graphicData uri="http://schemas.openxmlformats.org/drawingml/2006/table">
                <a:tbl>
                  <a:tblPr firstRow="1" bandRow="1" bandCol="1">
                    <a:tableStyleId>{073A0DAA-6AF3-43AB-8588-CEC1D06C72B9}</a:tableStyleId>
                  </a:tblPr>
                  <a:tblGrid>
                    <a:gridCol w="432625">
                      <a:extLst>
                        <a:ext uri="{9D8B030D-6E8A-4147-A177-3AD203B41FA5}">
                          <a16:colId xmlns:a16="http://schemas.microsoft.com/office/drawing/2014/main" val="377705208"/>
                        </a:ext>
                      </a:extLst>
                    </a:gridCol>
                    <a:gridCol w="3261899">
                      <a:extLst>
                        <a:ext uri="{9D8B030D-6E8A-4147-A177-3AD203B41FA5}">
                          <a16:colId xmlns:a16="http://schemas.microsoft.com/office/drawing/2014/main" val="3293263840"/>
                        </a:ext>
                      </a:extLst>
                    </a:gridCol>
                  </a:tblGrid>
                  <a:tr h="113194">
                    <a:tc gridSpan="2">
                      <a:txBody>
                        <a:bodyPr/>
                        <a:lstStyle/>
                        <a:p>
                          <a:pPr algn="just">
                            <a:spcAft>
                              <a:spcPts val="0"/>
                            </a:spcAft>
                          </a:pPr>
                          <a:r>
                            <a:rPr lang="en-US" sz="800" kern="100" dirty="0">
                              <a:effectLst/>
                            </a:rPr>
                            <a:t>Algorithm: </a:t>
                          </a:r>
                          <a:r>
                            <a:rPr lang="en-US" altLang="zh-CN" sz="800" kern="100" dirty="0">
                              <a:effectLst/>
                            </a:rPr>
                            <a:t>DRT strategy</a:t>
                          </a:r>
                          <a:endParaRPr lang="zh-CN" sz="700" kern="100" dirty="0">
                            <a:effectLst/>
                          </a:endParaRPr>
                        </a:p>
                      </a:txBody>
                      <a:tcPr marL="46635" marR="46635" marT="0" marB="0"/>
                    </a:tc>
                    <a:tc hMerge="1">
                      <a:txBody>
                        <a:bodyPr/>
                        <a:lstStyle/>
                        <a:p>
                          <a:endParaRPr lang="zh-CN" altLang="en-US"/>
                        </a:p>
                      </a:txBody>
                      <a:tcPr/>
                    </a:tc>
                    <a:extLst>
                      <a:ext uri="{0D108BD9-81ED-4DB2-BD59-A6C34878D82A}">
                        <a16:rowId xmlns:a16="http://schemas.microsoft.com/office/drawing/2014/main" val="353363687"/>
                      </a:ext>
                    </a:extLst>
                  </a:tr>
                  <a:tr h="226388">
                    <a:tc gridSpan="2">
                      <a:txBody>
                        <a:bodyPr/>
                        <a:lstStyle/>
                        <a:p>
                          <a:pPr algn="just">
                            <a:spcAft>
                              <a:spcPts val="0"/>
                            </a:spcAft>
                          </a:pPr>
                          <a:r>
                            <a:rPr lang="en-US" sz="800" kern="100" dirty="0">
                              <a:effectLst/>
                            </a:rPr>
                            <a:t>Input</a:t>
                          </a:r>
                          <a:r>
                            <a:rPr lang="zh-CN" sz="800" kern="100" dirty="0">
                              <a:effectLst/>
                            </a:rPr>
                            <a:t>：</a:t>
                          </a:r>
                          <a:r>
                            <a:rPr lang="en-US" altLang="zh-CN" sz="800" kern="100" dirty="0">
                              <a:effectLst/>
                            </a:rPr>
                            <a:t>the test suit of SUT S; test profile P; the condition of ending test condition</a:t>
                          </a:r>
                          <a:endParaRPr lang="zh-CN" sz="700" b="1" kern="100" dirty="0">
                            <a:effectLst/>
                          </a:endParaRPr>
                        </a:p>
                      </a:txBody>
                      <a:tcPr marL="46635" marR="46635" marT="0" marB="0"/>
                    </a:tc>
                    <a:tc hMerge="1">
                      <a:txBody>
                        <a:bodyPr/>
                        <a:lstStyle/>
                        <a:p>
                          <a:endParaRPr lang="zh-CN" altLang="en-US"/>
                        </a:p>
                      </a:txBody>
                      <a:tcPr/>
                    </a:tc>
                    <a:extLst>
                      <a:ext uri="{0D108BD9-81ED-4DB2-BD59-A6C34878D82A}">
                        <a16:rowId xmlns:a16="http://schemas.microsoft.com/office/drawing/2014/main" val="1670778588"/>
                      </a:ext>
                    </a:extLst>
                  </a:tr>
                  <a:tr h="113194">
                    <a:tc>
                      <a:txBody>
                        <a:bodyPr/>
                        <a:lstStyle/>
                        <a:p>
                          <a:pPr algn="ctr">
                            <a:spcAft>
                              <a:spcPts val="0"/>
                            </a:spcAft>
                          </a:pPr>
                          <a:r>
                            <a:rPr lang="en-US" sz="800" kern="100">
                              <a:effectLst/>
                            </a:rPr>
                            <a:t>1</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sz="800" kern="100" dirty="0">
                              <a:effectLst/>
                            </a:rPr>
                            <a:t>Initialize  </a:t>
                          </a:r>
                          <a14:m>
                            <m:oMath xmlns:m="http://schemas.openxmlformats.org/officeDocument/2006/math">
                              <m:r>
                                <a:rPr lang="en-US" sz="800" kern="100" smtClean="0">
                                  <a:effectLst/>
                                  <a:latin typeface="Cambria Math" panose="02040503050406030204" pitchFamily="18" charset="0"/>
                                </a:rPr>
                                <m:t>𝜀</m:t>
                              </m:r>
                              <m:r>
                                <a:rPr lang="en-US" sz="800" kern="100" smtClean="0">
                                  <a:effectLst/>
                                  <a:latin typeface="Cambria Math" panose="02040503050406030204" pitchFamily="18" charset="0"/>
                                </a:rPr>
                                <m:t>=</m:t>
                              </m:r>
                              <m:r>
                                <a:rPr lang="en-US" sz="800" kern="100" smtClean="0">
                                  <a:effectLst/>
                                  <a:latin typeface="Cambria Math" panose="02040503050406030204" pitchFamily="18" charset="0"/>
                                </a:rPr>
                                <m:t>𝑎</m:t>
                              </m:r>
                              <m:r>
                                <a:rPr lang="en-US" sz="800" kern="100" smtClean="0">
                                  <a:effectLst/>
                                  <a:latin typeface="Cambria Math" panose="02040503050406030204" pitchFamily="18" charset="0"/>
                                </a:rPr>
                                <m:t>,</m:t>
                              </m:r>
                              <m:r>
                                <a:rPr lang="en-US" sz="800" kern="100" smtClean="0">
                                  <a:effectLst/>
                                  <a:latin typeface="Cambria Math" panose="02040503050406030204" pitchFamily="18" charset="0"/>
                                </a:rPr>
                                <m:t>𝛿</m:t>
                              </m:r>
                              <m:r>
                                <a:rPr lang="en-US" sz="800" kern="100" smtClean="0">
                                  <a:effectLst/>
                                  <a:latin typeface="Cambria Math" panose="02040503050406030204" pitchFamily="18" charset="0"/>
                                </a:rPr>
                                <m:t>=</m:t>
                              </m:r>
                              <m:r>
                                <a:rPr lang="en-US" sz="800" kern="100" smtClean="0">
                                  <a:effectLst/>
                                  <a:latin typeface="Cambria Math" panose="02040503050406030204" pitchFamily="18" charset="0"/>
                                </a:rPr>
                                <m:t>𝑏</m:t>
                              </m:r>
                            </m:oMath>
                          </a14:m>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1105172767"/>
                      </a:ext>
                    </a:extLst>
                  </a:tr>
                  <a:tr h="113194">
                    <a:tc>
                      <a:txBody>
                        <a:bodyPr/>
                        <a:lstStyle/>
                        <a:p>
                          <a:pPr algn="ctr">
                            <a:spcAft>
                              <a:spcPts val="0"/>
                            </a:spcAft>
                          </a:pPr>
                          <a:r>
                            <a:rPr lang="en-US" sz="800" kern="100">
                              <a:effectLst/>
                            </a:rPr>
                            <a:t>2</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sz="800" kern="100" dirty="0">
                              <a:effectLst/>
                            </a:rPr>
                            <a:t>while !condition do</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680475111"/>
                      </a:ext>
                    </a:extLst>
                  </a:tr>
                  <a:tr h="113194">
                    <a:tc>
                      <a:txBody>
                        <a:bodyPr/>
                        <a:lstStyle/>
                        <a:p>
                          <a:pPr algn="ctr">
                            <a:spcAft>
                              <a:spcPts val="0"/>
                            </a:spcAft>
                          </a:pPr>
                          <a:r>
                            <a:rPr lang="en-US" sz="800" kern="100">
                              <a:effectLst/>
                            </a:rPr>
                            <a:t>3</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sz="800" kern="100" dirty="0">
                              <a:effectLst/>
                            </a:rPr>
                            <a:t>  </a:t>
                          </a:r>
                          <a:r>
                            <a:rPr lang="zh-CN" altLang="en-US" sz="800" kern="100" dirty="0">
                              <a:effectLst/>
                            </a:rPr>
                            <a:t>根据测试剖面选择分区</a:t>
                          </a:r>
                          <a:r>
                            <a:rPr lang="en-US" altLang="zh-CN" sz="800" kern="100" dirty="0">
                              <a:effectLst/>
                            </a:rPr>
                            <a:t>Index,</a:t>
                          </a:r>
                          <a:r>
                            <a:rPr lang="zh-CN" altLang="en-US" sz="800" kern="100" dirty="0">
                              <a:effectLst/>
                            </a:rPr>
                            <a:t>并且随机选择测试用例</a:t>
                          </a:r>
                          <a:r>
                            <a:rPr lang="en-US" altLang="zh-CN" sz="800" kern="100" dirty="0">
                              <a:effectLst/>
                            </a:rPr>
                            <a:t>TC</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3586242158"/>
                      </a:ext>
                    </a:extLst>
                  </a:tr>
                  <a:tr h="113194">
                    <a:tc>
                      <a:txBody>
                        <a:bodyPr/>
                        <a:lstStyle/>
                        <a:p>
                          <a:pPr algn="ctr">
                            <a:spcAft>
                              <a:spcPts val="0"/>
                            </a:spcAft>
                          </a:pPr>
                          <a:r>
                            <a:rPr lang="en-US" sz="800" kern="100">
                              <a:effectLst/>
                            </a:rPr>
                            <a:t>4</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sz="800" kern="100" dirty="0">
                              <a:effectLst/>
                            </a:rPr>
                            <a:t>  if diff(</a:t>
                          </a:r>
                          <a:r>
                            <a:rPr lang="en-US" sz="800" kern="100" dirty="0" err="1">
                              <a:effectLst/>
                            </a:rPr>
                            <a:t>output,expectantOutput</a:t>
                          </a:r>
                          <a:r>
                            <a:rPr lang="en-US" sz="800" kern="100" dirty="0">
                              <a:effectLst/>
                            </a:rPr>
                            <a:t>)</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2420351718"/>
                      </a:ext>
                    </a:extLst>
                  </a:tr>
                  <a:tr h="113194">
                    <a:tc>
                      <a:txBody>
                        <a:bodyPr/>
                        <a:lstStyle/>
                        <a:p>
                          <a:pPr algn="ctr">
                            <a:spcAft>
                              <a:spcPts val="0"/>
                            </a:spcAft>
                          </a:pPr>
                          <a:r>
                            <a:rPr lang="en-US" sz="800" kern="100">
                              <a:effectLst/>
                            </a:rPr>
                            <a:t>5</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indent="306070" algn="just">
                            <a:spcAft>
                              <a:spcPts val="0"/>
                            </a:spcAft>
                          </a:pPr>
                          <a:r>
                            <a:rPr lang="en-US" altLang="zh-CN" sz="800" kern="100" dirty="0">
                              <a:effectLst/>
                            </a:rPr>
                            <a:t>for </a:t>
                          </a:r>
                          <a:r>
                            <a:rPr lang="en-US" altLang="zh-CN" sz="800" kern="100" dirty="0" err="1">
                              <a:effectLst/>
                            </a:rPr>
                            <a:t>i</a:t>
                          </a:r>
                          <a:r>
                            <a:rPr lang="en-US" altLang="zh-CN" sz="800" kern="100" dirty="0">
                              <a:effectLst/>
                            </a:rPr>
                            <a:t> </a:t>
                          </a:r>
                          <a14:m>
                            <m:oMath xmlns:m="http://schemas.openxmlformats.org/officeDocument/2006/math">
                              <m:r>
                                <a:rPr lang="en-US" altLang="zh-CN" sz="800" kern="100" smtClean="0">
                                  <a:effectLst/>
                                  <a:latin typeface="Cambria Math" panose="02040503050406030204" pitchFamily="18" charset="0"/>
                                </a:rPr>
                                <m:t>←1 </m:t>
                              </m:r>
                              <m:r>
                                <a:rPr lang="en-US" altLang="zh-CN" sz="800" kern="100" smtClean="0">
                                  <a:effectLst/>
                                  <a:latin typeface="Cambria Math" panose="02040503050406030204" pitchFamily="18" charset="0"/>
                                </a:rPr>
                                <m:t>𝑡𝑜</m:t>
                              </m:r>
                              <m:r>
                                <a:rPr lang="en-US" altLang="zh-CN" sz="800" kern="100" smtClean="0">
                                  <a:effectLst/>
                                  <a:latin typeface="Cambria Math" panose="02040503050406030204" pitchFamily="18" charset="0"/>
                                </a:rPr>
                                <m:t> </m:t>
                              </m:r>
                              <m:r>
                                <a:rPr lang="en-US" altLang="zh-CN" sz="800" kern="100" smtClean="0">
                                  <a:effectLst/>
                                  <a:latin typeface="Cambria Math" panose="02040503050406030204" pitchFamily="18" charset="0"/>
                                </a:rPr>
                                <m:t>𝑝</m:t>
                              </m:r>
                              <m:r>
                                <a:rPr lang="en-US" altLang="zh-CN" sz="800" kern="100" smtClean="0">
                                  <a:effectLst/>
                                  <a:latin typeface="Cambria Math" panose="02040503050406030204" pitchFamily="18" charset="0"/>
                                </a:rPr>
                                <m:t>.</m:t>
                              </m:r>
                              <m:r>
                                <a:rPr lang="en-US" altLang="zh-CN" sz="800" kern="100" smtClean="0">
                                  <a:effectLst/>
                                  <a:latin typeface="Cambria Math" panose="02040503050406030204" pitchFamily="18" charset="0"/>
                                </a:rPr>
                                <m:t>𝑠𝑖𝑧𝑒</m:t>
                              </m:r>
                              <m:r>
                                <a:rPr lang="en-US" altLang="zh-CN" sz="800" kern="100" smtClean="0">
                                  <a:effectLst/>
                                  <a:latin typeface="Cambria Math" panose="02040503050406030204" pitchFamily="18" charset="0"/>
                                </a:rPr>
                                <m:t>()</m:t>
                              </m:r>
                            </m:oMath>
                          </a14:m>
                          <a:r>
                            <a:rPr lang="en-US" altLang="zh-CN" sz="700" kern="100" dirty="0">
                              <a:effectLst/>
                            </a:rPr>
                            <a:t> do</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4219620595"/>
                      </a:ext>
                    </a:extLst>
                  </a:tr>
                  <a:tr h="113194">
                    <a:tc>
                      <a:txBody>
                        <a:bodyPr/>
                        <a:lstStyle/>
                        <a:p>
                          <a:pPr algn="ctr">
                            <a:spcAft>
                              <a:spcPts val="0"/>
                            </a:spcAft>
                          </a:pPr>
                          <a:r>
                            <a:rPr lang="en-US" sz="800" kern="100" dirty="0">
                              <a:effectLst/>
                            </a:rPr>
                            <a:t>6</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sz="800" kern="100" dirty="0">
                              <a:effectLst/>
                            </a:rPr>
                            <a:t>              while(</a:t>
                          </a:r>
                          <a:r>
                            <a:rPr lang="en-US" sz="800" kern="100" dirty="0" err="1">
                              <a:effectLst/>
                            </a:rPr>
                            <a:t>i</a:t>
                          </a:r>
                          <a:r>
                            <a:rPr lang="en-US" sz="800" kern="100" dirty="0">
                              <a:effectLst/>
                            </a:rPr>
                            <a:t> </a:t>
                          </a:r>
                          <a14:m>
                            <m:oMath xmlns:m="http://schemas.openxmlformats.org/officeDocument/2006/math">
                              <m:r>
                                <a:rPr lang="en-US" sz="800" kern="100" smtClean="0">
                                  <a:effectLst/>
                                  <a:latin typeface="Cambria Math" panose="02040503050406030204" pitchFamily="18" charset="0"/>
                                </a:rPr>
                                <m:t>≠</m:t>
                              </m:r>
                              <m:r>
                                <a:rPr lang="en-US" sz="800" kern="100" smtClean="0">
                                  <a:effectLst/>
                                  <a:latin typeface="Cambria Math" panose="02040503050406030204" pitchFamily="18" charset="0"/>
                                </a:rPr>
                                <m:t>𝑖𝑛𝑑𝑒𝑥</m:t>
                              </m:r>
                            </m:oMath>
                          </a14:m>
                          <a:r>
                            <a:rPr lang="en-US" sz="800" kern="100" dirty="0">
                              <a:effectLst/>
                            </a:rPr>
                            <a:t>)</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2802254167"/>
                      </a:ext>
                    </a:extLst>
                  </a:tr>
                  <a:tr h="113194">
                    <a:tc>
                      <a:txBody>
                        <a:bodyPr/>
                        <a:lstStyle/>
                        <a:p>
                          <a:pPr algn="ctr">
                            <a:spcAft>
                              <a:spcPts val="0"/>
                            </a:spcAft>
                          </a:pPr>
                          <a:r>
                            <a:rPr lang="en-US" sz="800" kern="100" dirty="0">
                              <a:effectLst/>
                            </a:rPr>
                            <a:t>7</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sz="800" kern="100" dirty="0">
                              <a:effectLst/>
                            </a:rPr>
                            <a:t>                  if p[</a:t>
                          </a:r>
                          <a:r>
                            <a:rPr lang="en-US" sz="800" kern="100" dirty="0" err="1">
                              <a:effectLst/>
                            </a:rPr>
                            <a:t>i</a:t>
                          </a:r>
                          <a:r>
                            <a:rPr lang="en-US" sz="800" kern="100" dirty="0">
                              <a:effectLst/>
                            </a:rPr>
                            <a:t>] </a:t>
                          </a:r>
                          <a14:m>
                            <m:oMath xmlns:m="http://schemas.openxmlformats.org/officeDocument/2006/math">
                              <m:r>
                                <a:rPr lang="en-US" sz="800" kern="100" smtClean="0">
                                  <a:effectLst/>
                                  <a:latin typeface="Cambria Math" panose="02040503050406030204" pitchFamily="18" charset="0"/>
                                </a:rPr>
                                <m:t>≥</m:t>
                              </m:r>
                            </m:oMath>
                          </a14:m>
                          <a:r>
                            <a:rPr lang="en-US" altLang="zh-CN" sz="700" kern="100" dirty="0">
                              <a:effectLst/>
                            </a:rPr>
                            <a:t> </a:t>
                          </a:r>
                          <a14:m>
                            <m:oMath xmlns:m="http://schemas.openxmlformats.org/officeDocument/2006/math">
                              <m:r>
                                <a:rPr lang="zh-CN" altLang="en-US" sz="700" kern="100" dirty="0" smtClean="0">
                                  <a:effectLst/>
                                  <a:latin typeface="Cambria Math" panose="02040503050406030204" pitchFamily="18" charset="0"/>
                                </a:rPr>
                                <m:t>𝜀</m:t>
                              </m:r>
                              <m:r>
                                <a:rPr lang="en-US" altLang="zh-CN" sz="700" kern="100" dirty="0" smtClean="0">
                                  <a:effectLst/>
                                  <a:latin typeface="Cambria Math" panose="02040503050406030204" pitchFamily="18" charset="0"/>
                                </a:rPr>
                                <m:t>/(</m:t>
                              </m:r>
                              <m:r>
                                <a:rPr lang="en-US" altLang="zh-CN" sz="700" kern="100" dirty="0" smtClean="0">
                                  <a:effectLst/>
                                  <a:latin typeface="Cambria Math" panose="02040503050406030204" pitchFamily="18" charset="0"/>
                                </a:rPr>
                                <m:t>𝑚</m:t>
                              </m:r>
                              <m:r>
                                <a:rPr lang="en-US" altLang="zh-CN" sz="700" kern="100" dirty="0" smtClean="0">
                                  <a:effectLst/>
                                  <a:latin typeface="Cambria Math" panose="02040503050406030204" pitchFamily="18" charset="0"/>
                                </a:rPr>
                                <m:t>−1)</m:t>
                              </m:r>
                            </m:oMath>
                          </a14:m>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1972665357"/>
                      </a:ext>
                    </a:extLst>
                  </a:tr>
                  <a:tr h="113194">
                    <a:tc>
                      <a:txBody>
                        <a:bodyPr/>
                        <a:lstStyle/>
                        <a:p>
                          <a:pPr algn="ctr">
                            <a:spcAft>
                              <a:spcPts val="0"/>
                            </a:spcAft>
                          </a:pPr>
                          <a:r>
                            <a:rPr lang="en-US" sz="800" kern="100" dirty="0">
                              <a:effectLst/>
                            </a:rPr>
                            <a:t>8</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indent="306070" algn="just">
                            <a:spcAft>
                              <a:spcPts val="0"/>
                            </a:spcAft>
                          </a:pPr>
                          <a:r>
                            <a:rPr lang="en-US" altLang="zh-CN" sz="700" kern="100" dirty="0">
                              <a:effectLst/>
                            </a:rPr>
                            <a:t>              p[</a:t>
                          </a:r>
                          <a:r>
                            <a:rPr lang="en-US" altLang="zh-CN" sz="700" kern="100" dirty="0" err="1">
                              <a:effectLst/>
                            </a:rPr>
                            <a:t>i</a:t>
                          </a:r>
                          <a:r>
                            <a:rPr lang="en-US" altLang="zh-CN" sz="700" kern="100" dirty="0">
                              <a:effectLst/>
                            </a:rPr>
                            <a:t>] </a:t>
                          </a:r>
                          <a14:m>
                            <m:oMath xmlns:m="http://schemas.openxmlformats.org/officeDocument/2006/math">
                              <m:r>
                                <a:rPr lang="en-US" altLang="zh-CN" sz="700" kern="100" smtClean="0">
                                  <a:effectLst/>
                                  <a:latin typeface="Cambria Math" panose="02040503050406030204" pitchFamily="18" charset="0"/>
                                </a:rPr>
                                <m:t>←</m:t>
                              </m:r>
                            </m:oMath>
                          </a14:m>
                          <a:r>
                            <a:rPr lang="en-US" altLang="zh-CN" sz="700" kern="100" dirty="0">
                              <a:effectLst/>
                            </a:rPr>
                            <a:t> p[</a:t>
                          </a:r>
                          <a:r>
                            <a:rPr lang="en-US" altLang="zh-CN" sz="700" kern="100" dirty="0" err="1">
                              <a:effectLst/>
                            </a:rPr>
                            <a:t>i</a:t>
                          </a:r>
                          <a:r>
                            <a:rPr lang="en-US" altLang="zh-CN" sz="700" kern="100" dirty="0">
                              <a:effectLst/>
                            </a:rPr>
                            <a:t>] - </a:t>
                          </a:r>
                          <a14:m>
                            <m:oMath xmlns:m="http://schemas.openxmlformats.org/officeDocument/2006/math">
                              <m:r>
                                <a:rPr lang="zh-CN" altLang="en-US" sz="700" kern="100" dirty="0" smtClean="0">
                                  <a:effectLst/>
                                  <a:latin typeface="Cambria Math" panose="02040503050406030204" pitchFamily="18" charset="0"/>
                                </a:rPr>
                                <m:t>𝜀</m:t>
                              </m:r>
                              <m:r>
                                <a:rPr lang="en-US" altLang="zh-CN" sz="700" kern="100" dirty="0" smtClean="0">
                                  <a:effectLst/>
                                  <a:latin typeface="Cambria Math" panose="02040503050406030204" pitchFamily="18" charset="0"/>
                                </a:rPr>
                                <m:t>/(</m:t>
                              </m:r>
                              <m:r>
                                <a:rPr lang="en-US" altLang="zh-CN" sz="700" kern="100" dirty="0" smtClean="0">
                                  <a:effectLst/>
                                  <a:latin typeface="Cambria Math" panose="02040503050406030204" pitchFamily="18" charset="0"/>
                                </a:rPr>
                                <m:t>𝑚</m:t>
                              </m:r>
                              <m:r>
                                <a:rPr lang="en-US" altLang="zh-CN" sz="700" kern="100" dirty="0" smtClean="0">
                                  <a:effectLst/>
                                  <a:latin typeface="Cambria Math" panose="02040503050406030204" pitchFamily="18" charset="0"/>
                                </a:rPr>
                                <m:t>−1)</m:t>
                              </m:r>
                            </m:oMath>
                          </a14:m>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1891301859"/>
                      </a:ext>
                    </a:extLst>
                  </a:tr>
                  <a:tr h="113194">
                    <a:tc>
                      <a:txBody>
                        <a:bodyPr/>
                        <a:lstStyle/>
                        <a:p>
                          <a:pPr algn="ctr">
                            <a:spcAft>
                              <a:spcPts val="0"/>
                            </a:spcAft>
                          </a:pPr>
                          <a:r>
                            <a:rPr lang="en-US" sz="800" kern="100" dirty="0">
                              <a:effectLst/>
                            </a:rPr>
                            <a:t>9</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indent="153035" algn="just">
                            <a:spcAft>
                              <a:spcPts val="0"/>
                            </a:spcAft>
                          </a:pPr>
                          <a:r>
                            <a:rPr lang="en-US" altLang="zh-CN" sz="800" kern="100" dirty="0">
                              <a:effectLst/>
                            </a:rPr>
                            <a:t>                else</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2207434941"/>
                      </a:ext>
                    </a:extLst>
                  </a:tr>
                  <a:tr h="113194">
                    <a:tc>
                      <a:txBody>
                        <a:bodyPr/>
                        <a:lstStyle/>
                        <a:p>
                          <a:pPr algn="ctr">
                            <a:spcAft>
                              <a:spcPts val="0"/>
                            </a:spcAft>
                          </a:pPr>
                          <a:r>
                            <a:rPr lang="en-US" sz="800" kern="100" dirty="0">
                              <a:effectLst/>
                            </a:rPr>
                            <a:t>10</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indent="152400" algn="just">
                            <a:spcAft>
                              <a:spcPts val="0"/>
                            </a:spcAft>
                          </a:pPr>
                          <a:r>
                            <a:rPr lang="en-US" altLang="zh-CN" sz="800" kern="100" dirty="0">
                              <a:effectLst/>
                            </a:rPr>
                            <a:t>                  p[</a:t>
                          </a:r>
                          <a:r>
                            <a:rPr lang="en-US" altLang="zh-CN" sz="800" kern="100" dirty="0" err="1">
                              <a:effectLst/>
                            </a:rPr>
                            <a:t>i</a:t>
                          </a:r>
                          <a:r>
                            <a:rPr lang="en-US" altLang="zh-CN" sz="800" kern="100" dirty="0">
                              <a:effectLst/>
                            </a:rPr>
                            <a:t>] </a:t>
                          </a:r>
                          <a14:m>
                            <m:oMath xmlns:m="http://schemas.openxmlformats.org/officeDocument/2006/math">
                              <m:r>
                                <a:rPr lang="en-US" altLang="zh-CN" sz="800" kern="100" smtClean="0">
                                  <a:effectLst/>
                                  <a:latin typeface="Cambria Math" panose="02040503050406030204" pitchFamily="18" charset="0"/>
                                </a:rPr>
                                <m:t>←</m:t>
                              </m:r>
                            </m:oMath>
                          </a14:m>
                          <a:r>
                            <a:rPr lang="en-US" altLang="zh-CN" sz="700" kern="100" dirty="0">
                              <a:effectLst/>
                            </a:rPr>
                            <a:t> 0                                              </a:t>
                          </a:r>
                          <a:endParaRPr lang="en-US" alt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1833844640"/>
                      </a:ext>
                    </a:extLst>
                  </a:tr>
                  <a:tr h="113194">
                    <a:tc>
                      <a:txBody>
                        <a:bodyPr/>
                        <a:lstStyle/>
                        <a:p>
                          <a:pPr algn="ctr">
                            <a:spcAft>
                              <a:spcPts val="0"/>
                            </a:spcAft>
                          </a:pPr>
                          <a:r>
                            <a:rPr lang="en-US" sz="800" kern="100">
                              <a:effectLst/>
                            </a:rPr>
                            <a:t>11</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indent="152400" algn="just">
                            <a:spcAft>
                              <a:spcPts val="0"/>
                            </a:spcAft>
                          </a:pPr>
                          <a:r>
                            <a:rPr lang="en-US" sz="800" kern="100" dirty="0">
                              <a:effectLst/>
                            </a:rPr>
                            <a:t>              end if</a:t>
                          </a:r>
                        </a:p>
                      </a:txBody>
                      <a:tcPr marL="46635" marR="46635" marT="0" marB="0"/>
                    </a:tc>
                    <a:extLst>
                      <a:ext uri="{0D108BD9-81ED-4DB2-BD59-A6C34878D82A}">
                        <a16:rowId xmlns:a16="http://schemas.microsoft.com/office/drawing/2014/main" val="1832853368"/>
                      </a:ext>
                    </a:extLst>
                  </a:tr>
                  <a:tr h="113194">
                    <a:tc>
                      <a:txBody>
                        <a:bodyPr/>
                        <a:lstStyle/>
                        <a:p>
                          <a:pPr algn="ctr">
                            <a:spcAft>
                              <a:spcPts val="0"/>
                            </a:spcAft>
                          </a:pPr>
                          <a:r>
                            <a:rPr lang="en-US" sz="800" kern="100" dirty="0">
                              <a:effectLst/>
                            </a:rPr>
                            <a:t>12</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indent="152400" algn="just">
                            <a:spcAft>
                              <a:spcPts val="0"/>
                            </a:spcAft>
                          </a:pPr>
                          <a:r>
                            <a:rPr lang="en-US" sz="800" kern="100" dirty="0">
                              <a:effectLst/>
                            </a:rPr>
                            <a:t>          end while</a:t>
                          </a:r>
                        </a:p>
                      </a:txBody>
                      <a:tcPr marL="46635" marR="46635" marT="0" marB="0"/>
                    </a:tc>
                    <a:extLst>
                      <a:ext uri="{0D108BD9-81ED-4DB2-BD59-A6C34878D82A}">
                        <a16:rowId xmlns:a16="http://schemas.microsoft.com/office/drawing/2014/main" val="3512008131"/>
                      </a:ext>
                    </a:extLst>
                  </a:tr>
                  <a:tr h="113194">
                    <a:tc>
                      <a:txBody>
                        <a:bodyPr/>
                        <a:lstStyle/>
                        <a:p>
                          <a:pPr algn="ctr">
                            <a:spcAft>
                              <a:spcPts val="0"/>
                            </a:spcAft>
                          </a:pPr>
                          <a:r>
                            <a:rPr lang="en-US" sz="800" kern="100" dirty="0">
                              <a:effectLst/>
                            </a:rPr>
                            <a:t>13</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indent="152400" algn="just">
                            <a:spcAft>
                              <a:spcPts val="0"/>
                            </a:spcAft>
                          </a:pPr>
                          <a:r>
                            <a:rPr lang="en-US" altLang="zh-CN" sz="800" kern="100" dirty="0">
                              <a:effectLst/>
                            </a:rPr>
                            <a:t>      end for            </a:t>
                          </a:r>
                          <a:endParaRPr lang="en-US" alt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3130098612"/>
                      </a:ext>
                    </a:extLst>
                  </a:tr>
                  <a:tr h="113194">
                    <a:tc>
                      <a:txBody>
                        <a:bodyPr/>
                        <a:lstStyle/>
                        <a:p>
                          <a:pPr algn="ctr">
                            <a:spcAft>
                              <a:spcPts val="0"/>
                            </a:spcAft>
                          </a:pPr>
                          <a:r>
                            <a:rPr lang="en-US" sz="800" kern="100">
                              <a:effectLst/>
                            </a:rPr>
                            <a:t>14</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altLang="zh-CN" sz="800" kern="100" baseline="0" dirty="0">
                              <a:effectLst/>
                            </a:rPr>
                            <a:t>            </a:t>
                          </a:r>
                          <a:r>
                            <a:rPr lang="en-US" altLang="zh-CN" sz="700" kern="100" dirty="0">
                              <a:effectLst/>
                            </a:rPr>
                            <a:t>p[index] = 1- </a:t>
                          </a:r>
                          <a14:m>
                            <m:oMath xmlns:m="http://schemas.openxmlformats.org/officeDocument/2006/math">
                              <m:nary>
                                <m:naryPr>
                                  <m:chr m:val="∑"/>
                                  <m:supHide m:val="on"/>
                                  <m:ctrlPr>
                                    <a:rPr lang="en-US" altLang="zh-CN" sz="700" i="1" kern="100" smtClean="0">
                                      <a:effectLst/>
                                      <a:latin typeface="Cambria Math" panose="02040503050406030204" pitchFamily="18" charset="0"/>
                                    </a:rPr>
                                  </m:ctrlPr>
                                </m:naryPr>
                                <m:sub>
                                  <m:r>
                                    <m:rPr>
                                      <m:brk m:alnAt="7"/>
                                    </m:rPr>
                                    <a:rPr lang="en-US" altLang="zh-CN" sz="700" kern="100" smtClean="0">
                                      <a:effectLst/>
                                      <a:latin typeface="Cambria Math" panose="02040503050406030204" pitchFamily="18" charset="0"/>
                                    </a:rPr>
                                    <m:t>𝑖</m:t>
                                  </m:r>
                                  <m:r>
                                    <a:rPr lang="en-US" altLang="zh-CN" sz="700" kern="100" smtClean="0">
                                      <a:effectLst/>
                                      <a:latin typeface="Cambria Math" panose="02040503050406030204" pitchFamily="18" charset="0"/>
                                    </a:rPr>
                                    <m:t>≠</m:t>
                                  </m:r>
                                  <m:r>
                                    <a:rPr lang="en-US" altLang="zh-CN" sz="700" kern="100" smtClean="0">
                                      <a:effectLst/>
                                      <a:latin typeface="Cambria Math" panose="02040503050406030204" pitchFamily="18" charset="0"/>
                                    </a:rPr>
                                    <m:t>𝑖𝑛𝑑𝑒𝑥</m:t>
                                  </m:r>
                                </m:sub>
                                <m:sup/>
                                <m:e>
                                  <m:r>
                                    <a:rPr lang="en-US" altLang="zh-CN" sz="700" kern="100" smtClean="0">
                                      <a:effectLst/>
                                      <a:latin typeface="Cambria Math" panose="02040503050406030204" pitchFamily="18" charset="0"/>
                                    </a:rPr>
                                    <m:t>𝑝</m:t>
                                  </m:r>
                                  <m:r>
                                    <a:rPr lang="en-US" altLang="zh-CN" sz="700" kern="100" smtClean="0">
                                      <a:effectLst/>
                                      <a:latin typeface="Cambria Math" panose="02040503050406030204" pitchFamily="18" charset="0"/>
                                    </a:rPr>
                                    <m:t>[</m:t>
                                  </m:r>
                                  <m:r>
                                    <a:rPr lang="en-US" altLang="zh-CN" sz="700" kern="100" smtClean="0">
                                      <a:effectLst/>
                                      <a:latin typeface="Cambria Math" panose="02040503050406030204" pitchFamily="18" charset="0"/>
                                    </a:rPr>
                                    <m:t>𝑖</m:t>
                                  </m:r>
                                  <m:r>
                                    <a:rPr lang="en-US" altLang="zh-CN" sz="700" kern="100" smtClean="0">
                                      <a:effectLst/>
                                      <a:latin typeface="Cambria Math" panose="02040503050406030204" pitchFamily="18" charset="0"/>
                                    </a:rPr>
                                    <m:t>]</m:t>
                                  </m:r>
                                </m:e>
                              </m:nary>
                            </m:oMath>
                          </a14:m>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3736768793"/>
                      </a:ext>
                    </a:extLst>
                  </a:tr>
                  <a:tr h="113194">
                    <a:tc>
                      <a:txBody>
                        <a:bodyPr/>
                        <a:lstStyle/>
                        <a:p>
                          <a:pPr algn="ctr">
                            <a:spcAft>
                              <a:spcPts val="0"/>
                            </a:spcAft>
                          </a:pPr>
                          <a:r>
                            <a:rPr lang="en-US" sz="800" kern="100" dirty="0">
                              <a:effectLst/>
                            </a:rPr>
                            <a:t>15</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altLang="zh-CN" sz="800" kern="100" dirty="0">
                              <a:effectLst/>
                            </a:rPr>
                            <a:t>   else</a:t>
                          </a:r>
                          <a:endParaRPr lang="en-US" altLang="zh-CN" sz="8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2938664101"/>
                      </a:ext>
                    </a:extLst>
                  </a:tr>
                  <a:tr h="113194">
                    <a:tc>
                      <a:txBody>
                        <a:bodyPr/>
                        <a:lstStyle/>
                        <a:p>
                          <a:pPr marL="0" algn="ctr" defTabSz="685800" rtl="0" eaLnBrk="1" latinLnBrk="0" hangingPunct="1">
                            <a:spcAft>
                              <a:spcPts val="0"/>
                            </a:spcAft>
                          </a:pPr>
                          <a:r>
                            <a:rPr lang="en-US" altLang="zh-CN" sz="800" kern="100" dirty="0">
                              <a:effectLst/>
                            </a:rPr>
                            <a:t>16</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for j </a:t>
                          </a:r>
                          <a14:m>
                            <m:oMath xmlns:m="http://schemas.openxmlformats.org/officeDocument/2006/math">
                              <m:r>
                                <a:rPr lang="en-US" altLang="zh-CN" sz="800" kern="100" smtClean="0">
                                  <a:effectLst/>
                                  <a:latin typeface="Cambria Math" panose="02040503050406030204" pitchFamily="18" charset="0"/>
                                </a:rPr>
                                <m:t>←</m:t>
                              </m:r>
                            </m:oMath>
                          </a14:m>
                          <a:r>
                            <a:rPr lang="en-US" altLang="zh-CN" sz="800" kern="100" dirty="0">
                              <a:effectLst/>
                            </a:rPr>
                            <a:t> 1 to </a:t>
                          </a:r>
                          <a:r>
                            <a:rPr lang="en-US" altLang="zh-CN" sz="800" kern="100" dirty="0" err="1">
                              <a:effectLst/>
                            </a:rPr>
                            <a:t>p.size</a:t>
                          </a:r>
                          <a:r>
                            <a:rPr lang="en-US" altLang="zh-CN" sz="800" kern="100" dirty="0">
                              <a:effectLst/>
                            </a:rPr>
                            <a:t>() do</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208935951"/>
                      </a:ext>
                    </a:extLst>
                  </a:tr>
                  <a:tr h="113194">
                    <a:tc>
                      <a:txBody>
                        <a:bodyPr/>
                        <a:lstStyle/>
                        <a:p>
                          <a:pPr marL="0" algn="ctr" defTabSz="685800" rtl="0" eaLnBrk="1" latinLnBrk="0" hangingPunct="1">
                            <a:spcAft>
                              <a:spcPts val="0"/>
                            </a:spcAft>
                          </a:pPr>
                          <a:r>
                            <a:rPr lang="en-US" altLang="zh-CN" sz="800" kern="100" dirty="0">
                              <a:effectLst/>
                            </a:rPr>
                            <a:t>17</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while j</a:t>
                          </a:r>
                          <a14:m>
                            <m:oMath xmlns:m="http://schemas.openxmlformats.org/officeDocument/2006/math">
                              <m:r>
                                <a:rPr lang="en-US" altLang="zh-CN" sz="800" kern="100" smtClean="0">
                                  <a:effectLst/>
                                  <a:latin typeface="Cambria Math" panose="02040503050406030204" pitchFamily="18" charset="0"/>
                                </a:rPr>
                                <m:t> ≠</m:t>
                              </m:r>
                            </m:oMath>
                          </a14:m>
                          <a:r>
                            <a:rPr lang="en-US" altLang="zh-CN" sz="800" kern="100" dirty="0">
                              <a:effectLst/>
                            </a:rPr>
                            <a:t> index</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191789664"/>
                      </a:ext>
                    </a:extLst>
                  </a:tr>
                  <a:tr h="113194">
                    <a:tc>
                      <a:txBody>
                        <a:bodyPr/>
                        <a:lstStyle/>
                        <a:p>
                          <a:pPr marL="0" algn="ctr" defTabSz="685800" rtl="0" eaLnBrk="1" latinLnBrk="0" hangingPunct="1">
                            <a:spcAft>
                              <a:spcPts val="0"/>
                            </a:spcAft>
                          </a:pPr>
                          <a:r>
                            <a:rPr lang="en-US" altLang="zh-CN" sz="800" kern="100" dirty="0">
                              <a:effectLst/>
                            </a:rPr>
                            <a:t>18</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if p[index] &lt; </a:t>
                          </a:r>
                          <a14:m>
                            <m:oMath xmlns:m="http://schemas.openxmlformats.org/officeDocument/2006/math">
                              <m:r>
                                <a:rPr lang="zh-CN" altLang="en-US" sz="800" kern="100" smtClean="0">
                                  <a:effectLst/>
                                  <a:latin typeface="Cambria Math" panose="02040503050406030204" pitchFamily="18" charset="0"/>
                                </a:rPr>
                                <m:t>𝛿</m:t>
                              </m:r>
                            </m:oMath>
                          </a14:m>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3375688025"/>
                      </a:ext>
                    </a:extLst>
                  </a:tr>
                  <a:tr h="113194">
                    <a:tc>
                      <a:txBody>
                        <a:bodyPr/>
                        <a:lstStyle/>
                        <a:p>
                          <a:pPr marL="0" algn="ctr" defTabSz="685800" rtl="0" eaLnBrk="1" latinLnBrk="0" hangingPunct="1">
                            <a:spcAft>
                              <a:spcPts val="0"/>
                            </a:spcAft>
                          </a:pPr>
                          <a:r>
                            <a:rPr lang="en-US" altLang="zh-CN" sz="800" kern="100" dirty="0">
                              <a:effectLst/>
                            </a:rPr>
                            <a:t>19</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p[index] </a:t>
                          </a:r>
                          <a14:m>
                            <m:oMath xmlns:m="http://schemas.openxmlformats.org/officeDocument/2006/math">
                              <m:r>
                                <a:rPr lang="en-US" altLang="zh-CN" sz="800" kern="100" smtClean="0">
                                  <a:effectLst/>
                                  <a:latin typeface="Cambria Math" panose="02040503050406030204" pitchFamily="18" charset="0"/>
                                </a:rPr>
                                <m:t>←</m:t>
                              </m:r>
                            </m:oMath>
                          </a14:m>
                          <a:r>
                            <a:rPr lang="en-US" altLang="zh-CN" sz="800" kern="100" dirty="0">
                              <a:effectLst/>
                            </a:rPr>
                            <a:t> 0</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3540514487"/>
                      </a:ext>
                    </a:extLst>
                  </a:tr>
                  <a:tr h="113194">
                    <a:tc>
                      <a:txBody>
                        <a:bodyPr/>
                        <a:lstStyle/>
                        <a:p>
                          <a:pPr marL="0" algn="ctr" defTabSz="685800" rtl="0" eaLnBrk="1" latinLnBrk="0" hangingPunct="1">
                            <a:spcAft>
                              <a:spcPts val="0"/>
                            </a:spcAft>
                          </a:pPr>
                          <a:r>
                            <a:rPr lang="en-US" altLang="zh-CN" sz="800" kern="100" dirty="0">
                              <a:effectLst/>
                            </a:rPr>
                            <a:t>20</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p[j] </a:t>
                          </a:r>
                          <a14:m>
                            <m:oMath xmlns:m="http://schemas.openxmlformats.org/officeDocument/2006/math">
                              <m:r>
                                <a:rPr lang="en-US" altLang="zh-CN" sz="800" kern="100" smtClean="0">
                                  <a:effectLst/>
                                  <a:latin typeface="Cambria Math" panose="02040503050406030204" pitchFamily="18" charset="0"/>
                                </a:rPr>
                                <m:t>←</m:t>
                              </m:r>
                            </m:oMath>
                          </a14:m>
                          <a:r>
                            <a:rPr lang="en-US" altLang="zh-CN" sz="800" kern="100" dirty="0">
                              <a:effectLst/>
                            </a:rPr>
                            <a:t> p[j] + </a:t>
                          </a:r>
                          <a14:m>
                            <m:oMath xmlns:m="http://schemas.openxmlformats.org/officeDocument/2006/math">
                              <m:r>
                                <a:rPr lang="zh-CN" altLang="en-US" sz="800" kern="100" smtClean="0">
                                  <a:effectLst/>
                                  <a:latin typeface="Cambria Math" panose="02040503050406030204" pitchFamily="18" charset="0"/>
                                </a:rPr>
                                <m:t>𝛿</m:t>
                              </m:r>
                              <m:r>
                                <a:rPr lang="en-US" altLang="zh-CN" sz="800" kern="100" smtClean="0">
                                  <a:effectLst/>
                                  <a:latin typeface="Cambria Math" panose="02040503050406030204" pitchFamily="18" charset="0"/>
                                </a:rPr>
                                <m:t>/(</m:t>
                              </m:r>
                              <m:r>
                                <a:rPr lang="en-US" altLang="zh-CN" sz="800" kern="100" smtClean="0">
                                  <a:effectLst/>
                                  <a:latin typeface="Cambria Math" panose="02040503050406030204" pitchFamily="18" charset="0"/>
                                </a:rPr>
                                <m:t>𝑚</m:t>
                              </m:r>
                              <m:r>
                                <a:rPr lang="en-US" altLang="zh-CN" sz="800" kern="100" smtClean="0">
                                  <a:effectLst/>
                                  <a:latin typeface="Cambria Math" panose="02040503050406030204" pitchFamily="18" charset="0"/>
                                </a:rPr>
                                <m:t>−1)</m:t>
                              </m:r>
                            </m:oMath>
                          </a14:m>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2287157365"/>
                      </a:ext>
                    </a:extLst>
                  </a:tr>
                  <a:tr h="113194">
                    <a:tc>
                      <a:txBody>
                        <a:bodyPr/>
                        <a:lstStyle/>
                        <a:p>
                          <a:pPr marL="0" algn="ctr" defTabSz="685800" rtl="0" eaLnBrk="1" latinLnBrk="0" hangingPunct="1">
                            <a:spcAft>
                              <a:spcPts val="0"/>
                            </a:spcAft>
                          </a:pPr>
                          <a:r>
                            <a:rPr lang="en-US" altLang="zh-CN" sz="800" kern="100" dirty="0">
                              <a:effectLst/>
                            </a:rPr>
                            <a:t>21</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else      </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194419983"/>
                      </a:ext>
                    </a:extLst>
                  </a:tr>
                  <a:tr h="113194">
                    <a:tc>
                      <a:txBody>
                        <a:bodyPr/>
                        <a:lstStyle/>
                        <a:p>
                          <a:pPr marL="0" algn="ctr" defTabSz="685800" rtl="0" eaLnBrk="1" latinLnBrk="0" hangingPunct="1">
                            <a:spcAft>
                              <a:spcPts val="0"/>
                            </a:spcAft>
                          </a:pPr>
                          <a:r>
                            <a:rPr lang="en-US" altLang="zh-CN" sz="800" kern="100" dirty="0">
                              <a:effectLst/>
                            </a:rPr>
                            <a:t>22</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p[index] </a:t>
                          </a:r>
                          <a14:m>
                            <m:oMath xmlns:m="http://schemas.openxmlformats.org/officeDocument/2006/math">
                              <m:r>
                                <a:rPr lang="en-US" altLang="zh-CN" sz="800" kern="100" smtClean="0">
                                  <a:effectLst/>
                                  <a:latin typeface="Cambria Math" panose="02040503050406030204" pitchFamily="18" charset="0"/>
                                </a:rPr>
                                <m:t>←</m:t>
                              </m:r>
                            </m:oMath>
                          </a14:m>
                          <a:r>
                            <a:rPr lang="en-US" altLang="zh-CN" sz="800" kern="100" dirty="0">
                              <a:effectLst/>
                            </a:rPr>
                            <a:t> p[index] - </a:t>
                          </a:r>
                          <a14:m>
                            <m:oMath xmlns:m="http://schemas.openxmlformats.org/officeDocument/2006/math">
                              <m:r>
                                <a:rPr lang="zh-CN" altLang="en-US" sz="800" kern="100" smtClean="0">
                                  <a:effectLst/>
                                  <a:latin typeface="Cambria Math" panose="02040503050406030204" pitchFamily="18" charset="0"/>
                                </a:rPr>
                                <m:t>𝛿</m:t>
                              </m:r>
                            </m:oMath>
                          </a14:m>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1455418226"/>
                      </a:ext>
                    </a:extLst>
                  </a:tr>
                  <a:tr h="113194">
                    <a:tc>
                      <a:txBody>
                        <a:bodyPr/>
                        <a:lstStyle/>
                        <a:p>
                          <a:pPr marL="0" algn="ctr" defTabSz="685800" rtl="0" eaLnBrk="1" latinLnBrk="0" hangingPunct="1">
                            <a:spcAft>
                              <a:spcPts val="0"/>
                            </a:spcAft>
                          </a:pPr>
                          <a:r>
                            <a:rPr lang="en-US" altLang="zh-CN" sz="800" kern="100" dirty="0">
                              <a:effectLst/>
                            </a:rPr>
                            <a:t>23</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p[j] </a:t>
                          </a:r>
                          <a14:m>
                            <m:oMath xmlns:m="http://schemas.openxmlformats.org/officeDocument/2006/math">
                              <m:r>
                                <a:rPr lang="en-US" altLang="zh-CN" sz="800" kern="100" smtClean="0">
                                  <a:effectLst/>
                                  <a:latin typeface="Cambria Math" panose="02040503050406030204" pitchFamily="18" charset="0"/>
                                </a:rPr>
                                <m:t>←</m:t>
                              </m:r>
                            </m:oMath>
                          </a14:m>
                          <a:r>
                            <a:rPr lang="en-US" altLang="zh-CN" sz="800" kern="100" dirty="0">
                              <a:effectLst/>
                            </a:rPr>
                            <a:t> p[j] + </a:t>
                          </a:r>
                          <a14:m>
                            <m:oMath xmlns:m="http://schemas.openxmlformats.org/officeDocument/2006/math">
                              <m:r>
                                <a:rPr lang="zh-CN" altLang="en-US" sz="800" kern="100" smtClean="0">
                                  <a:effectLst/>
                                  <a:latin typeface="Cambria Math" panose="02040503050406030204" pitchFamily="18" charset="0"/>
                                </a:rPr>
                                <m:t>𝛿</m:t>
                              </m:r>
                            </m:oMath>
                          </a14:m>
                          <a:r>
                            <a:rPr lang="en-US" altLang="zh-CN" sz="800" kern="100" dirty="0">
                              <a:effectLst/>
                            </a:rPr>
                            <a:t>/(m-1)</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2293361150"/>
                      </a:ext>
                    </a:extLst>
                  </a:tr>
                  <a:tr h="113194">
                    <a:tc>
                      <a:txBody>
                        <a:bodyPr/>
                        <a:lstStyle/>
                        <a:p>
                          <a:pPr marL="0" algn="ctr" defTabSz="685800" rtl="0" eaLnBrk="1" latinLnBrk="0" hangingPunct="1">
                            <a:spcAft>
                              <a:spcPts val="0"/>
                            </a:spcAft>
                          </a:pPr>
                          <a:r>
                            <a:rPr lang="en-US" altLang="zh-CN" sz="800" kern="100" dirty="0">
                              <a:effectLst/>
                            </a:rPr>
                            <a:t>24</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end if</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2313228599"/>
                      </a:ext>
                    </a:extLst>
                  </a:tr>
                  <a:tr h="113194">
                    <a:tc>
                      <a:txBody>
                        <a:bodyPr/>
                        <a:lstStyle/>
                        <a:p>
                          <a:pPr marL="0" algn="ctr" defTabSz="685800" rtl="0" eaLnBrk="1" latinLnBrk="0" hangingPunct="1">
                            <a:spcAft>
                              <a:spcPts val="0"/>
                            </a:spcAft>
                          </a:pPr>
                          <a:r>
                            <a:rPr lang="en-US" altLang="zh-CN" sz="800" kern="100" dirty="0">
                              <a:effectLst/>
                            </a:rPr>
                            <a:t>25</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end while</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2202648767"/>
                      </a:ext>
                    </a:extLst>
                  </a:tr>
                  <a:tr h="113194">
                    <a:tc>
                      <a:txBody>
                        <a:bodyPr/>
                        <a:lstStyle/>
                        <a:p>
                          <a:pPr marL="0" algn="ctr" defTabSz="685800" rtl="0" eaLnBrk="1" latinLnBrk="0" hangingPunct="1">
                            <a:spcAft>
                              <a:spcPts val="0"/>
                            </a:spcAft>
                          </a:pPr>
                          <a:r>
                            <a:rPr lang="en-US" altLang="zh-CN" sz="800" kern="100" dirty="0">
                              <a:effectLst/>
                            </a:rPr>
                            <a:t>26</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end for </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1409448391"/>
                      </a:ext>
                    </a:extLst>
                  </a:tr>
                  <a:tr h="113194">
                    <a:tc>
                      <a:txBody>
                        <a:bodyPr/>
                        <a:lstStyle/>
                        <a:p>
                          <a:pPr marL="0" algn="ctr" defTabSz="685800" rtl="0" eaLnBrk="1" latinLnBrk="0" hangingPunct="1">
                            <a:spcAft>
                              <a:spcPts val="0"/>
                            </a:spcAft>
                          </a:pPr>
                          <a:r>
                            <a:rPr lang="en-US" altLang="zh-CN" sz="800" kern="100" dirty="0">
                              <a:effectLst/>
                            </a:rPr>
                            <a:t>27</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end if</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562999981"/>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3724013804"/>
                  </p:ext>
                </p:extLst>
              </p:nvPr>
            </p:nvGraphicFramePr>
            <p:xfrm>
              <a:off x="830412" y="999350"/>
              <a:ext cx="3694524" cy="3657600"/>
            </p:xfrm>
            <a:graphic>
              <a:graphicData uri="http://schemas.openxmlformats.org/drawingml/2006/table">
                <a:tbl>
                  <a:tblPr firstRow="1" bandRow="1" bandCol="1">
                    <a:tableStyleId>{073A0DAA-6AF3-43AB-8588-CEC1D06C72B9}</a:tableStyleId>
                  </a:tblPr>
                  <a:tblGrid>
                    <a:gridCol w="432625">
                      <a:extLst>
                        <a:ext uri="{9D8B030D-6E8A-4147-A177-3AD203B41FA5}">
                          <a16:colId xmlns:a16="http://schemas.microsoft.com/office/drawing/2014/main" val="377705208"/>
                        </a:ext>
                      </a:extLst>
                    </a:gridCol>
                    <a:gridCol w="3261899">
                      <a:extLst>
                        <a:ext uri="{9D8B030D-6E8A-4147-A177-3AD203B41FA5}">
                          <a16:colId xmlns:a16="http://schemas.microsoft.com/office/drawing/2014/main" val="3293263840"/>
                        </a:ext>
                      </a:extLst>
                    </a:gridCol>
                  </a:tblGrid>
                  <a:tr h="121920">
                    <a:tc gridSpan="2">
                      <a:txBody>
                        <a:bodyPr/>
                        <a:lstStyle/>
                        <a:p>
                          <a:pPr algn="just">
                            <a:spcAft>
                              <a:spcPts val="0"/>
                            </a:spcAft>
                          </a:pPr>
                          <a:r>
                            <a:rPr lang="en-US" sz="800" kern="100" dirty="0">
                              <a:effectLst/>
                            </a:rPr>
                            <a:t>Algorithm: </a:t>
                          </a:r>
                          <a:r>
                            <a:rPr lang="en-US" altLang="zh-CN" sz="800" kern="100" dirty="0">
                              <a:effectLst/>
                            </a:rPr>
                            <a:t>DRT strategy</a:t>
                          </a:r>
                          <a:endParaRPr lang="zh-CN" sz="700" kern="100" dirty="0">
                            <a:effectLst/>
                          </a:endParaRPr>
                        </a:p>
                      </a:txBody>
                      <a:tcPr marL="46635" marR="46635" marT="0" marB="0"/>
                    </a:tc>
                    <a:tc hMerge="1">
                      <a:txBody>
                        <a:bodyPr/>
                        <a:lstStyle/>
                        <a:p>
                          <a:endParaRPr lang="zh-CN" altLang="en-US"/>
                        </a:p>
                      </a:txBody>
                      <a:tcPr/>
                    </a:tc>
                    <a:extLst>
                      <a:ext uri="{0D108BD9-81ED-4DB2-BD59-A6C34878D82A}">
                        <a16:rowId xmlns:a16="http://schemas.microsoft.com/office/drawing/2014/main" val="353363687"/>
                      </a:ext>
                    </a:extLst>
                  </a:tr>
                  <a:tr h="243840">
                    <a:tc gridSpan="2">
                      <a:txBody>
                        <a:bodyPr/>
                        <a:lstStyle/>
                        <a:p>
                          <a:pPr algn="just">
                            <a:spcAft>
                              <a:spcPts val="0"/>
                            </a:spcAft>
                          </a:pPr>
                          <a:r>
                            <a:rPr lang="en-US" sz="800" kern="100" dirty="0">
                              <a:effectLst/>
                            </a:rPr>
                            <a:t>Input</a:t>
                          </a:r>
                          <a:r>
                            <a:rPr lang="zh-CN" sz="800" kern="100" dirty="0">
                              <a:effectLst/>
                            </a:rPr>
                            <a:t>：</a:t>
                          </a:r>
                          <a:r>
                            <a:rPr lang="en-US" altLang="zh-CN" sz="800" kern="100" dirty="0">
                              <a:effectLst/>
                            </a:rPr>
                            <a:t>the test suit of SUT S; test profile P; the condition of ending test condition</a:t>
                          </a:r>
                          <a:endParaRPr lang="zh-CN" sz="700" b="1" kern="100" dirty="0">
                            <a:effectLst/>
                          </a:endParaRPr>
                        </a:p>
                      </a:txBody>
                      <a:tcPr marL="46635" marR="46635" marT="0" marB="0"/>
                    </a:tc>
                    <a:tc hMerge="1">
                      <a:txBody>
                        <a:bodyPr/>
                        <a:lstStyle/>
                        <a:p>
                          <a:endParaRPr lang="zh-CN" altLang="en-US"/>
                        </a:p>
                      </a:txBody>
                      <a:tcPr/>
                    </a:tc>
                    <a:extLst>
                      <a:ext uri="{0D108BD9-81ED-4DB2-BD59-A6C34878D82A}">
                        <a16:rowId xmlns:a16="http://schemas.microsoft.com/office/drawing/2014/main" val="1670778588"/>
                      </a:ext>
                    </a:extLst>
                  </a:tr>
                  <a:tr h="121920">
                    <a:tc>
                      <a:txBody>
                        <a:bodyPr/>
                        <a:lstStyle/>
                        <a:p>
                          <a:pPr algn="ctr">
                            <a:spcAft>
                              <a:spcPts val="0"/>
                            </a:spcAft>
                          </a:pPr>
                          <a:r>
                            <a:rPr lang="en-US" sz="800" kern="100">
                              <a:effectLst/>
                            </a:rPr>
                            <a:t>1</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endParaRPr lang="zh-CN"/>
                        </a:p>
                      </a:txBody>
                      <a:tcPr marL="46635" marR="46635" marT="0" marB="0">
                        <a:blipFill>
                          <a:blip r:embed="rId2"/>
                          <a:stretch>
                            <a:fillRect l="-13433" t="-325000" r="-746" b="-2655000"/>
                          </a:stretch>
                        </a:blipFill>
                      </a:tcPr>
                    </a:tc>
                    <a:extLst>
                      <a:ext uri="{0D108BD9-81ED-4DB2-BD59-A6C34878D82A}">
                        <a16:rowId xmlns:a16="http://schemas.microsoft.com/office/drawing/2014/main" val="1105172767"/>
                      </a:ext>
                    </a:extLst>
                  </a:tr>
                  <a:tr h="121920">
                    <a:tc>
                      <a:txBody>
                        <a:bodyPr/>
                        <a:lstStyle/>
                        <a:p>
                          <a:pPr algn="ctr">
                            <a:spcAft>
                              <a:spcPts val="0"/>
                            </a:spcAft>
                          </a:pPr>
                          <a:r>
                            <a:rPr lang="en-US" sz="800" kern="100">
                              <a:effectLst/>
                            </a:rPr>
                            <a:t>2</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sz="800" kern="100" dirty="0">
                              <a:effectLst/>
                            </a:rPr>
                            <a:t>while !condition do</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680475111"/>
                      </a:ext>
                    </a:extLst>
                  </a:tr>
                  <a:tr h="121920">
                    <a:tc>
                      <a:txBody>
                        <a:bodyPr/>
                        <a:lstStyle/>
                        <a:p>
                          <a:pPr algn="ctr">
                            <a:spcAft>
                              <a:spcPts val="0"/>
                            </a:spcAft>
                          </a:pPr>
                          <a:r>
                            <a:rPr lang="en-US" sz="800" kern="100">
                              <a:effectLst/>
                            </a:rPr>
                            <a:t>3</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sz="800" kern="100" dirty="0">
                              <a:effectLst/>
                            </a:rPr>
                            <a:t>  </a:t>
                          </a:r>
                          <a:r>
                            <a:rPr lang="zh-CN" altLang="en-US" sz="800" kern="100" dirty="0">
                              <a:effectLst/>
                            </a:rPr>
                            <a:t>根据测试剖面选择分区</a:t>
                          </a:r>
                          <a:r>
                            <a:rPr lang="en-US" altLang="zh-CN" sz="800" kern="100" dirty="0">
                              <a:effectLst/>
                            </a:rPr>
                            <a:t>Index,</a:t>
                          </a:r>
                          <a:r>
                            <a:rPr lang="zh-CN" altLang="en-US" sz="800" kern="100" dirty="0">
                              <a:effectLst/>
                            </a:rPr>
                            <a:t>并且随机选择测试用例</a:t>
                          </a:r>
                          <a:r>
                            <a:rPr lang="en-US" altLang="zh-CN" sz="800" kern="100" dirty="0">
                              <a:effectLst/>
                            </a:rPr>
                            <a:t>TC</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3586242158"/>
                      </a:ext>
                    </a:extLst>
                  </a:tr>
                  <a:tr h="121920">
                    <a:tc>
                      <a:txBody>
                        <a:bodyPr/>
                        <a:lstStyle/>
                        <a:p>
                          <a:pPr algn="ctr">
                            <a:spcAft>
                              <a:spcPts val="0"/>
                            </a:spcAft>
                          </a:pPr>
                          <a:r>
                            <a:rPr lang="en-US" sz="800" kern="100">
                              <a:effectLst/>
                            </a:rPr>
                            <a:t>4</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sz="800" kern="100" dirty="0">
                              <a:effectLst/>
                            </a:rPr>
                            <a:t>  if diff(</a:t>
                          </a:r>
                          <a:r>
                            <a:rPr lang="en-US" sz="800" kern="100" dirty="0" err="1">
                              <a:effectLst/>
                            </a:rPr>
                            <a:t>output,expectantOutput</a:t>
                          </a:r>
                          <a:r>
                            <a:rPr lang="en-US" sz="800" kern="100" dirty="0">
                              <a:effectLst/>
                            </a:rPr>
                            <a:t>)</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2420351718"/>
                      </a:ext>
                    </a:extLst>
                  </a:tr>
                  <a:tr h="121920">
                    <a:tc>
                      <a:txBody>
                        <a:bodyPr/>
                        <a:lstStyle/>
                        <a:p>
                          <a:pPr algn="ctr">
                            <a:spcAft>
                              <a:spcPts val="0"/>
                            </a:spcAft>
                          </a:pPr>
                          <a:r>
                            <a:rPr lang="en-US" sz="800" kern="100">
                              <a:effectLst/>
                            </a:rPr>
                            <a:t>5</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endParaRPr lang="zh-CN"/>
                        </a:p>
                      </a:txBody>
                      <a:tcPr marL="46635" marR="46635" marT="0" marB="0">
                        <a:blipFill>
                          <a:blip r:embed="rId2"/>
                          <a:stretch>
                            <a:fillRect l="-13433" t="-725000" r="-746" b="-2255000"/>
                          </a:stretch>
                        </a:blipFill>
                      </a:tcPr>
                    </a:tc>
                    <a:extLst>
                      <a:ext uri="{0D108BD9-81ED-4DB2-BD59-A6C34878D82A}">
                        <a16:rowId xmlns:a16="http://schemas.microsoft.com/office/drawing/2014/main" val="4219620595"/>
                      </a:ext>
                    </a:extLst>
                  </a:tr>
                  <a:tr h="121920">
                    <a:tc>
                      <a:txBody>
                        <a:bodyPr/>
                        <a:lstStyle/>
                        <a:p>
                          <a:pPr algn="ctr">
                            <a:spcAft>
                              <a:spcPts val="0"/>
                            </a:spcAft>
                          </a:pPr>
                          <a:r>
                            <a:rPr lang="en-US" sz="800" kern="100" dirty="0">
                              <a:effectLst/>
                            </a:rPr>
                            <a:t>6</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endParaRPr lang="zh-CN"/>
                        </a:p>
                      </a:txBody>
                      <a:tcPr marL="46635" marR="46635" marT="0" marB="0">
                        <a:blipFill>
                          <a:blip r:embed="rId2"/>
                          <a:stretch>
                            <a:fillRect l="-13433" t="-825000" r="-746" b="-2155000"/>
                          </a:stretch>
                        </a:blipFill>
                      </a:tcPr>
                    </a:tc>
                    <a:extLst>
                      <a:ext uri="{0D108BD9-81ED-4DB2-BD59-A6C34878D82A}">
                        <a16:rowId xmlns:a16="http://schemas.microsoft.com/office/drawing/2014/main" val="2802254167"/>
                      </a:ext>
                    </a:extLst>
                  </a:tr>
                  <a:tr h="121920">
                    <a:tc>
                      <a:txBody>
                        <a:bodyPr/>
                        <a:lstStyle/>
                        <a:p>
                          <a:pPr algn="ctr">
                            <a:spcAft>
                              <a:spcPts val="0"/>
                            </a:spcAft>
                          </a:pPr>
                          <a:r>
                            <a:rPr lang="en-US" sz="800" kern="100" dirty="0">
                              <a:effectLst/>
                            </a:rPr>
                            <a:t>7</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endParaRPr lang="zh-CN"/>
                        </a:p>
                      </a:txBody>
                      <a:tcPr marL="46635" marR="46635" marT="0" marB="0">
                        <a:blipFill>
                          <a:blip r:embed="rId2"/>
                          <a:stretch>
                            <a:fillRect l="-13433" t="-925000" r="-746" b="-2055000"/>
                          </a:stretch>
                        </a:blipFill>
                      </a:tcPr>
                    </a:tc>
                    <a:extLst>
                      <a:ext uri="{0D108BD9-81ED-4DB2-BD59-A6C34878D82A}">
                        <a16:rowId xmlns:a16="http://schemas.microsoft.com/office/drawing/2014/main" val="1972665357"/>
                      </a:ext>
                    </a:extLst>
                  </a:tr>
                  <a:tr h="121920">
                    <a:tc>
                      <a:txBody>
                        <a:bodyPr/>
                        <a:lstStyle/>
                        <a:p>
                          <a:pPr algn="ctr">
                            <a:spcAft>
                              <a:spcPts val="0"/>
                            </a:spcAft>
                          </a:pPr>
                          <a:r>
                            <a:rPr lang="en-US" sz="800" kern="100" dirty="0">
                              <a:effectLst/>
                            </a:rPr>
                            <a:t>8</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endParaRPr lang="zh-CN"/>
                        </a:p>
                      </a:txBody>
                      <a:tcPr marL="46635" marR="46635" marT="0" marB="0">
                        <a:blipFill>
                          <a:blip r:embed="rId2"/>
                          <a:stretch>
                            <a:fillRect l="-13433" t="-1025000" r="-746" b="-1955000"/>
                          </a:stretch>
                        </a:blipFill>
                      </a:tcPr>
                    </a:tc>
                    <a:extLst>
                      <a:ext uri="{0D108BD9-81ED-4DB2-BD59-A6C34878D82A}">
                        <a16:rowId xmlns:a16="http://schemas.microsoft.com/office/drawing/2014/main" val="1891301859"/>
                      </a:ext>
                    </a:extLst>
                  </a:tr>
                  <a:tr h="121920">
                    <a:tc>
                      <a:txBody>
                        <a:bodyPr/>
                        <a:lstStyle/>
                        <a:p>
                          <a:pPr algn="ctr">
                            <a:spcAft>
                              <a:spcPts val="0"/>
                            </a:spcAft>
                          </a:pPr>
                          <a:r>
                            <a:rPr lang="en-US" sz="800" kern="100" dirty="0">
                              <a:effectLst/>
                            </a:rPr>
                            <a:t>9</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indent="153035" algn="just">
                            <a:spcAft>
                              <a:spcPts val="0"/>
                            </a:spcAft>
                          </a:pPr>
                          <a:r>
                            <a:rPr lang="en-US" altLang="zh-CN" sz="800" kern="100" dirty="0">
                              <a:effectLst/>
                            </a:rPr>
                            <a:t>                else</a:t>
                          </a:r>
                          <a:endParaRPr 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2207434941"/>
                      </a:ext>
                    </a:extLst>
                  </a:tr>
                  <a:tr h="121920">
                    <a:tc>
                      <a:txBody>
                        <a:bodyPr/>
                        <a:lstStyle/>
                        <a:p>
                          <a:pPr algn="ctr">
                            <a:spcAft>
                              <a:spcPts val="0"/>
                            </a:spcAft>
                          </a:pPr>
                          <a:r>
                            <a:rPr lang="en-US" sz="800" kern="100" dirty="0">
                              <a:effectLst/>
                            </a:rPr>
                            <a:t>10</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endParaRPr lang="zh-CN"/>
                        </a:p>
                      </a:txBody>
                      <a:tcPr marL="46635" marR="46635" marT="0" marB="0">
                        <a:blipFill>
                          <a:blip r:embed="rId2"/>
                          <a:stretch>
                            <a:fillRect l="-13433" t="-1225000" r="-746" b="-1755000"/>
                          </a:stretch>
                        </a:blipFill>
                      </a:tcPr>
                    </a:tc>
                    <a:extLst>
                      <a:ext uri="{0D108BD9-81ED-4DB2-BD59-A6C34878D82A}">
                        <a16:rowId xmlns:a16="http://schemas.microsoft.com/office/drawing/2014/main" val="1833844640"/>
                      </a:ext>
                    </a:extLst>
                  </a:tr>
                  <a:tr h="121920">
                    <a:tc>
                      <a:txBody>
                        <a:bodyPr/>
                        <a:lstStyle/>
                        <a:p>
                          <a:pPr algn="ctr">
                            <a:spcAft>
                              <a:spcPts val="0"/>
                            </a:spcAft>
                          </a:pPr>
                          <a:r>
                            <a:rPr lang="en-US" sz="800" kern="100">
                              <a:effectLst/>
                            </a:rPr>
                            <a:t>11</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pPr indent="152400" algn="just">
                            <a:spcAft>
                              <a:spcPts val="0"/>
                            </a:spcAft>
                          </a:pPr>
                          <a:r>
                            <a:rPr lang="en-US" sz="800" kern="100" dirty="0">
                              <a:effectLst/>
                            </a:rPr>
                            <a:t>              end if</a:t>
                          </a:r>
                        </a:p>
                      </a:txBody>
                      <a:tcPr marL="46635" marR="46635" marT="0" marB="0"/>
                    </a:tc>
                    <a:extLst>
                      <a:ext uri="{0D108BD9-81ED-4DB2-BD59-A6C34878D82A}">
                        <a16:rowId xmlns:a16="http://schemas.microsoft.com/office/drawing/2014/main" val="1832853368"/>
                      </a:ext>
                    </a:extLst>
                  </a:tr>
                  <a:tr h="121920">
                    <a:tc>
                      <a:txBody>
                        <a:bodyPr/>
                        <a:lstStyle/>
                        <a:p>
                          <a:pPr algn="ctr">
                            <a:spcAft>
                              <a:spcPts val="0"/>
                            </a:spcAft>
                          </a:pPr>
                          <a:r>
                            <a:rPr lang="en-US" sz="800" kern="100" dirty="0">
                              <a:effectLst/>
                            </a:rPr>
                            <a:t>12</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indent="152400" algn="just">
                            <a:spcAft>
                              <a:spcPts val="0"/>
                            </a:spcAft>
                          </a:pPr>
                          <a:r>
                            <a:rPr lang="en-US" sz="800" kern="100" dirty="0">
                              <a:effectLst/>
                            </a:rPr>
                            <a:t>          end while</a:t>
                          </a:r>
                        </a:p>
                      </a:txBody>
                      <a:tcPr marL="46635" marR="46635" marT="0" marB="0"/>
                    </a:tc>
                    <a:extLst>
                      <a:ext uri="{0D108BD9-81ED-4DB2-BD59-A6C34878D82A}">
                        <a16:rowId xmlns:a16="http://schemas.microsoft.com/office/drawing/2014/main" val="3512008131"/>
                      </a:ext>
                    </a:extLst>
                  </a:tr>
                  <a:tr h="121920">
                    <a:tc>
                      <a:txBody>
                        <a:bodyPr/>
                        <a:lstStyle/>
                        <a:p>
                          <a:pPr algn="ctr">
                            <a:spcAft>
                              <a:spcPts val="0"/>
                            </a:spcAft>
                          </a:pPr>
                          <a:r>
                            <a:rPr lang="en-US" sz="800" kern="100" dirty="0">
                              <a:effectLst/>
                            </a:rPr>
                            <a:t>13</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indent="152400" algn="just">
                            <a:spcAft>
                              <a:spcPts val="0"/>
                            </a:spcAft>
                          </a:pPr>
                          <a:r>
                            <a:rPr lang="en-US" altLang="zh-CN" sz="800" kern="100" dirty="0">
                              <a:effectLst/>
                            </a:rPr>
                            <a:t>      end for            </a:t>
                          </a:r>
                          <a:endParaRPr lang="en-US" altLang="zh-CN" sz="7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3130098612"/>
                      </a:ext>
                    </a:extLst>
                  </a:tr>
                  <a:tr h="121920">
                    <a:tc>
                      <a:txBody>
                        <a:bodyPr/>
                        <a:lstStyle/>
                        <a:p>
                          <a:pPr algn="ctr">
                            <a:spcAft>
                              <a:spcPts val="0"/>
                            </a:spcAft>
                          </a:pPr>
                          <a:r>
                            <a:rPr lang="en-US" sz="800" kern="100">
                              <a:effectLst/>
                            </a:rPr>
                            <a:t>14</a:t>
                          </a:r>
                          <a:endParaRPr lang="zh-CN" sz="700" kern="100">
                            <a:effectLst/>
                            <a:latin typeface="Times New Roman" panose="02020603050405020304" pitchFamily="18" charset="0"/>
                            <a:ea typeface="宋体" panose="02010600030101010101" pitchFamily="2" charset="-122"/>
                          </a:endParaRPr>
                        </a:p>
                      </a:txBody>
                      <a:tcPr marL="46635" marR="46635" marT="0" marB="0"/>
                    </a:tc>
                    <a:tc>
                      <a:txBody>
                        <a:bodyPr/>
                        <a:lstStyle/>
                        <a:p>
                          <a:endParaRPr lang="zh-CN"/>
                        </a:p>
                      </a:txBody>
                      <a:tcPr marL="46635" marR="46635" marT="0" marB="0">
                        <a:blipFill>
                          <a:blip r:embed="rId2"/>
                          <a:stretch>
                            <a:fillRect l="-13433" t="-1630000" r="-746" b="-1350000"/>
                          </a:stretch>
                        </a:blipFill>
                      </a:tcPr>
                    </a:tc>
                    <a:extLst>
                      <a:ext uri="{0D108BD9-81ED-4DB2-BD59-A6C34878D82A}">
                        <a16:rowId xmlns:a16="http://schemas.microsoft.com/office/drawing/2014/main" val="3736768793"/>
                      </a:ext>
                    </a:extLst>
                  </a:tr>
                  <a:tr h="121920">
                    <a:tc>
                      <a:txBody>
                        <a:bodyPr/>
                        <a:lstStyle/>
                        <a:p>
                          <a:pPr algn="ctr">
                            <a:spcAft>
                              <a:spcPts val="0"/>
                            </a:spcAft>
                          </a:pPr>
                          <a:r>
                            <a:rPr lang="en-US" sz="800" kern="100" dirty="0">
                              <a:effectLst/>
                            </a:rPr>
                            <a:t>15</a:t>
                          </a:r>
                          <a:endParaRPr lang="zh-CN" sz="700" kern="100" dirty="0">
                            <a:effectLst/>
                            <a:latin typeface="Times New Roman" panose="02020603050405020304" pitchFamily="18" charset="0"/>
                            <a:ea typeface="宋体" panose="02010600030101010101" pitchFamily="2" charset="-122"/>
                          </a:endParaRPr>
                        </a:p>
                      </a:txBody>
                      <a:tcPr marL="46635" marR="46635" marT="0" marB="0"/>
                    </a:tc>
                    <a:tc>
                      <a:txBody>
                        <a:bodyPr/>
                        <a:lstStyle/>
                        <a:p>
                          <a:pPr algn="just">
                            <a:spcAft>
                              <a:spcPts val="0"/>
                            </a:spcAft>
                          </a:pPr>
                          <a:r>
                            <a:rPr lang="en-US" altLang="zh-CN" sz="800" kern="100" dirty="0">
                              <a:effectLst/>
                            </a:rPr>
                            <a:t>   else</a:t>
                          </a:r>
                          <a:endParaRPr lang="en-US" altLang="zh-CN" sz="800" kern="100" dirty="0">
                            <a:effectLst/>
                            <a:latin typeface="Times New Roman" panose="02020603050405020304" pitchFamily="18" charset="0"/>
                            <a:ea typeface="宋体" panose="02010600030101010101" pitchFamily="2" charset="-122"/>
                          </a:endParaRPr>
                        </a:p>
                      </a:txBody>
                      <a:tcPr marL="46635" marR="46635" marT="0" marB="0"/>
                    </a:tc>
                    <a:extLst>
                      <a:ext uri="{0D108BD9-81ED-4DB2-BD59-A6C34878D82A}">
                        <a16:rowId xmlns:a16="http://schemas.microsoft.com/office/drawing/2014/main" val="2938664101"/>
                      </a:ext>
                    </a:extLst>
                  </a:tr>
                  <a:tr h="121920">
                    <a:tc>
                      <a:txBody>
                        <a:bodyPr/>
                        <a:lstStyle/>
                        <a:p>
                          <a:pPr marL="0" algn="ctr" defTabSz="685800" rtl="0" eaLnBrk="1" latinLnBrk="0" hangingPunct="1">
                            <a:spcAft>
                              <a:spcPts val="0"/>
                            </a:spcAft>
                          </a:pPr>
                          <a:r>
                            <a:rPr lang="en-US" altLang="zh-CN" sz="800" kern="100" dirty="0">
                              <a:effectLst/>
                            </a:rPr>
                            <a:t>16</a:t>
                          </a:r>
                          <a:endParaRPr lang="zh-CN" altLang="en-US" sz="800" kern="100" dirty="0">
                            <a:solidFill>
                              <a:schemeClr val="dk1"/>
                            </a:solidFill>
                            <a:effectLst/>
                            <a:latin typeface="+mn-lt"/>
                            <a:ea typeface="+mn-ea"/>
                            <a:cs typeface="+mn-cs"/>
                          </a:endParaRPr>
                        </a:p>
                      </a:txBody>
                      <a:tcPr marL="46635" marR="46635" marT="0" marB="0"/>
                    </a:tc>
                    <a:tc>
                      <a:txBody>
                        <a:bodyPr/>
                        <a:lstStyle/>
                        <a:p>
                          <a:endParaRPr lang="zh-CN"/>
                        </a:p>
                      </a:txBody>
                      <a:tcPr marL="46635" marR="46635" marT="0" marB="0">
                        <a:blipFill>
                          <a:blip r:embed="rId2"/>
                          <a:stretch>
                            <a:fillRect l="-13433" t="-1830000" r="-746" b="-1150000"/>
                          </a:stretch>
                        </a:blipFill>
                      </a:tcPr>
                    </a:tc>
                    <a:extLst>
                      <a:ext uri="{0D108BD9-81ED-4DB2-BD59-A6C34878D82A}">
                        <a16:rowId xmlns:a16="http://schemas.microsoft.com/office/drawing/2014/main" val="208935951"/>
                      </a:ext>
                    </a:extLst>
                  </a:tr>
                  <a:tr h="121920">
                    <a:tc>
                      <a:txBody>
                        <a:bodyPr/>
                        <a:lstStyle/>
                        <a:p>
                          <a:pPr marL="0" algn="ctr" defTabSz="685800" rtl="0" eaLnBrk="1" latinLnBrk="0" hangingPunct="1">
                            <a:spcAft>
                              <a:spcPts val="0"/>
                            </a:spcAft>
                          </a:pPr>
                          <a:r>
                            <a:rPr lang="en-US" altLang="zh-CN" sz="800" kern="100" dirty="0">
                              <a:effectLst/>
                            </a:rPr>
                            <a:t>17</a:t>
                          </a:r>
                          <a:endParaRPr lang="zh-CN" altLang="en-US" sz="800" kern="100" dirty="0">
                            <a:solidFill>
                              <a:schemeClr val="dk1"/>
                            </a:solidFill>
                            <a:effectLst/>
                            <a:latin typeface="+mn-lt"/>
                            <a:ea typeface="+mn-ea"/>
                            <a:cs typeface="+mn-cs"/>
                          </a:endParaRPr>
                        </a:p>
                      </a:txBody>
                      <a:tcPr marL="46635" marR="46635" marT="0" marB="0"/>
                    </a:tc>
                    <a:tc>
                      <a:txBody>
                        <a:bodyPr/>
                        <a:lstStyle/>
                        <a:p>
                          <a:endParaRPr lang="zh-CN"/>
                        </a:p>
                      </a:txBody>
                      <a:tcPr marL="46635" marR="46635" marT="0" marB="0">
                        <a:blipFill>
                          <a:blip r:embed="rId2"/>
                          <a:stretch>
                            <a:fillRect l="-13433" t="-1930000" r="-746" b="-1050000"/>
                          </a:stretch>
                        </a:blipFill>
                      </a:tcPr>
                    </a:tc>
                    <a:extLst>
                      <a:ext uri="{0D108BD9-81ED-4DB2-BD59-A6C34878D82A}">
                        <a16:rowId xmlns:a16="http://schemas.microsoft.com/office/drawing/2014/main" val="191789664"/>
                      </a:ext>
                    </a:extLst>
                  </a:tr>
                  <a:tr h="121920">
                    <a:tc>
                      <a:txBody>
                        <a:bodyPr/>
                        <a:lstStyle/>
                        <a:p>
                          <a:pPr marL="0" algn="ctr" defTabSz="685800" rtl="0" eaLnBrk="1" latinLnBrk="0" hangingPunct="1">
                            <a:spcAft>
                              <a:spcPts val="0"/>
                            </a:spcAft>
                          </a:pPr>
                          <a:r>
                            <a:rPr lang="en-US" altLang="zh-CN" sz="800" kern="100" dirty="0">
                              <a:effectLst/>
                            </a:rPr>
                            <a:t>18</a:t>
                          </a:r>
                          <a:endParaRPr lang="zh-CN" altLang="en-US" sz="800" kern="100" dirty="0">
                            <a:solidFill>
                              <a:schemeClr val="dk1"/>
                            </a:solidFill>
                            <a:effectLst/>
                            <a:latin typeface="+mn-lt"/>
                            <a:ea typeface="+mn-ea"/>
                            <a:cs typeface="+mn-cs"/>
                          </a:endParaRPr>
                        </a:p>
                      </a:txBody>
                      <a:tcPr marL="46635" marR="46635" marT="0" marB="0"/>
                    </a:tc>
                    <a:tc>
                      <a:txBody>
                        <a:bodyPr/>
                        <a:lstStyle/>
                        <a:p>
                          <a:endParaRPr lang="zh-CN"/>
                        </a:p>
                      </a:txBody>
                      <a:tcPr marL="46635" marR="46635" marT="0" marB="0">
                        <a:blipFill>
                          <a:blip r:embed="rId2"/>
                          <a:stretch>
                            <a:fillRect l="-13433" t="-2030000" r="-746" b="-950000"/>
                          </a:stretch>
                        </a:blipFill>
                      </a:tcPr>
                    </a:tc>
                    <a:extLst>
                      <a:ext uri="{0D108BD9-81ED-4DB2-BD59-A6C34878D82A}">
                        <a16:rowId xmlns:a16="http://schemas.microsoft.com/office/drawing/2014/main" val="3375688025"/>
                      </a:ext>
                    </a:extLst>
                  </a:tr>
                  <a:tr h="121920">
                    <a:tc>
                      <a:txBody>
                        <a:bodyPr/>
                        <a:lstStyle/>
                        <a:p>
                          <a:pPr marL="0" algn="ctr" defTabSz="685800" rtl="0" eaLnBrk="1" latinLnBrk="0" hangingPunct="1">
                            <a:spcAft>
                              <a:spcPts val="0"/>
                            </a:spcAft>
                          </a:pPr>
                          <a:r>
                            <a:rPr lang="en-US" altLang="zh-CN" sz="800" kern="100" dirty="0">
                              <a:effectLst/>
                            </a:rPr>
                            <a:t>19</a:t>
                          </a:r>
                          <a:endParaRPr lang="zh-CN" altLang="en-US" sz="800" kern="100" dirty="0">
                            <a:solidFill>
                              <a:schemeClr val="dk1"/>
                            </a:solidFill>
                            <a:effectLst/>
                            <a:latin typeface="+mn-lt"/>
                            <a:ea typeface="+mn-ea"/>
                            <a:cs typeface="+mn-cs"/>
                          </a:endParaRPr>
                        </a:p>
                      </a:txBody>
                      <a:tcPr marL="46635" marR="46635" marT="0" marB="0"/>
                    </a:tc>
                    <a:tc>
                      <a:txBody>
                        <a:bodyPr/>
                        <a:lstStyle/>
                        <a:p>
                          <a:endParaRPr lang="zh-CN"/>
                        </a:p>
                      </a:txBody>
                      <a:tcPr marL="46635" marR="46635" marT="0" marB="0">
                        <a:blipFill>
                          <a:blip r:embed="rId2"/>
                          <a:stretch>
                            <a:fillRect l="-13433" t="-2130000" r="-746" b="-850000"/>
                          </a:stretch>
                        </a:blipFill>
                      </a:tcPr>
                    </a:tc>
                    <a:extLst>
                      <a:ext uri="{0D108BD9-81ED-4DB2-BD59-A6C34878D82A}">
                        <a16:rowId xmlns:a16="http://schemas.microsoft.com/office/drawing/2014/main" val="3540514487"/>
                      </a:ext>
                    </a:extLst>
                  </a:tr>
                  <a:tr h="121920">
                    <a:tc>
                      <a:txBody>
                        <a:bodyPr/>
                        <a:lstStyle/>
                        <a:p>
                          <a:pPr marL="0" algn="ctr" defTabSz="685800" rtl="0" eaLnBrk="1" latinLnBrk="0" hangingPunct="1">
                            <a:spcAft>
                              <a:spcPts val="0"/>
                            </a:spcAft>
                          </a:pPr>
                          <a:r>
                            <a:rPr lang="en-US" altLang="zh-CN" sz="800" kern="100" dirty="0">
                              <a:effectLst/>
                            </a:rPr>
                            <a:t>20</a:t>
                          </a:r>
                          <a:endParaRPr lang="zh-CN" altLang="en-US" sz="800" kern="100" dirty="0">
                            <a:solidFill>
                              <a:schemeClr val="dk1"/>
                            </a:solidFill>
                            <a:effectLst/>
                            <a:latin typeface="+mn-lt"/>
                            <a:ea typeface="+mn-ea"/>
                            <a:cs typeface="+mn-cs"/>
                          </a:endParaRPr>
                        </a:p>
                      </a:txBody>
                      <a:tcPr marL="46635" marR="46635" marT="0" marB="0"/>
                    </a:tc>
                    <a:tc>
                      <a:txBody>
                        <a:bodyPr/>
                        <a:lstStyle/>
                        <a:p>
                          <a:endParaRPr lang="zh-CN"/>
                        </a:p>
                      </a:txBody>
                      <a:tcPr marL="46635" marR="46635" marT="0" marB="0">
                        <a:blipFill>
                          <a:blip r:embed="rId2"/>
                          <a:stretch>
                            <a:fillRect l="-13433" t="-2230000" r="-746" b="-750000"/>
                          </a:stretch>
                        </a:blipFill>
                      </a:tcPr>
                    </a:tc>
                    <a:extLst>
                      <a:ext uri="{0D108BD9-81ED-4DB2-BD59-A6C34878D82A}">
                        <a16:rowId xmlns:a16="http://schemas.microsoft.com/office/drawing/2014/main" val="2287157365"/>
                      </a:ext>
                    </a:extLst>
                  </a:tr>
                  <a:tr h="121920">
                    <a:tc>
                      <a:txBody>
                        <a:bodyPr/>
                        <a:lstStyle/>
                        <a:p>
                          <a:pPr marL="0" algn="ctr" defTabSz="685800" rtl="0" eaLnBrk="1" latinLnBrk="0" hangingPunct="1">
                            <a:spcAft>
                              <a:spcPts val="0"/>
                            </a:spcAft>
                          </a:pPr>
                          <a:r>
                            <a:rPr lang="en-US" altLang="zh-CN" sz="800" kern="100" dirty="0">
                              <a:effectLst/>
                            </a:rPr>
                            <a:t>21</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else      </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194419983"/>
                      </a:ext>
                    </a:extLst>
                  </a:tr>
                  <a:tr h="121920">
                    <a:tc>
                      <a:txBody>
                        <a:bodyPr/>
                        <a:lstStyle/>
                        <a:p>
                          <a:pPr marL="0" algn="ctr" defTabSz="685800" rtl="0" eaLnBrk="1" latinLnBrk="0" hangingPunct="1">
                            <a:spcAft>
                              <a:spcPts val="0"/>
                            </a:spcAft>
                          </a:pPr>
                          <a:r>
                            <a:rPr lang="en-US" altLang="zh-CN" sz="800" kern="100" dirty="0">
                              <a:effectLst/>
                            </a:rPr>
                            <a:t>22</a:t>
                          </a:r>
                          <a:endParaRPr lang="zh-CN" altLang="en-US" sz="800" kern="100" dirty="0">
                            <a:solidFill>
                              <a:schemeClr val="dk1"/>
                            </a:solidFill>
                            <a:effectLst/>
                            <a:latin typeface="+mn-lt"/>
                            <a:ea typeface="+mn-ea"/>
                            <a:cs typeface="+mn-cs"/>
                          </a:endParaRPr>
                        </a:p>
                      </a:txBody>
                      <a:tcPr marL="46635" marR="46635" marT="0" marB="0"/>
                    </a:tc>
                    <a:tc>
                      <a:txBody>
                        <a:bodyPr/>
                        <a:lstStyle/>
                        <a:p>
                          <a:endParaRPr lang="zh-CN"/>
                        </a:p>
                      </a:txBody>
                      <a:tcPr marL="46635" marR="46635" marT="0" marB="0">
                        <a:blipFill>
                          <a:blip r:embed="rId2"/>
                          <a:stretch>
                            <a:fillRect l="-13433" t="-2430000" r="-746" b="-550000"/>
                          </a:stretch>
                        </a:blipFill>
                      </a:tcPr>
                    </a:tc>
                    <a:extLst>
                      <a:ext uri="{0D108BD9-81ED-4DB2-BD59-A6C34878D82A}">
                        <a16:rowId xmlns:a16="http://schemas.microsoft.com/office/drawing/2014/main" val="1455418226"/>
                      </a:ext>
                    </a:extLst>
                  </a:tr>
                  <a:tr h="121920">
                    <a:tc>
                      <a:txBody>
                        <a:bodyPr/>
                        <a:lstStyle/>
                        <a:p>
                          <a:pPr marL="0" algn="ctr" defTabSz="685800" rtl="0" eaLnBrk="1" latinLnBrk="0" hangingPunct="1">
                            <a:spcAft>
                              <a:spcPts val="0"/>
                            </a:spcAft>
                          </a:pPr>
                          <a:r>
                            <a:rPr lang="en-US" altLang="zh-CN" sz="800" kern="100" dirty="0">
                              <a:effectLst/>
                            </a:rPr>
                            <a:t>23</a:t>
                          </a:r>
                          <a:endParaRPr lang="zh-CN" altLang="en-US" sz="800" kern="100" dirty="0">
                            <a:solidFill>
                              <a:schemeClr val="dk1"/>
                            </a:solidFill>
                            <a:effectLst/>
                            <a:latin typeface="+mn-lt"/>
                            <a:ea typeface="+mn-ea"/>
                            <a:cs typeface="+mn-cs"/>
                          </a:endParaRPr>
                        </a:p>
                      </a:txBody>
                      <a:tcPr marL="46635" marR="46635" marT="0" marB="0"/>
                    </a:tc>
                    <a:tc>
                      <a:txBody>
                        <a:bodyPr/>
                        <a:lstStyle/>
                        <a:p>
                          <a:endParaRPr lang="zh-CN"/>
                        </a:p>
                      </a:txBody>
                      <a:tcPr marL="46635" marR="46635" marT="0" marB="0">
                        <a:blipFill>
                          <a:blip r:embed="rId2"/>
                          <a:stretch>
                            <a:fillRect l="-13433" t="-2530000" r="-746" b="-450000"/>
                          </a:stretch>
                        </a:blipFill>
                      </a:tcPr>
                    </a:tc>
                    <a:extLst>
                      <a:ext uri="{0D108BD9-81ED-4DB2-BD59-A6C34878D82A}">
                        <a16:rowId xmlns:a16="http://schemas.microsoft.com/office/drawing/2014/main" val="2293361150"/>
                      </a:ext>
                    </a:extLst>
                  </a:tr>
                  <a:tr h="121920">
                    <a:tc>
                      <a:txBody>
                        <a:bodyPr/>
                        <a:lstStyle/>
                        <a:p>
                          <a:pPr marL="0" algn="ctr" defTabSz="685800" rtl="0" eaLnBrk="1" latinLnBrk="0" hangingPunct="1">
                            <a:spcAft>
                              <a:spcPts val="0"/>
                            </a:spcAft>
                          </a:pPr>
                          <a:r>
                            <a:rPr lang="en-US" altLang="zh-CN" sz="800" kern="100" dirty="0">
                              <a:effectLst/>
                            </a:rPr>
                            <a:t>24</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end if</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2313228599"/>
                      </a:ext>
                    </a:extLst>
                  </a:tr>
                  <a:tr h="121920">
                    <a:tc>
                      <a:txBody>
                        <a:bodyPr/>
                        <a:lstStyle/>
                        <a:p>
                          <a:pPr marL="0" algn="ctr" defTabSz="685800" rtl="0" eaLnBrk="1" latinLnBrk="0" hangingPunct="1">
                            <a:spcAft>
                              <a:spcPts val="0"/>
                            </a:spcAft>
                          </a:pPr>
                          <a:r>
                            <a:rPr lang="en-US" altLang="zh-CN" sz="800" kern="100" dirty="0">
                              <a:effectLst/>
                            </a:rPr>
                            <a:t>25</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end while</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2202648767"/>
                      </a:ext>
                    </a:extLst>
                  </a:tr>
                  <a:tr h="121920">
                    <a:tc>
                      <a:txBody>
                        <a:bodyPr/>
                        <a:lstStyle/>
                        <a:p>
                          <a:pPr marL="0" algn="ctr" defTabSz="685800" rtl="0" eaLnBrk="1" latinLnBrk="0" hangingPunct="1">
                            <a:spcAft>
                              <a:spcPts val="0"/>
                            </a:spcAft>
                          </a:pPr>
                          <a:r>
                            <a:rPr lang="en-US" altLang="zh-CN" sz="800" kern="100" dirty="0">
                              <a:effectLst/>
                            </a:rPr>
                            <a:t>26</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end for </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1409448391"/>
                      </a:ext>
                    </a:extLst>
                  </a:tr>
                  <a:tr h="121920">
                    <a:tc>
                      <a:txBody>
                        <a:bodyPr/>
                        <a:lstStyle/>
                        <a:p>
                          <a:pPr marL="0" algn="ctr" defTabSz="685800" rtl="0" eaLnBrk="1" latinLnBrk="0" hangingPunct="1">
                            <a:spcAft>
                              <a:spcPts val="0"/>
                            </a:spcAft>
                          </a:pPr>
                          <a:r>
                            <a:rPr lang="en-US" altLang="zh-CN" sz="800" kern="100" dirty="0">
                              <a:effectLst/>
                            </a:rPr>
                            <a:t>27</a:t>
                          </a:r>
                          <a:endParaRPr lang="zh-CN" altLang="en-US" sz="800" kern="100" dirty="0">
                            <a:solidFill>
                              <a:schemeClr val="dk1"/>
                            </a:solidFill>
                            <a:effectLst/>
                            <a:latin typeface="+mn-lt"/>
                            <a:ea typeface="+mn-ea"/>
                            <a:cs typeface="+mn-cs"/>
                          </a:endParaRPr>
                        </a:p>
                      </a:txBody>
                      <a:tcPr marL="46635" marR="46635" marT="0" marB="0"/>
                    </a:tc>
                    <a:tc>
                      <a:txBody>
                        <a:bodyPr/>
                        <a:lstStyle/>
                        <a:p>
                          <a:pPr marL="0" algn="l" defTabSz="685800" rtl="0" eaLnBrk="1" latinLnBrk="0" hangingPunct="1">
                            <a:spcAft>
                              <a:spcPts val="0"/>
                            </a:spcAft>
                          </a:pPr>
                          <a:r>
                            <a:rPr lang="en-US" altLang="zh-CN" sz="800" kern="100" dirty="0">
                              <a:effectLst/>
                            </a:rPr>
                            <a:t>   end if</a:t>
                          </a:r>
                          <a:endParaRPr lang="en-US" altLang="zh-CN" sz="800" kern="100" dirty="0">
                            <a:solidFill>
                              <a:schemeClr val="dk1"/>
                            </a:solidFill>
                            <a:effectLst/>
                            <a:latin typeface="+mn-lt"/>
                            <a:ea typeface="+mn-ea"/>
                            <a:cs typeface="+mn-cs"/>
                          </a:endParaRPr>
                        </a:p>
                      </a:txBody>
                      <a:tcPr marL="46635" marR="46635" marT="0" marB="0"/>
                    </a:tc>
                    <a:extLst>
                      <a:ext uri="{0D108BD9-81ED-4DB2-BD59-A6C34878D82A}">
                        <a16:rowId xmlns:a16="http://schemas.microsoft.com/office/drawing/2014/main" val="562999981"/>
                      </a:ext>
                    </a:extLst>
                  </a:tr>
                </a:tbl>
              </a:graphicData>
            </a:graphic>
          </p:graphicFrame>
        </mc:Fallback>
      </mc:AlternateContent>
      <mc:AlternateContent xmlns:mc="http://schemas.openxmlformats.org/markup-compatibility/2006" xmlns:a14="http://schemas.microsoft.com/office/drawing/2010/main">
        <mc:Choice Requires="a14">
          <p:sp>
            <p:nvSpPr>
              <p:cNvPr id="12" name="文本框 11"/>
              <p:cNvSpPr txBox="1"/>
              <p:nvPr/>
            </p:nvSpPr>
            <p:spPr>
              <a:xfrm>
                <a:off x="4659441" y="999350"/>
                <a:ext cx="4032295" cy="3574055"/>
              </a:xfrm>
              <a:prstGeom prst="rect">
                <a:avLst/>
              </a:prstGeom>
              <a:noFill/>
            </p:spPr>
            <p:txBody>
              <a:bodyPr wrap="square" rtlCol="0">
                <a:spAutoFit/>
              </a:bodyPr>
              <a:lstStyle/>
              <a:p>
                <a:pPr marL="342900" indent="-342900">
                  <a:buFont typeface="+mj-lt"/>
                  <a:buAutoNum type="arabicPeriod"/>
                </a:pPr>
                <a:r>
                  <a:rPr lang="zh-CN" altLang="en-US" sz="1400" b="1" dirty="0"/>
                  <a:t>划分分区：</a:t>
                </a:r>
                <a:r>
                  <a:rPr lang="zh-CN" altLang="en-US" sz="1400" dirty="0"/>
                  <a:t>将</a:t>
                </a:r>
                <a:r>
                  <a:rPr lang="en-US" altLang="zh-CN" sz="1400" dirty="0"/>
                  <a:t>SUT</a:t>
                </a:r>
                <a:r>
                  <a:rPr lang="zh-CN" altLang="en-US" sz="1400" dirty="0"/>
                  <a:t>的输入域划分为</a:t>
                </a:r>
                <a:r>
                  <a:rPr lang="en-US" altLang="zh-CN" sz="1400" dirty="0"/>
                  <a:t>m</a:t>
                </a:r>
                <a:r>
                  <a:rPr lang="zh-CN" altLang="en-US" sz="1400" dirty="0"/>
                  <a:t>个分区</a:t>
                </a:r>
                <a14:m>
                  <m:oMath xmlns:m="http://schemas.openxmlformats.org/officeDocument/2006/math">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𝐶</m:t>
                            </m:r>
                          </m:e>
                          <m:sub>
                            <m:r>
                              <a:rPr lang="en-US" altLang="zh-CN" sz="1400" b="0" i="1" smtClean="0">
                                <a:latin typeface="Cambria Math" panose="02040503050406030204" pitchFamily="18" charset="0"/>
                              </a:rPr>
                              <m:t>𝑚</m:t>
                            </m:r>
                          </m:sub>
                        </m:sSub>
                      </m:e>
                    </m:d>
                    <m:r>
                      <a:rPr lang="en-US" altLang="zh-CN" sz="1400" b="0" i="0" smtClean="0">
                        <a:latin typeface="Cambria Math" panose="02040503050406030204" pitchFamily="18" charset="0"/>
                      </a:rPr>
                      <m:t>,</m:t>
                    </m:r>
                  </m:oMath>
                </a14:m>
                <a:r>
                  <a:rPr lang="zh-CN" altLang="en-US" sz="1400" dirty="0"/>
                  <a:t>每一个分区有</a:t>
                </a:r>
                <a14:m>
                  <m:oMath xmlns:m="http://schemas.openxmlformats.org/officeDocument/2006/math">
                    <m:sSub>
                      <m:sSubPr>
                        <m:ctrlPr>
                          <a:rPr lang="en-US" altLang="zh-CN" sz="1400" i="1" smtClean="0">
                            <a:latin typeface="Cambria Math" panose="02040503050406030204" pitchFamily="18" charset="0"/>
                          </a:rPr>
                        </m:ctrlPr>
                      </m:sSubPr>
                      <m:e>
                        <m:r>
                          <m:rPr>
                            <m:sty m:val="p"/>
                          </m:rPr>
                          <a:rPr lang="en-US" altLang="zh-CN" sz="1400" i="1">
                            <a:latin typeface="Cambria Math" panose="02040503050406030204" pitchFamily="18" charset="0"/>
                          </a:rPr>
                          <m:t>k</m:t>
                        </m:r>
                      </m:e>
                      <m:sub>
                        <m:r>
                          <a:rPr lang="en-US" altLang="zh-CN" sz="1400" b="0" i="1" smtClean="0">
                            <a:latin typeface="Cambria Math" panose="02040503050406030204" pitchFamily="18" charset="0"/>
                          </a:rPr>
                          <m:t>𝑖</m:t>
                        </m:r>
                      </m:sub>
                    </m:sSub>
                  </m:oMath>
                </a14:m>
                <a:r>
                  <a:rPr lang="zh-CN" altLang="en-US" sz="1400" dirty="0"/>
                  <a:t>个不相同的测试用例</a:t>
                </a:r>
                <a:endParaRPr lang="en-US" altLang="zh-CN" sz="1400" dirty="0"/>
              </a:p>
              <a:p>
                <a:pPr marL="342900" indent="-342900">
                  <a:buFont typeface="+mj-lt"/>
                  <a:buAutoNum type="arabicPeriod"/>
                </a:pPr>
                <a:r>
                  <a:rPr lang="zh-CN" altLang="en-US" sz="1400" b="1" dirty="0"/>
                  <a:t>确定初始剖面：</a:t>
                </a:r>
                <a:r>
                  <a:rPr lang="zh-CN" altLang="en-US" sz="1400" dirty="0"/>
                  <a:t>设置</a:t>
                </a:r>
                <a14:m>
                  <m:oMath xmlns:m="http://schemas.openxmlformats.org/officeDocument/2006/math">
                    <m:r>
                      <a:rPr lang="zh-CN" altLang="en-US" sz="1400" i="1">
                        <a:latin typeface="Cambria Math" panose="02040503050406030204" pitchFamily="18" charset="0"/>
                      </a:rPr>
                      <m:t>𝜀</m:t>
                    </m:r>
                    <m:r>
                      <a:rPr lang="en-US" altLang="zh-CN" sz="1400">
                        <a:latin typeface="Cambria Math" panose="02040503050406030204" pitchFamily="18" charset="0"/>
                      </a:rPr>
                      <m:t>,</m:t>
                    </m:r>
                    <m:r>
                      <m:rPr>
                        <m:sty m:val="p"/>
                      </m:rPr>
                      <a:rPr lang="el-GR" altLang="zh-CN" sz="1400" i="1">
                        <a:latin typeface="Cambria Math" panose="02040503050406030204" pitchFamily="18" charset="0"/>
                        <a:ea typeface="Cambria Math" panose="02040503050406030204" pitchFamily="18" charset="0"/>
                      </a:rPr>
                      <m:t>δ</m:t>
                    </m:r>
                  </m:oMath>
                </a14:m>
                <a:r>
                  <a:rPr lang="zh-CN" altLang="en-US" sz="1400" dirty="0"/>
                  <a:t>的初始值</a:t>
                </a:r>
                <a:r>
                  <a:rPr lang="en-US" altLang="zh-CN" sz="1400" dirty="0"/>
                  <a:t>,</a:t>
                </a:r>
                <a:r>
                  <a:rPr lang="zh-CN" altLang="en-US" sz="1400" dirty="0"/>
                  <a:t>并确定初始剖面</a:t>
                </a:r>
                <a14:m>
                  <m:oMath xmlns:m="http://schemas.openxmlformats.org/officeDocument/2006/math">
                    <m:r>
                      <m:rPr>
                        <m:sty m:val="p"/>
                      </m:rPr>
                      <a:rPr lang="en-US" altLang="zh-CN" sz="1400">
                        <a:latin typeface="Cambria Math" panose="02040503050406030204" pitchFamily="18" charset="0"/>
                      </a:rPr>
                      <m:t>P</m:t>
                    </m:r>
                    <m:r>
                      <a:rPr lang="en-US" altLang="zh-CN" sz="1400">
                        <a:latin typeface="Cambria Math" panose="02040503050406030204" pitchFamily="18" charset="0"/>
                      </a:rPr>
                      <m:t>=</m:t>
                    </m:r>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𝑚</m:t>
                        </m:r>
                      </m:sub>
                    </m:sSub>
                    <m:r>
                      <a:rPr lang="en-US" altLang="zh-CN" sz="1400" i="1">
                        <a:latin typeface="Cambria Math" panose="02040503050406030204" pitchFamily="18" charset="0"/>
                      </a:rPr>
                      <m:t>}</m:t>
                    </m:r>
                  </m:oMath>
                </a14:m>
                <a:endParaRPr lang="en-US" altLang="zh-CN" sz="1400" dirty="0"/>
              </a:p>
              <a:p>
                <a:pPr marL="342900" indent="-342900">
                  <a:buFont typeface="+mj-lt"/>
                  <a:buAutoNum type="arabicPeriod"/>
                </a:pPr>
                <a:r>
                  <a:rPr lang="zh-CN" altLang="en-US" sz="1400" b="1" dirty="0"/>
                  <a:t>选择</a:t>
                </a:r>
                <a:r>
                  <a:rPr lang="en-US" altLang="zh-CN" sz="1400" b="1" dirty="0"/>
                  <a:t>TC</a:t>
                </a:r>
                <a:r>
                  <a:rPr lang="zh-CN" altLang="en-US" sz="1400" b="1" dirty="0"/>
                  <a:t>：</a:t>
                </a:r>
                <a:r>
                  <a:rPr lang="zh-CN" altLang="en-US" sz="1400" dirty="0"/>
                  <a:t>根据测试剖面</a:t>
                </a:r>
                <a:r>
                  <a:rPr lang="en-US" altLang="zh-CN" sz="1400" dirty="0"/>
                  <a:t>P</a:t>
                </a:r>
                <a:r>
                  <a:rPr lang="zh-CN" altLang="en-US" sz="1400" dirty="0"/>
                  <a:t>选择分区</a:t>
                </a:r>
                <a14:m>
                  <m:oMath xmlns:m="http://schemas.openxmlformats.org/officeDocument/2006/math">
                    <m:sSub>
                      <m:sSubPr>
                        <m:ctrlPr>
                          <a:rPr lang="en-US" altLang="zh-CN" sz="1400" i="1" smtClean="0">
                            <a:latin typeface="Cambria Math" panose="02040503050406030204" pitchFamily="18" charset="0"/>
                          </a:rPr>
                        </m:ctrlPr>
                      </m:sSubPr>
                      <m:e>
                        <m:r>
                          <m:rPr>
                            <m:sty m:val="p"/>
                          </m:rPr>
                          <a:rPr lang="en-US" altLang="zh-CN" sz="1400" i="1">
                            <a:latin typeface="Cambria Math" panose="02040503050406030204" pitchFamily="18" charset="0"/>
                          </a:rPr>
                          <m:t>C</m:t>
                        </m:r>
                      </m:e>
                      <m:sub>
                        <m:r>
                          <a:rPr lang="en-US" altLang="zh-CN" sz="1400" b="0" i="1" smtClean="0">
                            <a:latin typeface="Cambria Math" panose="02040503050406030204" pitchFamily="18" charset="0"/>
                          </a:rPr>
                          <m:t>𝑖</m:t>
                        </m:r>
                      </m:sub>
                    </m:sSub>
                  </m:oMath>
                </a14:m>
                <a:r>
                  <a:rPr lang="en-US" altLang="zh-CN" sz="1400" dirty="0"/>
                  <a:t>,</a:t>
                </a:r>
                <a:r>
                  <a:rPr lang="zh-CN" altLang="en-US" sz="1400" dirty="0"/>
                  <a:t>并随机在</a:t>
                </a:r>
                <a14:m>
                  <m:oMath xmlns:m="http://schemas.openxmlformats.org/officeDocument/2006/math">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C</m:t>
                        </m:r>
                      </m:e>
                      <m:sub>
                        <m:r>
                          <a:rPr lang="en-US" altLang="zh-CN" sz="1400" i="1">
                            <a:latin typeface="Cambria Math" panose="02040503050406030204" pitchFamily="18" charset="0"/>
                          </a:rPr>
                          <m:t>𝑖</m:t>
                        </m:r>
                      </m:sub>
                    </m:sSub>
                  </m:oMath>
                </a14:m>
                <a:r>
                  <a:rPr lang="zh-CN" altLang="en-US" sz="1400" dirty="0"/>
                  <a:t>中选择测试用例</a:t>
                </a:r>
                <a14:m>
                  <m:oMath xmlns:m="http://schemas.openxmlformats.org/officeDocument/2006/math">
                    <m:r>
                      <m:rPr>
                        <m:sty m:val="p"/>
                      </m:rPr>
                      <a:rPr lang="en-US" altLang="zh-CN" sz="1400" dirty="0">
                        <a:latin typeface="Cambria Math" panose="02040503050406030204" pitchFamily="18" charset="0"/>
                      </a:rPr>
                      <m:t>TC</m:t>
                    </m:r>
                  </m:oMath>
                </a14:m>
                <a:endParaRPr lang="en-US" altLang="zh-CN" sz="1400" dirty="0"/>
              </a:p>
              <a:p>
                <a:pPr marL="342900" indent="-342900">
                  <a:buFont typeface="+mj-lt"/>
                  <a:buAutoNum type="arabicPeriod"/>
                </a:pPr>
                <a:r>
                  <a:rPr lang="zh-CN" altLang="en-US" sz="1400" b="1" dirty="0"/>
                  <a:t>调整测试剖面：</a:t>
                </a:r>
                <a:r>
                  <a:rPr lang="zh-CN" altLang="en-US" sz="1400" dirty="0"/>
                  <a:t>执行选中的测试用例</a:t>
                </a:r>
                <a14:m>
                  <m:oMath xmlns:m="http://schemas.openxmlformats.org/officeDocument/2006/math">
                    <m:r>
                      <m:rPr>
                        <m:sty m:val="p"/>
                      </m:rPr>
                      <a:rPr lang="en-US" altLang="zh-CN" sz="1400" dirty="0">
                        <a:latin typeface="Cambria Math" panose="02040503050406030204" pitchFamily="18" charset="0"/>
                      </a:rPr>
                      <m:t>TC</m:t>
                    </m:r>
                  </m:oMath>
                </a14:m>
                <a:r>
                  <a:rPr lang="en-US" altLang="zh-CN" sz="1400" dirty="0"/>
                  <a:t>,</a:t>
                </a:r>
                <a:r>
                  <a:rPr lang="zh-CN" altLang="en-US" sz="1400" dirty="0"/>
                  <a:t>如果检测出软件中的缺陷就增大</a:t>
                </a:r>
                <a14:m>
                  <m:oMath xmlns:m="http://schemas.openxmlformats.org/officeDocument/2006/math">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C</m:t>
                        </m:r>
                      </m:e>
                      <m:sub>
                        <m:r>
                          <a:rPr lang="en-US" altLang="zh-CN" sz="1400" i="1">
                            <a:latin typeface="Cambria Math" panose="02040503050406030204" pitchFamily="18" charset="0"/>
                          </a:rPr>
                          <m:t>𝑖</m:t>
                        </m:r>
                      </m:sub>
                    </m:sSub>
                  </m:oMath>
                </a14:m>
                <a:r>
                  <a:rPr lang="zh-CN" altLang="en-US" sz="1400" dirty="0"/>
                  <a:t>被选择的概率</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m:rPr>
                            <m:sty m:val="p"/>
                          </m:rPr>
                          <a:rPr lang="en-US" altLang="zh-CN" sz="1400" i="1">
                            <a:latin typeface="Cambria Math" panose="02040503050406030204" pitchFamily="18" charset="0"/>
                          </a:rPr>
                          <m:t>i</m:t>
                        </m:r>
                      </m:sub>
                    </m:sSub>
                  </m:oMath>
                </a14:m>
                <a:r>
                  <a:rPr lang="en-US" altLang="zh-CN" sz="1400" dirty="0"/>
                  <a:t>,</a:t>
                </a:r>
                <a:r>
                  <a:rPr lang="zh-CN" altLang="en-US" sz="1400" dirty="0"/>
                  <a:t>同时减小其它分区被选择的概率</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𝑗</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𝑖</m:t>
                    </m:r>
                    <m:r>
                      <a:rPr lang="en-US" altLang="zh-CN" sz="1400" b="0" i="1" smtClean="0">
                        <a:latin typeface="Cambria Math" panose="02040503050406030204" pitchFamily="18" charset="0"/>
                      </a:rPr>
                      <m:t>)</m:t>
                    </m:r>
                  </m:oMath>
                </a14:m>
                <a:r>
                  <a:rPr lang="en-US" altLang="zh-CN" sz="1400" dirty="0"/>
                  <a:t>;</a:t>
                </a:r>
                <a:r>
                  <a:rPr lang="zh-CN" altLang="en-US" sz="1400" dirty="0"/>
                  <a:t>反之如果没有检测出软件中的缺陷</a:t>
                </a:r>
                <a:r>
                  <a:rPr lang="en-US" altLang="zh-CN" sz="1400" dirty="0"/>
                  <a:t>,</a:t>
                </a:r>
                <a:r>
                  <a:rPr lang="zh-CN" altLang="en-US" sz="1400" dirty="0"/>
                  <a:t>减小</a:t>
                </a:r>
                <a14:m>
                  <m:oMath xmlns:m="http://schemas.openxmlformats.org/officeDocument/2006/math">
                    <m:sSub>
                      <m:sSubPr>
                        <m:ctrlPr>
                          <a:rPr lang="en-US" altLang="zh-CN" sz="1400" i="1">
                            <a:latin typeface="Cambria Math" panose="02040503050406030204" pitchFamily="18" charset="0"/>
                          </a:rPr>
                        </m:ctrlPr>
                      </m:sSubPr>
                      <m:e>
                        <m:r>
                          <m:rPr>
                            <m:sty m:val="p"/>
                          </m:rPr>
                          <a:rPr lang="en-US" altLang="zh-CN" sz="1400" i="1">
                            <a:latin typeface="Cambria Math" panose="02040503050406030204" pitchFamily="18" charset="0"/>
                          </a:rPr>
                          <m:t>C</m:t>
                        </m:r>
                      </m:e>
                      <m:sub>
                        <m:r>
                          <a:rPr lang="en-US" altLang="zh-CN" sz="1400" i="1">
                            <a:latin typeface="Cambria Math" panose="02040503050406030204" pitchFamily="18" charset="0"/>
                          </a:rPr>
                          <m:t>𝑖</m:t>
                        </m:r>
                      </m:sub>
                    </m:sSub>
                  </m:oMath>
                </a14:m>
                <a:r>
                  <a:rPr lang="zh-CN" altLang="en-US" sz="1400" dirty="0"/>
                  <a:t>被选择的概率</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m:rPr>
                            <m:sty m:val="p"/>
                          </m:rPr>
                          <a:rPr lang="en-US" altLang="zh-CN" sz="1400" i="1">
                            <a:latin typeface="Cambria Math" panose="02040503050406030204" pitchFamily="18" charset="0"/>
                          </a:rPr>
                          <m:t>i</m:t>
                        </m:r>
                      </m:sub>
                    </m:sSub>
                  </m:oMath>
                </a14:m>
                <a:r>
                  <a:rPr lang="en-US" altLang="zh-CN" sz="1400" dirty="0"/>
                  <a:t>,</a:t>
                </a:r>
                <a:r>
                  <a:rPr lang="zh-CN" altLang="en-US" sz="1400" dirty="0"/>
                  <a:t>同时增大其它分区被选择的概率</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𝑗</m:t>
                        </m:r>
                      </m:sub>
                    </m:sSub>
                    <m:r>
                      <a:rPr lang="en-US" altLang="zh-CN" sz="1400" i="1">
                        <a:latin typeface="Cambria Math" panose="02040503050406030204" pitchFamily="18" charset="0"/>
                      </a:rPr>
                      <m:t>(</m:t>
                    </m:r>
                    <m:r>
                      <a:rPr lang="en-US" altLang="zh-CN" sz="1400" i="1">
                        <a:latin typeface="Cambria Math" panose="02040503050406030204" pitchFamily="18" charset="0"/>
                      </a:rPr>
                      <m:t>𝑗</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𝑖</m:t>
                    </m:r>
                    <m:r>
                      <a:rPr lang="en-US" altLang="zh-CN" sz="1400" i="1">
                        <a:latin typeface="Cambria Math" panose="02040503050406030204" pitchFamily="18" charset="0"/>
                      </a:rPr>
                      <m:t>)</m:t>
                    </m:r>
                  </m:oMath>
                </a14:m>
                <a:endParaRPr lang="en-US" altLang="zh-CN" sz="1400" dirty="0"/>
              </a:p>
              <a:p>
                <a:pPr marL="342900" indent="-342900">
                  <a:buFont typeface="+mj-lt"/>
                  <a:buAutoNum type="arabicPeriod"/>
                </a:pPr>
                <a:r>
                  <a:rPr lang="zh-CN" altLang="en-US" sz="1400" b="1" dirty="0"/>
                  <a:t>检查终止条件：</a:t>
                </a:r>
                <a:r>
                  <a:rPr lang="zh-CN" altLang="en-US" sz="1400" dirty="0"/>
                  <a:t>如果不满足终止条件则转步骤</a:t>
                </a:r>
                <a:r>
                  <a:rPr lang="en-US" altLang="zh-CN" sz="1400" dirty="0"/>
                  <a:t>3;</a:t>
                </a:r>
                <a:r>
                  <a:rPr lang="zh-CN" altLang="en-US" sz="1400" dirty="0"/>
                  <a:t>如果满足则停止测试</a:t>
                </a:r>
                <a:endParaRPr lang="en-US" altLang="zh-CN" sz="1400" dirty="0"/>
              </a:p>
              <a:p>
                <a:pPr marL="342900" indent="-342900">
                  <a:buFont typeface="+mj-lt"/>
                  <a:buAutoNum type="arabicPeriod"/>
                </a:pPr>
                <a:endParaRPr lang="zh-CN" altLang="en-US" sz="1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659441" y="999350"/>
                <a:ext cx="4032295" cy="3574055"/>
              </a:xfrm>
              <a:prstGeom prst="rect">
                <a:avLst/>
              </a:prstGeom>
              <a:blipFill>
                <a:blip r:embed="rId3"/>
                <a:stretch>
                  <a:fillRect l="-755" t="-1024" r="-1360"/>
                </a:stretch>
              </a:blipFill>
            </p:spPr>
            <p:txBody>
              <a:bodyPr/>
              <a:lstStyle/>
              <a:p>
                <a:r>
                  <a:rPr lang="zh-CN" altLang="en-US">
                    <a:noFill/>
                  </a:rPr>
                  <a:t> </a:t>
                </a:r>
              </a:p>
            </p:txBody>
          </p:sp>
        </mc:Fallback>
      </mc:AlternateContent>
      <p:sp>
        <p:nvSpPr>
          <p:cNvPr id="1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6971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79930" y="603778"/>
            <a:ext cx="3966882"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DRT</a:t>
            </a:r>
            <a:r>
              <a:rPr lang="zh-CN" altLang="en-US" sz="2400" dirty="0">
                <a:latin typeface="Georgia" panose="02040502050405020303" pitchFamily="18" charset="0"/>
                <a:ea typeface="黑体" panose="02010609060101010101" pitchFamily="49" charset="-122"/>
              </a:rPr>
              <a:t>策略分析</a:t>
            </a:r>
          </a:p>
        </p:txBody>
      </p:sp>
      <p:sp>
        <p:nvSpPr>
          <p:cNvPr id="6" name="文本框 5"/>
          <p:cNvSpPr txBox="1"/>
          <p:nvPr/>
        </p:nvSpPr>
        <p:spPr>
          <a:xfrm>
            <a:off x="1143000" y="1065443"/>
            <a:ext cx="396688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Georgia" panose="02040502050405020303" pitchFamily="18" charset="0"/>
                <a:ea typeface="黑体" panose="02010609060101010101" pitchFamily="49" charset="-122"/>
              </a:rPr>
              <a:t> DRT</a:t>
            </a:r>
            <a:r>
              <a:rPr lang="zh-CN" altLang="en-US" sz="2400" dirty="0">
                <a:latin typeface="Georgia" panose="02040502050405020303" pitchFamily="18" charset="0"/>
                <a:ea typeface="黑体" panose="02010609060101010101" pitchFamily="49" charset="-122"/>
              </a:rPr>
              <a:t>策略内部缺点</a:t>
            </a:r>
          </a:p>
        </p:txBody>
      </p:sp>
      <mc:AlternateContent xmlns:mc="http://schemas.openxmlformats.org/markup-compatibility/2006" xmlns:a14="http://schemas.microsoft.com/office/drawing/2010/main">
        <mc:Choice Requires="a14">
          <p:sp>
            <p:nvSpPr>
              <p:cNvPr id="3" name="文本框 2"/>
              <p:cNvSpPr txBox="1"/>
              <p:nvPr/>
            </p:nvSpPr>
            <p:spPr>
              <a:xfrm>
                <a:off x="1488282" y="1527108"/>
                <a:ext cx="7243200" cy="2247988"/>
              </a:xfrm>
              <a:prstGeom prst="rect">
                <a:avLst/>
              </a:prstGeom>
              <a:noFill/>
            </p:spPr>
            <p:txBody>
              <a:bodyPr wrap="square" rtlCol="0">
                <a:spAutoFit/>
              </a:bodyPr>
              <a:lstStyle/>
              <a:p>
                <a:pPr marL="342900" indent="-342900">
                  <a:buFont typeface="+mj-lt"/>
                  <a:buAutoNum type="arabicPeriod"/>
                </a:pPr>
                <a14:m>
                  <m:oMath xmlns:m="http://schemas.openxmlformats.org/officeDocument/2006/math">
                    <m:r>
                      <m:rPr>
                        <m:nor/>
                      </m:rPr>
                      <a:rPr lang="zh-CN" altLang="zh-CN" sz="1400" dirty="0" smtClean="0">
                        <a:solidFill>
                          <a:schemeClr val="tx1"/>
                        </a:solidFill>
                      </a:rPr>
                      <m:t>简单、明确</m:t>
                    </m:r>
                    <m:r>
                      <a:rPr lang="zh-CN" altLang="en-US" sz="1400" i="1" dirty="0" smtClean="0">
                        <a:solidFill>
                          <a:schemeClr val="tx1"/>
                        </a:solidFill>
                        <a:latin typeface="Cambria Math" panose="02040503050406030204" pitchFamily="18" charset="0"/>
                      </a:rPr>
                      <m:t>地</m:t>
                    </m:r>
                    <m:r>
                      <a:rPr lang="zh-CN" altLang="en-US" sz="1400" b="0" i="1">
                        <a:latin typeface="Cambria Math" panose="02040503050406030204" pitchFamily="18" charset="0"/>
                      </a:rPr>
                      <m:t>确定</m:t>
                    </m:r>
                    <m:r>
                      <m:rPr>
                        <m:sty m:val="p"/>
                      </m:rPr>
                      <a:rPr lang="zh-CN" altLang="en-US" sz="1400" b="0" i="0" smtClean="0">
                        <a:latin typeface="Cambria Math" panose="02040503050406030204" pitchFamily="18" charset="0"/>
                      </a:rPr>
                      <m:t>ε</m:t>
                    </m:r>
                    <m:r>
                      <a:rPr lang="en-US" altLang="zh-CN" sz="1400" b="0" i="0" smtClean="0">
                        <a:latin typeface="Cambria Math" panose="02040503050406030204" pitchFamily="18" charset="0"/>
                      </a:rPr>
                      <m:t>,</m:t>
                    </m:r>
                    <m:r>
                      <m:rPr>
                        <m:sty m:val="p"/>
                      </m:rPr>
                      <a:rPr lang="el-GR" altLang="zh-CN" sz="1400" b="0" i="0" smtClean="0">
                        <a:latin typeface="Cambria Math" panose="02040503050406030204" pitchFamily="18" charset="0"/>
                        <a:ea typeface="Cambria Math" panose="02040503050406030204" pitchFamily="18" charset="0"/>
                      </a:rPr>
                      <m:t>δ</m:t>
                    </m:r>
                  </m:oMath>
                </a14:m>
                <a:r>
                  <a:rPr lang="zh-CN" altLang="en-US" sz="1400" dirty="0"/>
                  <a:t>的取值存在</a:t>
                </a:r>
                <a:r>
                  <a:rPr lang="zh-CN" altLang="zh-CN" sz="1400" dirty="0"/>
                  <a:t>困难</a:t>
                </a:r>
                <a:r>
                  <a:rPr lang="zh-CN" altLang="en-US" sz="1400" dirty="0"/>
                  <a:t>：</a:t>
                </a:r>
                <a:r>
                  <a:rPr lang="zh-CN" altLang="zh-CN" sz="1400" dirty="0"/>
                  <a:t>参数的取值目前并没有一个准确的结论</a:t>
                </a:r>
                <a:endParaRPr lang="en-US" altLang="zh-CN" sz="1400" dirty="0"/>
              </a:p>
              <a:p>
                <a:r>
                  <a:rPr lang="en-US" altLang="zh-CN" sz="1400" b="1" dirty="0"/>
                  <a:t>	</a:t>
                </a:r>
                <a:r>
                  <a:rPr lang="zh-CN" altLang="en-US" sz="1400" b="1" dirty="0"/>
                  <a:t>原因：</a:t>
                </a:r>
                <a:r>
                  <a:rPr lang="zh-CN" altLang="zh-CN" sz="1400" dirty="0"/>
                  <a:t>实验中发现参数的取值对实验结果有很大的影响</a:t>
                </a:r>
                <a:r>
                  <a:rPr lang="en-US" altLang="zh-CN" sz="1400" dirty="0"/>
                  <a:t>,</a:t>
                </a:r>
                <a:r>
                  <a:rPr lang="zh-CN" altLang="zh-CN" sz="1400" dirty="0"/>
                  <a:t> 不同</a:t>
                </a:r>
                <a:r>
                  <a:rPr lang="zh-CN" altLang="en-US" sz="1400" dirty="0"/>
                  <a:t>实验对象的</a:t>
                </a:r>
                <a:r>
                  <a:rPr lang="zh-CN" altLang="zh-CN" sz="1400" dirty="0"/>
                  <a:t>参数的最佳</a:t>
                </a:r>
                <a:r>
                  <a:rPr lang="en-US" altLang="zh-CN" sz="1400" dirty="0"/>
                  <a:t>		 </a:t>
                </a:r>
                <a:r>
                  <a:rPr lang="zh-CN" altLang="zh-CN" sz="1400" dirty="0"/>
                  <a:t>取值可能不同</a:t>
                </a:r>
                <a:r>
                  <a:rPr lang="zh-CN" altLang="en-US" sz="1400" dirty="0"/>
                  <a:t>，</a:t>
                </a:r>
                <a:r>
                  <a:rPr lang="zh-CN" altLang="zh-CN" sz="1400" dirty="0"/>
                  <a:t>导致在实际的</a:t>
                </a:r>
                <a:r>
                  <a:rPr lang="zh-CN" altLang="en-US" sz="1400" dirty="0"/>
                  <a:t>测试</a:t>
                </a:r>
                <a:r>
                  <a:rPr lang="zh-CN" altLang="zh-CN" sz="1400" dirty="0"/>
                  <a:t>中不知道</a:t>
                </a:r>
                <a:r>
                  <a:rPr lang="zh-CN" altLang="en-US" sz="1400" dirty="0"/>
                  <a:t>怎样</a:t>
                </a:r>
                <a:r>
                  <a:rPr lang="zh-CN" altLang="zh-CN" sz="1400" dirty="0"/>
                  <a:t>取值</a:t>
                </a:r>
                <a:endParaRPr lang="en-US" altLang="zh-CN" sz="1400" dirty="0"/>
              </a:p>
              <a:p>
                <a:r>
                  <a:rPr lang="en-US" altLang="zh-CN" sz="1400" b="1" dirty="0">
                    <a:solidFill>
                      <a:srgbClr val="FF0000"/>
                    </a:solidFill>
                  </a:rPr>
                  <a:t>	</a:t>
                </a:r>
                <a:r>
                  <a:rPr lang="zh-CN" altLang="en-US" sz="1400" b="1" dirty="0"/>
                  <a:t>研究现状：</a:t>
                </a:r>
                <a:r>
                  <a:rPr lang="en-US" altLang="zh-CN" sz="1400" dirty="0" err="1"/>
                  <a:t>Junpeng</a:t>
                </a:r>
                <a:r>
                  <a:rPr lang="en-US" altLang="zh-CN" sz="1400" dirty="0"/>
                  <a:t> </a:t>
                </a:r>
                <a:r>
                  <a:rPr lang="en-US" altLang="zh-CN" sz="1400" dirty="0" err="1"/>
                  <a:t>Lv</a:t>
                </a:r>
                <a:r>
                  <a:rPr lang="zh-CN" altLang="zh-CN" sz="1400" dirty="0"/>
                  <a:t>等人从理论分析的角度给出了</a:t>
                </a:r>
                <a14:m>
                  <m:oMath xmlns:m="http://schemas.openxmlformats.org/officeDocument/2006/math">
                    <m:r>
                      <a:rPr lang="zh-CN" altLang="en-US" sz="1400" i="1" smtClean="0">
                        <a:latin typeface="Cambria Math" panose="02040503050406030204" pitchFamily="18" charset="0"/>
                      </a:rPr>
                      <m:t>𝜀</m:t>
                    </m:r>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𝛿</m:t>
                    </m:r>
                  </m:oMath>
                </a14:m>
                <a:r>
                  <a:rPr lang="zh-CN" altLang="zh-CN" sz="1400" dirty="0"/>
                  <a:t>的取值范围</a:t>
                </a:r>
                <a:r>
                  <a:rPr lang="en-US" altLang="zh-CN" sz="1400" dirty="0"/>
                  <a:t>.</a:t>
                </a:r>
                <a:r>
                  <a:rPr lang="en-US" altLang="zh-CN" sz="1400" dirty="0" err="1"/>
                  <a:t>Zijiang</a:t>
                </a:r>
                <a:r>
                  <a:rPr lang="en-US" altLang="zh-CN" sz="1400" dirty="0"/>
                  <a:t> Yang</a:t>
                </a:r>
                <a:r>
                  <a:rPr lang="zh-CN" altLang="zh-CN" sz="1400" dirty="0"/>
                  <a:t>等</a:t>
                </a:r>
                <a:r>
                  <a:rPr lang="en-US" altLang="zh-CN" sz="1400" dirty="0"/>
                  <a:t>			</a:t>
                </a:r>
                <a:r>
                  <a:rPr lang="zh-CN" altLang="zh-CN" sz="1400" dirty="0"/>
                  <a:t>人在</a:t>
                </a:r>
                <a:r>
                  <a:rPr lang="en-US" altLang="zh-CN" sz="1400" dirty="0" err="1"/>
                  <a:t>Lv</a:t>
                </a:r>
                <a:r>
                  <a:rPr lang="zh-CN" altLang="zh-CN" sz="1400" dirty="0"/>
                  <a:t>的基础上</a:t>
                </a:r>
                <a:r>
                  <a:rPr lang="en-US" altLang="zh-CN" sz="1400" dirty="0"/>
                  <a:t>,</a:t>
                </a:r>
                <a:r>
                  <a:rPr lang="zh-CN" altLang="zh-CN" sz="1400" dirty="0"/>
                  <a:t>利用测试过程中检测的成功率</a:t>
                </a:r>
                <a:r>
                  <a:rPr lang="en-US" altLang="zh-CN" sz="1400" dirty="0"/>
                  <a:t>,</a:t>
                </a:r>
                <a:r>
                  <a:rPr lang="zh-CN" altLang="zh-CN" sz="1400" dirty="0"/>
                  <a:t>动态调整</a:t>
                </a:r>
                <a14:m>
                  <m:oMath xmlns:m="http://schemas.openxmlformats.org/officeDocument/2006/math">
                    <m:r>
                      <a:rPr lang="zh-CN" altLang="en-US" sz="1400" i="1">
                        <a:latin typeface="Cambria Math" panose="02040503050406030204" pitchFamily="18" charset="0"/>
                      </a:rPr>
                      <m:t>𝜀</m:t>
                    </m:r>
                    <m:r>
                      <a:rPr lang="en-US" altLang="zh-CN" sz="1400" i="1">
                        <a:latin typeface="Cambria Math" panose="02040503050406030204" pitchFamily="18" charset="0"/>
                      </a:rPr>
                      <m:t>/</m:t>
                    </m:r>
                    <m:r>
                      <a:rPr lang="zh-CN" altLang="en-US" sz="1400" i="1">
                        <a:latin typeface="Cambria Math" panose="02040503050406030204" pitchFamily="18" charset="0"/>
                      </a:rPr>
                      <m:t>𝛿</m:t>
                    </m:r>
                  </m:oMath>
                </a14:m>
                <a:r>
                  <a:rPr lang="zh-CN" altLang="zh-CN" sz="1400" dirty="0"/>
                  <a:t>的取值范围</a:t>
                </a:r>
                <a:r>
                  <a:rPr lang="en-US" altLang="zh-CN" sz="1400" dirty="0"/>
                  <a:t>, 			</a:t>
                </a:r>
                <a:r>
                  <a:rPr lang="zh-CN" altLang="zh-CN" sz="1400" dirty="0"/>
                  <a:t>但是在输入域的失效率很低的时候效果不理想</a:t>
                </a:r>
                <a:endParaRPr lang="en-US" altLang="zh-CN" sz="1400" dirty="0"/>
              </a:p>
              <a:p>
                <a:pPr marL="342900" indent="-342900">
                  <a:buAutoNum type="arabicPeriod" startAt="2"/>
                </a:pPr>
                <a:r>
                  <a:rPr lang="zh-CN" altLang="zh-CN" sz="1400" dirty="0"/>
                  <a:t>高检测能力的分区</a:t>
                </a:r>
                <a:r>
                  <a:rPr lang="zh-CN" altLang="en-US" sz="1400" dirty="0"/>
                  <a:t>突显缓慢</a:t>
                </a:r>
                <a:endParaRPr lang="en-US" altLang="zh-CN" sz="1400" dirty="0"/>
              </a:p>
              <a:p>
                <a:r>
                  <a:rPr lang="en-US" altLang="zh-CN" sz="1400" dirty="0"/>
                  <a:t>	</a:t>
                </a:r>
                <a:r>
                  <a:rPr lang="zh-CN" altLang="en-US" sz="1400" b="1" dirty="0"/>
                  <a:t>原因：</a:t>
                </a:r>
                <a:r>
                  <a:rPr lang="zh-CN" altLang="zh-CN" sz="1400" dirty="0"/>
                  <a:t>由于在测试过程中参数的取值很小</a:t>
                </a:r>
                <a:r>
                  <a:rPr lang="en-US" altLang="zh-CN" sz="1400" dirty="0"/>
                  <a:t>,</a:t>
                </a:r>
                <a:r>
                  <a:rPr lang="zh-CN" altLang="zh-CN" sz="1400" dirty="0"/>
                  <a:t>具有更高检测能力的分区很难在短时间内</a:t>
                </a:r>
                <a:r>
                  <a:rPr lang="en-US" altLang="zh-CN" sz="1400" dirty="0"/>
                  <a:t>		</a:t>
                </a:r>
                <a:r>
                  <a:rPr lang="zh-CN" altLang="zh-CN" sz="1400" dirty="0"/>
                  <a:t>突显出来</a:t>
                </a:r>
                <a:r>
                  <a:rPr lang="en-US" altLang="zh-CN" sz="1400" dirty="0"/>
                  <a:t>.</a:t>
                </a:r>
                <a:r>
                  <a:rPr lang="zh-CN" altLang="zh-CN" sz="1400" dirty="0"/>
                  <a:t>特别是软件输入域的失效率很小的情况下</a:t>
                </a:r>
                <a:r>
                  <a:rPr lang="en-US" altLang="zh-CN" sz="1400" dirty="0"/>
                  <a:t>,</a:t>
                </a:r>
                <a:r>
                  <a:rPr lang="zh-CN" altLang="en-US" sz="1400" dirty="0"/>
                  <a:t>揭示软件故障能力强的分区</a:t>
                </a:r>
                <a:r>
                  <a:rPr lang="en-US" altLang="zh-CN" sz="1400" dirty="0"/>
                  <a:t>		</a:t>
                </a:r>
                <a:r>
                  <a:rPr lang="zh-CN" altLang="en-US" sz="1400" dirty="0"/>
                  <a:t>更加难以突显出来</a:t>
                </a:r>
              </a:p>
            </p:txBody>
          </p:sp>
        </mc:Choice>
        <mc:Fallback xmlns="">
          <p:sp>
            <p:nvSpPr>
              <p:cNvPr id="3" name="文本框 2"/>
              <p:cNvSpPr txBox="1">
                <a:spLocks noRot="1" noChangeAspect="1" noMove="1" noResize="1" noEditPoints="1" noAdjustHandles="1" noChangeArrowheads="1" noChangeShapeType="1" noTextEdit="1"/>
              </p:cNvSpPr>
              <p:nvPr/>
            </p:nvSpPr>
            <p:spPr>
              <a:xfrm>
                <a:off x="1488282" y="1527108"/>
                <a:ext cx="7243200" cy="2247988"/>
              </a:xfrm>
              <a:prstGeom prst="rect">
                <a:avLst/>
              </a:prstGeom>
              <a:blipFill>
                <a:blip r:embed="rId2"/>
                <a:stretch>
                  <a:fillRect l="-421" t="-1630" b="-1902"/>
                </a:stretch>
              </a:blipFill>
            </p:spPr>
            <p:txBody>
              <a:bodyPr/>
              <a:lstStyle/>
              <a:p>
                <a:r>
                  <a:rPr lang="zh-CN" altLang="en-US">
                    <a:noFill/>
                  </a:rPr>
                  <a:t> </a:t>
                </a:r>
              </a:p>
            </p:txBody>
          </p:sp>
        </mc:Fallback>
      </mc:AlternateContent>
      <p:sp>
        <p:nvSpPr>
          <p:cNvPr id="10"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1" name="文本框 10"/>
              <p:cNvSpPr txBox="1"/>
              <p:nvPr/>
            </p:nvSpPr>
            <p:spPr>
              <a:xfrm>
                <a:off x="1395663" y="3724045"/>
                <a:ext cx="5414172" cy="11991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𝑗</m:t>
                          </m:r>
                        </m:sub>
                      </m:sSub>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eqArr>
                            <m:eqArrPr>
                              <m:ctrlPr>
                                <a:rPr lang="en-US" altLang="zh-CN" sz="1400" i="1">
                                  <a:latin typeface="Cambria Math" panose="02040503050406030204" pitchFamily="18" charset="0"/>
                                </a:rPr>
                              </m:ctrlPr>
                            </m:eqArr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𝑗</m:t>
                                  </m:r>
                                </m:sub>
                              </m:sSub>
                              <m:r>
                                <a:rPr lang="en-US" altLang="zh-CN" sz="1400" i="1">
                                  <a:latin typeface="Cambria Math" panose="02040503050406030204" pitchFamily="18" charset="0"/>
                                </a:rPr>
                                <m:t>−&amp;</m:t>
                              </m:r>
                              <m:r>
                                <a:rPr lang="zh-CN" altLang="en-US" sz="1400" i="1" smtClean="0">
                                  <a:latin typeface="Cambria Math" panose="02040503050406030204" pitchFamily="18" charset="0"/>
                                </a:rPr>
                                <m:t>𝜀</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𝑚</m:t>
                              </m:r>
                              <m:r>
                                <a:rPr lang="en-US" altLang="zh-CN" sz="1400" b="0" i="1" smtClean="0">
                                  <a:latin typeface="Cambria Math" panose="02040503050406030204" pitchFamily="18" charset="0"/>
                                </a:rPr>
                                <m:t>−1),  </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rPr>
                                <m:t>≥</m:t>
                              </m:r>
                              <m:r>
                                <a:rPr lang="en-US" altLang="zh-CN" sz="1400" i="1">
                                  <a:latin typeface="Cambria Math" panose="02040503050406030204" pitchFamily="18" charset="0"/>
                                </a:rPr>
                                <m:t>&amp;</m:t>
                              </m:r>
                              <m:r>
                                <a:rPr lang="zh-CN" altLang="en-US" sz="1400" i="1">
                                  <a:latin typeface="Cambria Math" panose="02040503050406030204" pitchFamily="18" charset="0"/>
                                </a:rPr>
                                <m:t>𝜀</m:t>
                              </m:r>
                              <m:r>
                                <a:rPr lang="en-US" altLang="zh-CN" sz="1400" i="1">
                                  <a:latin typeface="Cambria Math" panose="02040503050406030204" pitchFamily="18" charset="0"/>
                                </a:rPr>
                                <m:t>/(</m:t>
                              </m:r>
                              <m:r>
                                <a:rPr lang="en-US" altLang="zh-CN" sz="1400" i="1">
                                  <a:latin typeface="Cambria Math" panose="02040503050406030204" pitchFamily="18" charset="0"/>
                                </a:rPr>
                                <m:t>𝑚</m:t>
                              </m:r>
                              <m:r>
                                <a:rPr lang="en-US" altLang="zh-CN" sz="1400" i="1">
                                  <a:latin typeface="Cambria Math" panose="02040503050406030204" pitchFamily="18" charset="0"/>
                                </a:rPr>
                                <m:t>−1)</m:t>
                              </m:r>
                            </m:e>
                            <m:e>
                              <m:r>
                                <a:rPr lang="en-US" altLang="zh-CN" sz="1400" i="1">
                                  <a:latin typeface="Cambria Math" panose="02040503050406030204" pitchFamily="18" charset="0"/>
                                </a:rPr>
                                <m:t>&amp;</m:t>
                              </m:r>
                              <m:r>
                                <a:rPr lang="en-US" altLang="zh-CN" sz="1400" b="0" i="1" smtClean="0">
                                  <a:latin typeface="Cambria Math" panose="02040503050406030204" pitchFamily="18" charset="0"/>
                                </a:rPr>
                                <m:t>                 0</m:t>
                              </m:r>
                              <m:r>
                                <a:rPr lang="en-US" altLang="zh-CN" sz="1400" i="1">
                                  <a:latin typeface="Cambria Math" panose="02040503050406030204" pitchFamily="18" charset="0"/>
                                </a:rPr>
                                <m:t>,  </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𝑗</m:t>
                                  </m:r>
                                </m:sub>
                              </m:sSub>
                              <m:r>
                                <a:rPr lang="en-US" altLang="zh-CN" sz="1400" b="0" i="1" smtClean="0">
                                  <a:latin typeface="Cambria Math" panose="02040503050406030204" pitchFamily="18" charset="0"/>
                                </a:rPr>
                                <m:t>&lt;</m:t>
                              </m:r>
                              <m:r>
                                <a:rPr lang="en-US" altLang="zh-CN" sz="1400" i="1">
                                  <a:latin typeface="Cambria Math" panose="02040503050406030204" pitchFamily="18" charset="0"/>
                                </a:rPr>
                                <m:t>&amp;</m:t>
                              </m:r>
                              <m:r>
                                <a:rPr lang="zh-CN" altLang="en-US" sz="1400" i="1">
                                  <a:latin typeface="Cambria Math" panose="02040503050406030204" pitchFamily="18" charset="0"/>
                                </a:rPr>
                                <m:t>𝜀</m:t>
                              </m:r>
                              <m:r>
                                <a:rPr lang="en-US" altLang="zh-CN" sz="1400" i="1">
                                  <a:latin typeface="Cambria Math" panose="02040503050406030204" pitchFamily="18" charset="0"/>
                                </a:rPr>
                                <m:t>/(</m:t>
                              </m:r>
                              <m:r>
                                <a:rPr lang="en-US" altLang="zh-CN" sz="1400" i="1">
                                  <a:latin typeface="Cambria Math" panose="02040503050406030204" pitchFamily="18" charset="0"/>
                                </a:rPr>
                                <m:t>𝑚</m:t>
                              </m:r>
                              <m:r>
                                <a:rPr lang="en-US" altLang="zh-CN" sz="1400" i="1">
                                  <a:latin typeface="Cambria Math" panose="02040503050406030204" pitchFamily="18" charset="0"/>
                                </a:rPr>
                                <m:t>−1)</m:t>
                              </m:r>
                            </m:e>
                          </m:eqArr>
                        </m:e>
                      </m:d>
                    </m:oMath>
                  </m:oMathPara>
                </a14:m>
                <a:endParaRPr lang="en-US" altLang="zh-CN" sz="1400" dirty="0"/>
              </a:p>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=1−</m:t>
                      </m:r>
                      <m:nary>
                        <m:naryPr>
                          <m:chr m:val="∑"/>
                          <m:supHide m:val="on"/>
                          <m:ctrlPr>
                            <a:rPr lang="en-US" altLang="zh-CN" sz="1400" b="0" i="1" smtClean="0">
                              <a:latin typeface="Cambria Math" panose="02040503050406030204" pitchFamily="18" charset="0"/>
                            </a:rPr>
                          </m:ctrlPr>
                        </m:naryPr>
                        <m:sub>
                          <m:r>
                            <m:rPr>
                              <m:brk m:alnAt="7"/>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𝑖</m:t>
                          </m:r>
                        </m:sub>
                        <m:sup/>
                        <m:e>
                          <m:r>
                            <a:rPr lang="en-US" altLang="zh-CN" sz="1400" b="0" i="1" smtClean="0">
                              <a:latin typeface="Cambria Math" panose="02040503050406030204" pitchFamily="18" charset="0"/>
                            </a:rPr>
                            <m:t>1−</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𝑗</m:t>
                              </m:r>
                            </m:sub>
                          </m:sSub>
                        </m:e>
                      </m:nary>
                    </m:oMath>
                  </m:oMathPara>
                </a14:m>
                <a:endParaRPr lang="zh-CN" altLang="en-US" sz="1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395663" y="3724045"/>
                <a:ext cx="5414172" cy="1199111"/>
              </a:xfrm>
              <a:prstGeom prst="rect">
                <a:avLst/>
              </a:prstGeom>
              <a:blipFill>
                <a:blip r:embed="rId3"/>
                <a:stretch>
                  <a:fillRect t="-13706" b="-822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99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79930" y="603778"/>
            <a:ext cx="3966882"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DRT</a:t>
            </a:r>
            <a:r>
              <a:rPr lang="zh-CN" altLang="en-US" sz="2400" dirty="0">
                <a:latin typeface="Georgia" panose="02040502050405020303" pitchFamily="18" charset="0"/>
                <a:ea typeface="黑体" panose="02010609060101010101" pitchFamily="49" charset="-122"/>
              </a:rPr>
              <a:t>策略分析</a:t>
            </a:r>
          </a:p>
        </p:txBody>
      </p:sp>
      <p:sp>
        <p:nvSpPr>
          <p:cNvPr id="6" name="文本框 5"/>
          <p:cNvSpPr txBox="1"/>
          <p:nvPr/>
        </p:nvSpPr>
        <p:spPr>
          <a:xfrm>
            <a:off x="1143000" y="1136499"/>
            <a:ext cx="396688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Georgia" panose="02040502050405020303" pitchFamily="18" charset="0"/>
                <a:ea typeface="黑体" panose="02010609060101010101" pitchFamily="49" charset="-122"/>
              </a:rPr>
              <a:t> DRT</a:t>
            </a:r>
            <a:r>
              <a:rPr lang="zh-CN" altLang="en-US" sz="2400" dirty="0">
                <a:latin typeface="Georgia" panose="02040502050405020303" pitchFamily="18" charset="0"/>
                <a:ea typeface="黑体" panose="02010609060101010101" pitchFamily="49" charset="-122"/>
              </a:rPr>
              <a:t>策略内部缺点</a:t>
            </a:r>
          </a:p>
        </p:txBody>
      </p:sp>
      <mc:AlternateContent xmlns:mc="http://schemas.openxmlformats.org/markup-compatibility/2006" xmlns:a14="http://schemas.microsoft.com/office/drawing/2010/main">
        <mc:Choice Requires="a14">
          <p:sp>
            <p:nvSpPr>
              <p:cNvPr id="3" name="文本框 2"/>
              <p:cNvSpPr txBox="1"/>
              <p:nvPr/>
            </p:nvSpPr>
            <p:spPr>
              <a:xfrm>
                <a:off x="1648800" y="1734020"/>
                <a:ext cx="6753600" cy="3108543"/>
              </a:xfrm>
              <a:prstGeom prst="rect">
                <a:avLst/>
              </a:prstGeom>
              <a:noFill/>
            </p:spPr>
            <p:txBody>
              <a:bodyPr wrap="square" rtlCol="0">
                <a:spAutoFit/>
              </a:bodyPr>
              <a:lstStyle/>
              <a:p>
                <a:pPr marL="342900" indent="-342900">
                  <a:buAutoNum type="arabicPeriod" startAt="3"/>
                </a:pPr>
                <a:r>
                  <a:rPr lang="zh-CN" altLang="en-US" sz="1400" dirty="0"/>
                  <a:t>某个分区被选择的概率受其它分区</a:t>
                </a:r>
                <a:r>
                  <a:rPr lang="zh-CN" altLang="en-US" sz="1400" dirty="0">
                    <a:solidFill>
                      <a:srgbClr val="FF0000"/>
                    </a:solidFill>
                  </a:rPr>
                  <a:t>测试结果</a:t>
                </a:r>
                <a:r>
                  <a:rPr lang="zh-CN" altLang="en-US" sz="1400" dirty="0"/>
                  <a:t>的影响</a:t>
                </a:r>
                <a:r>
                  <a:rPr lang="en-US" altLang="zh-CN" sz="1400" dirty="0"/>
                  <a:t>,</a:t>
                </a:r>
                <a:r>
                  <a:rPr lang="zh-CN" altLang="en-US" sz="1400" dirty="0"/>
                  <a:t>使得该分区的概率无法准确地反映该分区真正的故障检测能力</a:t>
                </a:r>
                <a:endParaRPr lang="en-US" altLang="zh-CN" sz="1400" dirty="0"/>
              </a:p>
              <a:p>
                <a:r>
                  <a:rPr lang="en-US" altLang="zh-CN" sz="1400" b="1" dirty="0"/>
                  <a:t>	</a:t>
                </a:r>
                <a:r>
                  <a:rPr lang="zh-CN" altLang="en-US" sz="1400" b="1" dirty="0"/>
                  <a:t>原因：</a:t>
                </a:r>
                <a:r>
                  <a:rPr lang="zh-CN" altLang="en-US" sz="1400" dirty="0"/>
                  <a:t>将</a:t>
                </a:r>
                <a:r>
                  <a:rPr lang="en-US" altLang="zh-CN" sz="1400" dirty="0"/>
                  <a:t>SUT</a:t>
                </a:r>
                <a:r>
                  <a:rPr lang="zh-CN" altLang="en-US" sz="1400" dirty="0"/>
                  <a:t>的输入域按照某种方式划分分区之后</a:t>
                </a:r>
                <a:r>
                  <a:rPr lang="en-US" altLang="zh-CN" sz="1400" dirty="0"/>
                  <a:t>,</a:t>
                </a:r>
                <a:r>
                  <a:rPr lang="zh-CN" altLang="en-US" sz="1400" dirty="0"/>
                  <a:t>每一个分区的测试能力随之</a:t>
                </a:r>
                <a:r>
                  <a:rPr lang="en-US" altLang="zh-CN" sz="1400" dirty="0"/>
                  <a:t>		  </a:t>
                </a:r>
                <a:r>
                  <a:rPr lang="zh-CN" altLang="en-US" sz="1400" dirty="0"/>
                  <a:t>确定</a:t>
                </a:r>
                <a:r>
                  <a:rPr lang="en-US" altLang="zh-CN" sz="1400" dirty="0"/>
                  <a:t>.</a:t>
                </a:r>
                <a:r>
                  <a:rPr lang="zh-CN" altLang="en-US" sz="1400" dirty="0"/>
                  <a:t>理想情况下</a:t>
                </a:r>
                <a:r>
                  <a:rPr lang="en-US" altLang="zh-CN" sz="1400" dirty="0"/>
                  <a:t>,</a:t>
                </a:r>
                <a:r>
                  <a:rPr lang="zh-CN" altLang="en-US" sz="1400" dirty="0"/>
                  <a:t>检测能力强的分区经过若干步之后被选择的概率</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sub>
                    </m:sSub>
                  </m:oMath>
                </a14:m>
                <a:r>
                  <a:rPr lang="zh-CN" altLang="en-US" sz="1400" dirty="0"/>
                  <a:t>应  </a:t>
                </a:r>
                <a:r>
                  <a:rPr lang="en-US" altLang="zh-CN" sz="1400" dirty="0"/>
                  <a:t>		  </a:t>
                </a:r>
                <a:r>
                  <a:rPr lang="zh-CN" altLang="en-US" sz="1400" dirty="0"/>
                  <a:t>当比其它分区被选择的概率大</a:t>
                </a:r>
                <a:r>
                  <a:rPr lang="en-US" altLang="zh-CN" sz="1400" dirty="0"/>
                  <a:t>.</a:t>
                </a:r>
                <a:r>
                  <a:rPr lang="zh-CN" altLang="en-US" sz="1400" dirty="0">
                    <a:solidFill>
                      <a:srgbClr val="FF0000"/>
                    </a:solidFill>
                  </a:rPr>
                  <a:t>由于某一个分区对应的概率受其它分区 </a:t>
                </a:r>
                <a:r>
                  <a:rPr lang="en-US" altLang="zh-CN" sz="1400" dirty="0">
                    <a:solidFill>
                      <a:srgbClr val="FF0000"/>
                    </a:solidFill>
                  </a:rPr>
                  <a:t>		  </a:t>
                </a:r>
                <a:r>
                  <a:rPr lang="zh-CN" altLang="en-US" sz="1400" dirty="0">
                    <a:solidFill>
                      <a:srgbClr val="FF0000"/>
                    </a:solidFill>
                  </a:rPr>
                  <a:t>测试结果的影响，使得检测能力强的分区对应的概率并不一定大，或者</a:t>
                </a:r>
                <a:r>
                  <a:rPr lang="en-US" altLang="zh-CN" sz="1400" dirty="0">
                    <a:solidFill>
                      <a:srgbClr val="FF0000"/>
                    </a:solidFill>
                  </a:rPr>
                  <a:t>		  </a:t>
                </a:r>
                <a:r>
                  <a:rPr lang="zh-CN" altLang="en-US" sz="1400" dirty="0">
                    <a:solidFill>
                      <a:srgbClr val="FF0000"/>
                    </a:solidFill>
                  </a:rPr>
                  <a:t>降低了找到高检测能力分区的速度</a:t>
                </a:r>
                <a:endParaRPr lang="en-US" altLang="zh-CN" sz="1400" dirty="0">
                  <a:solidFill>
                    <a:srgbClr val="FF0000"/>
                  </a:solidFill>
                </a:endParaRPr>
              </a:p>
              <a:p>
                <a:pPr marL="342900" indent="-342900">
                  <a:buAutoNum type="arabicPeriod" startAt="4"/>
                </a:pPr>
                <a:r>
                  <a:rPr lang="zh-CN" altLang="zh-CN" sz="1400" dirty="0"/>
                  <a:t>分区</a:t>
                </a:r>
                <a:r>
                  <a:rPr lang="zh-CN" altLang="en-US" sz="1400" dirty="0"/>
                  <a:t>被选择</a:t>
                </a:r>
                <a:r>
                  <a:rPr lang="zh-CN" altLang="zh-CN" sz="1400" dirty="0"/>
                  <a:t>概率</a:t>
                </a:r>
                <a:r>
                  <a:rPr lang="zh-CN" altLang="en-US" sz="1400" dirty="0"/>
                  <a:t>的调整</a:t>
                </a:r>
                <a:r>
                  <a:rPr lang="zh-CN" altLang="zh-CN" sz="1400" dirty="0"/>
                  <a:t>幅度应当</a:t>
                </a:r>
                <a:r>
                  <a:rPr lang="zh-CN" altLang="en-US" sz="1400" dirty="0">
                    <a:solidFill>
                      <a:srgbClr val="FF0000"/>
                    </a:solidFill>
                  </a:rPr>
                  <a:t>依据</a:t>
                </a:r>
                <a:r>
                  <a:rPr lang="zh-CN" altLang="zh-CN" sz="1400" dirty="0">
                    <a:solidFill>
                      <a:srgbClr val="FF0000"/>
                    </a:solidFill>
                  </a:rPr>
                  <a:t>当前分区</a:t>
                </a:r>
                <a:r>
                  <a:rPr lang="zh-CN" altLang="en-US" sz="1400" dirty="0">
                    <a:solidFill>
                      <a:srgbClr val="FF0000"/>
                    </a:solidFill>
                  </a:rPr>
                  <a:t>被选择</a:t>
                </a:r>
                <a:r>
                  <a:rPr lang="zh-CN" altLang="zh-CN" sz="1400" dirty="0">
                    <a:solidFill>
                      <a:srgbClr val="FF0000"/>
                    </a:solidFill>
                  </a:rPr>
                  <a:t>概率</a:t>
                </a:r>
                <a:r>
                  <a:rPr lang="zh-CN" altLang="en-US" sz="1400" dirty="0">
                    <a:solidFill>
                      <a:srgbClr val="FF0000"/>
                    </a:solidFill>
                  </a:rPr>
                  <a:t>的</a:t>
                </a:r>
                <a:r>
                  <a:rPr lang="zh-CN" altLang="zh-CN" sz="1400" dirty="0">
                    <a:solidFill>
                      <a:srgbClr val="FF0000"/>
                    </a:solidFill>
                  </a:rPr>
                  <a:t>大小</a:t>
                </a:r>
                <a:endParaRPr lang="en-US" altLang="zh-CN" sz="1400" dirty="0">
                  <a:solidFill>
                    <a:srgbClr val="FF0000"/>
                  </a:solidFill>
                </a:endParaRPr>
              </a:p>
              <a:p>
                <a:r>
                  <a:rPr lang="en-US" altLang="zh-CN" sz="1400" dirty="0"/>
                  <a:t>	</a:t>
                </a:r>
                <a:r>
                  <a:rPr lang="zh-CN" altLang="en-US" sz="1400" b="1" dirty="0"/>
                  <a:t>原因：</a:t>
                </a:r>
                <a:r>
                  <a:rPr lang="zh-CN" altLang="en-US" sz="1400" dirty="0"/>
                  <a:t>直觉地</a:t>
                </a:r>
                <a:r>
                  <a:rPr lang="en-US" altLang="zh-CN" sz="1400" dirty="0"/>
                  <a:t>,</a:t>
                </a:r>
                <a:r>
                  <a:rPr lang="zh-CN" altLang="zh-CN" sz="1400" dirty="0"/>
                  <a:t>如果当前分区的概率比较大说明该分区在理论上具有更高的检测</a:t>
                </a:r>
                <a:r>
                  <a:rPr lang="en-US" altLang="zh-CN" sz="1400" dirty="0"/>
                  <a:t>		 </a:t>
                </a:r>
                <a:r>
                  <a:rPr lang="zh-CN" altLang="zh-CN" sz="1400" dirty="0"/>
                  <a:t>能力</a:t>
                </a:r>
                <a:r>
                  <a:rPr lang="en-US" altLang="zh-CN" sz="1400" dirty="0"/>
                  <a:t>,</a:t>
                </a:r>
                <a:r>
                  <a:rPr lang="zh-CN" altLang="zh-CN" sz="1400" dirty="0"/>
                  <a:t>但是并不能保证该分区的每一个测试用例都能揭示软件的</a:t>
                </a:r>
                <a:r>
                  <a:rPr lang="zh-CN" altLang="en-US" sz="1400" dirty="0"/>
                  <a:t>缺陷</a:t>
                </a:r>
                <a:r>
                  <a:rPr lang="en-US" altLang="zh-CN" sz="1400" dirty="0"/>
                  <a:t>,</a:t>
                </a:r>
                <a:r>
                  <a:rPr lang="zh-CN" altLang="zh-CN" sz="1400" dirty="0"/>
                  <a:t>因此</a:t>
                </a:r>
                <a:r>
                  <a:rPr lang="en-US" altLang="zh-CN" sz="1400" dirty="0"/>
                  <a:t>		 </a:t>
                </a:r>
                <a:r>
                  <a:rPr lang="zh-CN" altLang="zh-CN" sz="1400" dirty="0"/>
                  <a:t>该分区的测试用例没有揭示缺陷时的调整幅度应当比</a:t>
                </a:r>
                <a:r>
                  <a:rPr lang="zh-CN" altLang="en-US" sz="1400" dirty="0"/>
                  <a:t>概率</a:t>
                </a:r>
                <a:r>
                  <a:rPr lang="zh-CN" altLang="zh-CN" sz="1400" dirty="0"/>
                  <a:t>较小分区没有</a:t>
                </a:r>
                <a:r>
                  <a:rPr lang="en-US" altLang="zh-CN" sz="1400" dirty="0"/>
                  <a:t>		 </a:t>
                </a:r>
                <a:r>
                  <a:rPr lang="zh-CN" altLang="zh-CN" sz="1400" dirty="0"/>
                  <a:t>检测出</a:t>
                </a:r>
                <a:r>
                  <a:rPr lang="zh-CN" altLang="en-US" sz="1400" dirty="0"/>
                  <a:t>缺陷</a:t>
                </a:r>
                <a:r>
                  <a:rPr lang="zh-CN" altLang="zh-CN" sz="1400" dirty="0"/>
                  <a:t>时的调整幅度要小</a:t>
                </a:r>
                <a:r>
                  <a:rPr lang="en-US" altLang="zh-CN" sz="1400" dirty="0"/>
                  <a:t>;</a:t>
                </a:r>
                <a:r>
                  <a:rPr lang="zh-CN" altLang="en-US" sz="1400" dirty="0"/>
                  <a:t>反之</a:t>
                </a:r>
                <a:r>
                  <a:rPr lang="en-US" altLang="zh-CN" sz="1400" dirty="0"/>
                  <a:t>,</a:t>
                </a:r>
                <a:r>
                  <a:rPr lang="zh-CN" altLang="en-US" sz="1400" dirty="0"/>
                  <a:t>如果检测出缺陷时</a:t>
                </a:r>
                <a:r>
                  <a:rPr lang="zh-CN" altLang="zh-CN" sz="1400" dirty="0"/>
                  <a:t>调整幅度应当比较</a:t>
                </a:r>
                <a:r>
                  <a:rPr lang="en-US" altLang="zh-CN" sz="1400" dirty="0"/>
                  <a:t>		 </a:t>
                </a:r>
                <a:r>
                  <a:rPr lang="zh-CN" altLang="zh-CN" sz="1400" dirty="0"/>
                  <a:t>小分区没有检测出失效时的调整幅度要</a:t>
                </a:r>
                <a:r>
                  <a:rPr lang="zh-CN" altLang="en-US" sz="1400" dirty="0"/>
                  <a:t>大</a:t>
                </a:r>
                <a:endParaRPr lang="en-US" altLang="zh-CN" sz="1400" dirty="0"/>
              </a:p>
              <a:p>
                <a:pPr marL="342900" indent="-342900">
                  <a:buAutoNum type="arabicPeriod" startAt="3"/>
                </a:pPr>
                <a:endParaRPr lang="en-US" altLang="zh-CN" sz="1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648800" y="1734020"/>
                <a:ext cx="6753600" cy="3108543"/>
              </a:xfrm>
              <a:prstGeom prst="rect">
                <a:avLst/>
              </a:prstGeom>
              <a:blipFill>
                <a:blip r:embed="rId2"/>
                <a:stretch>
                  <a:fillRect l="-451" t="-980"/>
                </a:stretch>
              </a:blipFill>
            </p:spPr>
            <p:txBody>
              <a:bodyPr/>
              <a:lstStyle/>
              <a:p>
                <a:r>
                  <a:rPr lang="zh-CN" altLang="en-US">
                    <a:noFill/>
                  </a:rPr>
                  <a:t> </a:t>
                </a:r>
              </a:p>
            </p:txBody>
          </p:sp>
        </mc:Fallback>
      </mc:AlternateContent>
      <p:sp>
        <p:nvSpPr>
          <p:cNvPr id="10"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614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79930" y="603778"/>
            <a:ext cx="3966882"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DRT</a:t>
            </a:r>
            <a:r>
              <a:rPr lang="zh-CN" altLang="en-US" sz="2400" dirty="0">
                <a:latin typeface="Georgia" panose="02040502050405020303" pitchFamily="18" charset="0"/>
                <a:ea typeface="黑体" panose="02010609060101010101" pitchFamily="49" charset="-122"/>
              </a:rPr>
              <a:t>策略分析</a:t>
            </a:r>
          </a:p>
        </p:txBody>
      </p:sp>
      <p:sp>
        <p:nvSpPr>
          <p:cNvPr id="6" name="文本框 5"/>
          <p:cNvSpPr txBox="1"/>
          <p:nvPr/>
        </p:nvSpPr>
        <p:spPr>
          <a:xfrm>
            <a:off x="1142999" y="1136499"/>
            <a:ext cx="448116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latin typeface="Georgia" panose="02040502050405020303" pitchFamily="18" charset="0"/>
                <a:ea typeface="黑体" panose="02010609060101010101" pitchFamily="49" charset="-122"/>
              </a:rPr>
              <a:t> DRT</a:t>
            </a:r>
            <a:r>
              <a:rPr lang="zh-CN" altLang="en-US" sz="2400" dirty="0">
                <a:latin typeface="Georgia" panose="02040502050405020303" pitchFamily="18" charset="0"/>
                <a:ea typeface="黑体" panose="02010609060101010101" pitchFamily="49" charset="-122"/>
              </a:rPr>
              <a:t>策略的外部影响因素</a:t>
            </a:r>
          </a:p>
        </p:txBody>
      </p:sp>
      <mc:AlternateContent xmlns:mc="http://schemas.openxmlformats.org/markup-compatibility/2006" xmlns:a14="http://schemas.microsoft.com/office/drawing/2010/main">
        <mc:Choice Requires="a14">
          <p:sp>
            <p:nvSpPr>
              <p:cNvPr id="3" name="文本框 2"/>
              <p:cNvSpPr txBox="1"/>
              <p:nvPr/>
            </p:nvSpPr>
            <p:spPr>
              <a:xfrm>
                <a:off x="1648800" y="1734020"/>
                <a:ext cx="6753600" cy="1815882"/>
              </a:xfrm>
              <a:prstGeom prst="rect">
                <a:avLst/>
              </a:prstGeom>
              <a:noFill/>
            </p:spPr>
            <p:txBody>
              <a:bodyPr wrap="square" rtlCol="0">
                <a:spAutoFit/>
              </a:bodyPr>
              <a:lstStyle/>
              <a:p>
                <a:pPr marL="342900" indent="-342900">
                  <a:buFont typeface="+mj-lt"/>
                  <a:buAutoNum type="arabicPeriod"/>
                </a:pPr>
                <a:r>
                  <a:rPr lang="zh-CN" altLang="en-US" sz="1400" dirty="0"/>
                  <a:t>初始剖面</a:t>
                </a:r>
                <a:r>
                  <a:rPr lang="en-US" altLang="zh-CN" sz="1400" dirty="0"/>
                  <a:t>.</a:t>
                </a:r>
                <a:r>
                  <a:rPr lang="zh-CN" altLang="zh-CN" sz="1400" dirty="0"/>
                  <a:t>一般情况下</a:t>
                </a:r>
                <a:r>
                  <a:rPr lang="en-US" altLang="zh-CN" sz="1400" dirty="0"/>
                  <a:t>,</a:t>
                </a:r>
                <a:r>
                  <a:rPr lang="zh-CN" altLang="zh-CN" sz="1400" dirty="0"/>
                  <a:t>初始测试剖面</a:t>
                </a:r>
                <a14:m>
                  <m:oMath xmlns:m="http://schemas.openxmlformats.org/officeDocument/2006/math">
                    <m:d>
                      <m:dPr>
                        <m:begChr m:val="{"/>
                        <m:endChr m:val="}"/>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𝑚</m:t>
                            </m:r>
                          </m:sub>
                        </m:sSub>
                      </m:e>
                    </m:d>
                  </m:oMath>
                </a14:m>
                <a:r>
                  <a:rPr lang="zh-CN" altLang="zh-CN" sz="1400" dirty="0"/>
                  <a:t>中</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r>
                      <a:rPr lang="en-US" altLang="zh-CN" sz="1400" i="1" smtClean="0">
                        <a:latin typeface="Cambria Math" panose="02040503050406030204" pitchFamily="18" charset="0"/>
                      </a:rPr>
                      <m:t>…</m:t>
                    </m:r>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𝑚</m:t>
                        </m:r>
                      </m:sub>
                    </m:sSub>
                  </m:oMath>
                </a14:m>
                <a:r>
                  <a:rPr lang="en-US" altLang="zh-CN" sz="1400" dirty="0"/>
                  <a:t>,</a:t>
                </a:r>
                <a:r>
                  <a:rPr lang="zh-CN" altLang="zh-CN" sz="1400" dirty="0"/>
                  <a:t>即初始条件下每一个分区被选择的概率是均等的</a:t>
                </a:r>
                <a:r>
                  <a:rPr lang="en-US" altLang="zh-CN" sz="1400" dirty="0"/>
                  <a:t>.</a:t>
                </a:r>
                <a:r>
                  <a:rPr lang="zh-CN" altLang="zh-CN" sz="1400" dirty="0"/>
                  <a:t>这种做法在某些情况下可能不是最好的选择</a:t>
                </a:r>
                <a:r>
                  <a:rPr lang="en-US" altLang="zh-CN" sz="1400" dirty="0"/>
                  <a:t>.</a:t>
                </a:r>
                <a:r>
                  <a:rPr lang="zh-CN" altLang="en-US" sz="1400" dirty="0"/>
                  <a:t>例如当</a:t>
                </a:r>
                <a:r>
                  <a:rPr lang="en-US" altLang="zh-CN" sz="1400" dirty="0"/>
                  <a:t>SUT</a:t>
                </a:r>
                <a:r>
                  <a:rPr lang="zh-CN" altLang="en-US" sz="1400" dirty="0"/>
                  <a:t>输入域的失效率较低时</a:t>
                </a:r>
                <a:r>
                  <a:rPr lang="en-US" altLang="zh-CN" sz="1400" dirty="0"/>
                  <a:t>,</a:t>
                </a:r>
                <a:r>
                  <a:rPr lang="zh-CN" altLang="en-US" sz="1400" dirty="0"/>
                  <a:t>即有很少的测试用例能够揭示软件中的缺陷</a:t>
                </a:r>
                <a:r>
                  <a:rPr lang="en-US" altLang="zh-CN" sz="1400" dirty="0"/>
                  <a:t>,</a:t>
                </a:r>
                <a:r>
                  <a:rPr lang="zh-CN" altLang="en-US" sz="1400" dirty="0"/>
                  <a:t>划分分区之后根据软件缺陷的集簇性</a:t>
                </a:r>
                <a:r>
                  <a:rPr lang="en-US" altLang="zh-CN" sz="1400" dirty="0"/>
                  <a:t>,</a:t>
                </a:r>
                <a:r>
                  <a:rPr lang="zh-CN" altLang="en-US" sz="1400" dirty="0"/>
                  <a:t>某些分区很可能具有较高的检测能力，某些分区具备较小甚至不具备检测能力</a:t>
                </a:r>
                <a:endParaRPr lang="en-US" altLang="zh-CN" sz="1400" dirty="0"/>
              </a:p>
              <a:p>
                <a:pPr marL="342900" indent="-342900">
                  <a:buFont typeface="+mj-lt"/>
                  <a:buAutoNum type="arabicPeriod"/>
                </a:pPr>
                <a:r>
                  <a:rPr lang="zh-CN" altLang="en-US" sz="1400" dirty="0"/>
                  <a:t>分区数目</a:t>
                </a:r>
                <a:r>
                  <a:rPr lang="en-US" altLang="zh-CN" sz="1400" dirty="0"/>
                  <a:t>.</a:t>
                </a:r>
                <a:r>
                  <a:rPr lang="zh-CN" altLang="zh-CN" sz="1400" dirty="0"/>
                  <a:t>在黑盒测试中</a:t>
                </a:r>
                <a:r>
                  <a:rPr lang="en-US" altLang="zh-CN" sz="1400" dirty="0"/>
                  <a:t>,</a:t>
                </a:r>
                <a:r>
                  <a:rPr lang="zh-CN" altLang="zh-CN" sz="1400" dirty="0"/>
                  <a:t>同一个项目的不同分区策略以及同一个项目的相同分区策略</a:t>
                </a:r>
                <a:r>
                  <a:rPr lang="en-US" altLang="zh-CN" sz="1400" dirty="0"/>
                  <a:t>,</a:t>
                </a:r>
                <a:r>
                  <a:rPr lang="zh-CN" altLang="zh-CN" sz="1400" dirty="0"/>
                  <a:t>分区的数目也可能不同</a:t>
                </a:r>
                <a:r>
                  <a:rPr lang="en-US" altLang="zh-CN" sz="1400" dirty="0"/>
                  <a:t>,</a:t>
                </a:r>
                <a:r>
                  <a:rPr lang="zh-CN" altLang="zh-CN" sz="1400" dirty="0"/>
                  <a:t>不同数目的分区导致算法的检测效率发生改变</a:t>
                </a:r>
                <a:endParaRPr lang="en-US" altLang="zh-CN" sz="1400" dirty="0"/>
              </a:p>
              <a:p>
                <a:pPr marL="342900" indent="-342900">
                  <a:buFont typeface="+mj-lt"/>
                  <a:buAutoNum type="arabicPeriod" startAt="5"/>
                </a:pPr>
                <a:endParaRPr lang="en-US" altLang="zh-CN" sz="1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648800" y="1734020"/>
                <a:ext cx="6753600" cy="1815882"/>
              </a:xfrm>
              <a:prstGeom prst="rect">
                <a:avLst/>
              </a:prstGeom>
              <a:blipFill>
                <a:blip r:embed="rId2"/>
                <a:stretch>
                  <a:fillRect l="-451" t="-1678" r="-1444"/>
                </a:stretch>
              </a:blipFill>
            </p:spPr>
            <p:txBody>
              <a:bodyPr/>
              <a:lstStyle/>
              <a:p>
                <a:r>
                  <a:rPr lang="zh-CN" altLang="en-US">
                    <a:noFill/>
                  </a:rPr>
                  <a:t> </a:t>
                </a:r>
              </a:p>
            </p:txBody>
          </p:sp>
        </mc:Fallback>
      </mc:AlternateContent>
      <p:sp>
        <p:nvSpPr>
          <p:cNvPr id="10"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8230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79930" y="603778"/>
            <a:ext cx="3966882"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Markov</a:t>
            </a:r>
            <a:r>
              <a:rPr lang="zh-CN" altLang="en-US" sz="2400" dirty="0">
                <a:latin typeface="Georgia" panose="02040502050405020303" pitchFamily="18" charset="0"/>
                <a:ea typeface="黑体" panose="02010609060101010101" pitchFamily="49" charset="-122"/>
              </a:rPr>
              <a:t>理论基础</a:t>
            </a:r>
          </a:p>
        </p:txBody>
      </p:sp>
      <p:sp>
        <p:nvSpPr>
          <p:cNvPr id="3" name="文本框 2"/>
          <p:cNvSpPr txBox="1"/>
          <p:nvPr/>
        </p:nvSpPr>
        <p:spPr>
          <a:xfrm>
            <a:off x="1539009" y="1587623"/>
            <a:ext cx="6825600" cy="646331"/>
          </a:xfrm>
          <a:prstGeom prst="rect">
            <a:avLst/>
          </a:prstGeom>
          <a:noFill/>
        </p:spPr>
        <p:txBody>
          <a:bodyPr wrap="square" rtlCol="0">
            <a:spAutoFit/>
          </a:bodyPr>
          <a:lstStyle/>
          <a:p>
            <a:r>
              <a:rPr lang="en-US" altLang="zh-CN" dirty="0"/>
              <a:t>Markov</a:t>
            </a:r>
            <a:r>
              <a:rPr lang="zh-CN" altLang="zh-CN" dirty="0"/>
              <a:t>随机过程称为</a:t>
            </a:r>
            <a:r>
              <a:rPr lang="en-US" altLang="zh-CN" dirty="0"/>
              <a:t>Markov</a:t>
            </a:r>
            <a:r>
              <a:rPr lang="zh-CN" altLang="zh-CN" dirty="0"/>
              <a:t>链</a:t>
            </a:r>
            <a:r>
              <a:rPr lang="en-US" altLang="zh-CN" dirty="0"/>
              <a:t>,</a:t>
            </a:r>
            <a:r>
              <a:rPr lang="zh-CN" altLang="zh-CN" dirty="0"/>
              <a:t>具备无后效应</a:t>
            </a:r>
            <a:r>
              <a:rPr lang="en-US" altLang="zh-CN" dirty="0"/>
              <a:t>,</a:t>
            </a:r>
            <a:r>
              <a:rPr lang="zh-CN" altLang="zh-CN" dirty="0"/>
              <a:t>即</a:t>
            </a:r>
            <a:r>
              <a:rPr lang="zh-CN" altLang="zh-CN" dirty="0">
                <a:solidFill>
                  <a:srgbClr val="FF0000"/>
                </a:solidFill>
              </a:rPr>
              <a:t>要确定过程将来的状态</a:t>
            </a:r>
            <a:r>
              <a:rPr lang="en-US" altLang="zh-CN" dirty="0">
                <a:solidFill>
                  <a:srgbClr val="FF0000"/>
                </a:solidFill>
              </a:rPr>
              <a:t>,</a:t>
            </a:r>
            <a:r>
              <a:rPr lang="zh-CN" altLang="zh-CN" dirty="0">
                <a:solidFill>
                  <a:srgbClr val="FF0000"/>
                </a:solidFill>
              </a:rPr>
              <a:t>知道它此刻的情况就够了</a:t>
            </a:r>
            <a:r>
              <a:rPr lang="en-US" altLang="zh-CN" dirty="0"/>
              <a:t>,</a:t>
            </a:r>
            <a:r>
              <a:rPr lang="zh-CN" altLang="zh-CN" dirty="0"/>
              <a:t>并不需要对它以往状况的认识</a:t>
            </a:r>
            <a:endParaRPr lang="en-US" altLang="zh-CN" dirty="0"/>
          </a:p>
        </p:txBody>
      </p:sp>
      <p:sp>
        <p:nvSpPr>
          <p:cNvPr id="5" name="文本框 4"/>
          <p:cNvSpPr txBox="1"/>
          <p:nvPr/>
        </p:nvSpPr>
        <p:spPr>
          <a:xfrm>
            <a:off x="1210235" y="1157776"/>
            <a:ext cx="204172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Markov</a:t>
            </a:r>
            <a:r>
              <a:rPr lang="zh-CN" altLang="en-US" dirty="0"/>
              <a:t>链概念</a:t>
            </a:r>
          </a:p>
        </p:txBody>
      </p:sp>
      <p:sp>
        <p:nvSpPr>
          <p:cNvPr id="6" name="文本框 5"/>
          <p:cNvSpPr txBox="1"/>
          <p:nvPr/>
        </p:nvSpPr>
        <p:spPr>
          <a:xfrm>
            <a:off x="1210235" y="2294469"/>
            <a:ext cx="561414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Markov</a:t>
            </a:r>
            <a:r>
              <a:rPr lang="zh-CN" altLang="en-US" dirty="0"/>
              <a:t>链的数学形式</a:t>
            </a:r>
          </a:p>
        </p:txBody>
      </p:sp>
      <mc:AlternateContent xmlns:mc="http://schemas.openxmlformats.org/markup-compatibility/2006" xmlns:a14="http://schemas.microsoft.com/office/drawing/2010/main">
        <mc:Choice Requires="a14">
          <p:sp>
            <p:nvSpPr>
              <p:cNvPr id="7" name="文本框 6"/>
              <p:cNvSpPr txBox="1"/>
              <p:nvPr/>
            </p:nvSpPr>
            <p:spPr>
              <a:xfrm>
                <a:off x="1465051" y="2663801"/>
                <a:ext cx="6825600" cy="1200329"/>
              </a:xfrm>
              <a:prstGeom prst="rect">
                <a:avLst/>
              </a:prstGeom>
              <a:noFill/>
            </p:spPr>
            <p:txBody>
              <a:bodyPr wrap="square" rtlCol="0">
                <a:spAutoFit/>
              </a:bodyPr>
              <a:lstStyle/>
              <a:p>
                <a:r>
                  <a:rPr lang="zh-CN" altLang="zh-CN" dirty="0"/>
                  <a:t>对于有限个或可列个值</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smtClean="0">
                        <a:latin typeface="Cambria Math" panose="02040503050406030204" pitchFamily="18" charset="0"/>
                      </a:rPr>
                      <m:t>…</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𝑛</m:t>
                        </m:r>
                      </m:sub>
                    </m:sSub>
                    <m:r>
                      <a:rPr lang="en-US" altLang="zh-CN" b="0" i="0" smtClean="0">
                        <a:latin typeface="Cambria Math" panose="02040503050406030204" pitchFamily="18" charset="0"/>
                      </a:rPr>
                      <m:t>,</m:t>
                    </m:r>
                  </m:oMath>
                </a14:m>
                <a:r>
                  <a:rPr lang="zh-CN" altLang="zh-CN" dirty="0"/>
                  <a:t>以</a:t>
                </a:r>
                <a14:m>
                  <m:oMath xmlns:m="http://schemas.openxmlformats.org/officeDocument/2006/math">
                    <m:r>
                      <a:rPr lang="en-US" altLang="zh-CN">
                        <a:latin typeface="Cambria Math" panose="02040503050406030204" pitchFamily="18" charset="0"/>
                      </a:rPr>
                      <m:t>{1,2,⋯,</m:t>
                    </m:r>
                    <m:r>
                      <m:rPr>
                        <m:sty m:val="p"/>
                      </m:rPr>
                      <a:rPr lang="en-US" altLang="zh-CN">
                        <a:latin typeface="Cambria Math" panose="02040503050406030204" pitchFamily="18" charset="0"/>
                      </a:rPr>
                      <m:t>n</m:t>
                    </m:r>
                    <m:r>
                      <a:rPr lang="en-US" altLang="zh-CN">
                        <a:latin typeface="Cambria Math" panose="02040503050406030204" pitchFamily="18" charset="0"/>
                      </a:rPr>
                      <m:t>}</m:t>
                    </m:r>
                  </m:oMath>
                </a14:m>
                <a:r>
                  <a:rPr lang="zh-CN" altLang="zh-CN" dirty="0"/>
                  <a:t>来标记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smtClean="0">
                        <a:latin typeface="Cambria Math" panose="02040503050406030204" pitchFamily="18" charset="0"/>
                      </a:rPr>
                      <m:t>…</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𝑛</m:t>
                        </m:r>
                      </m:sub>
                    </m:sSub>
                  </m:oMath>
                </a14:m>
                <a:r>
                  <a:rPr lang="zh-CN" altLang="zh-CN" dirty="0"/>
                  <a:t>并称它们为过程的状态</a:t>
                </a:r>
                <a:r>
                  <a:rPr lang="en-US" altLang="zh-CN" dirty="0"/>
                  <a:t>,</a:t>
                </a:r>
                <a:r>
                  <a:rPr lang="zh-CN" altLang="en-US" dirty="0"/>
                  <a:t>对于任意的</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≥0</m:t>
                    </m:r>
                  </m:oMath>
                </a14:m>
                <a:r>
                  <a:rPr lang="zh-CN" altLang="en-US" dirty="0"/>
                  <a:t>以及状态</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有：</a:t>
                </a:r>
                <a:endParaRPr lang="en-US" altLang="zh-CN" dirty="0"/>
              </a:p>
              <a:p>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en-US" altLang="zh-CN" dirty="0"/>
                  <a:t> =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65051" y="2663801"/>
                <a:ext cx="6825600" cy="1200329"/>
              </a:xfrm>
              <a:prstGeom prst="rect">
                <a:avLst/>
              </a:prstGeom>
              <a:blipFill>
                <a:blip r:embed="rId2"/>
                <a:stretch>
                  <a:fillRect l="-714" t="-3046" b="-71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368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463924" y="603778"/>
            <a:ext cx="3966882"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Markov</a:t>
            </a:r>
            <a:r>
              <a:rPr lang="zh-CN" altLang="en-US" sz="2400" dirty="0">
                <a:latin typeface="Georgia" panose="02040502050405020303" pitchFamily="18" charset="0"/>
                <a:ea typeface="黑体" panose="02010609060101010101" pitchFamily="49" charset="-122"/>
              </a:rPr>
              <a:t>理论基础</a:t>
            </a:r>
          </a:p>
        </p:txBody>
      </p:sp>
      <p:sp>
        <p:nvSpPr>
          <p:cNvPr id="5" name="文本框 4"/>
          <p:cNvSpPr txBox="1"/>
          <p:nvPr/>
        </p:nvSpPr>
        <p:spPr>
          <a:xfrm>
            <a:off x="894228" y="1440742"/>
            <a:ext cx="561414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转移概率</a:t>
            </a:r>
          </a:p>
        </p:txBody>
      </p:sp>
      <mc:AlternateContent xmlns:mc="http://schemas.openxmlformats.org/markup-compatibility/2006" xmlns:a14="http://schemas.microsoft.com/office/drawing/2010/main">
        <mc:Choice Requires="a14">
          <p:sp>
            <p:nvSpPr>
              <p:cNvPr id="8" name="文本框 7"/>
              <p:cNvSpPr txBox="1"/>
              <p:nvPr/>
            </p:nvSpPr>
            <p:spPr>
              <a:xfrm>
                <a:off x="1349977" y="1055981"/>
                <a:ext cx="3657600" cy="646331"/>
              </a:xfrm>
              <a:prstGeom prst="rect">
                <a:avLst/>
              </a:prstGeom>
              <a:noFill/>
            </p:spPr>
            <p:txBody>
              <a:bodyPr wrap="square" rtlCol="0">
                <a:spAutoFit/>
              </a:bodyPr>
              <a:lstStyle/>
              <a:p>
                <a:r>
                  <a:rPr lang="zh-CN" altLang="zh-CN" dirty="0"/>
                  <a:t>假设状态空间</a:t>
                </a:r>
                <a14:m>
                  <m:oMath xmlns:m="http://schemas.openxmlformats.org/officeDocument/2006/math">
                    <m:r>
                      <m:rPr>
                        <m:sty m:val="p"/>
                      </m:rPr>
                      <a:rPr lang="en-US" altLang="zh-CN">
                        <a:latin typeface="Cambria Math" panose="02040503050406030204" pitchFamily="18" charset="0"/>
                      </a:rPr>
                      <m:t>S</m:t>
                    </m:r>
                    <m:r>
                      <a:rPr lang="en-US" altLang="zh-CN" i="1">
                        <a:latin typeface="Cambria Math" panose="02040503050406030204" pitchFamily="18" charset="0"/>
                      </a:rPr>
                      <m:t>=</m:t>
                    </m:r>
                    <m:r>
                      <a:rPr lang="en-US" altLang="zh-CN">
                        <a:latin typeface="Cambria Math" panose="02040503050406030204" pitchFamily="18" charset="0"/>
                      </a:rPr>
                      <m:t>{1,2,</m:t>
                    </m:r>
                    <m:r>
                      <a:rPr lang="en-US" altLang="zh-CN" i="1" smtClean="0">
                        <a:latin typeface="Cambria Math" panose="02040503050406030204" pitchFamily="18" charset="0"/>
                      </a:rPr>
                      <m:t>…</m:t>
                    </m:r>
                    <m:r>
                      <a:rPr lang="en-US" altLang="zh-CN">
                        <a:latin typeface="Cambria Math" panose="02040503050406030204" pitchFamily="18" charset="0"/>
                      </a:rPr>
                      <m:t>,</m:t>
                    </m:r>
                    <m:r>
                      <m:rPr>
                        <m:sty m:val="p"/>
                      </m:rPr>
                      <a:rPr lang="en-US" altLang="zh-CN">
                        <a:latin typeface="Cambria Math" panose="02040503050406030204" pitchFamily="18" charset="0"/>
                      </a:rPr>
                      <m:t>m</m:t>
                    </m:r>
                    <m:r>
                      <a:rPr lang="en-US" altLang="zh-CN">
                        <a:latin typeface="Cambria Math" panose="02040503050406030204" pitchFamily="18" charset="0"/>
                      </a:rPr>
                      <m:t>}</m:t>
                    </m:r>
                  </m:oMath>
                </a14:m>
                <a:endParaRPr lang="zh-CN" altLang="zh-CN" dirty="0"/>
              </a:p>
              <a:p>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1349977" y="1055981"/>
                <a:ext cx="3657600" cy="646331"/>
              </a:xfrm>
              <a:prstGeom prst="rect">
                <a:avLst/>
              </a:prstGeom>
              <a:blipFill>
                <a:blip r:embed="rId2"/>
                <a:stretch>
                  <a:fillRect l="-1333" t="-4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375028" y="1832130"/>
                <a:ext cx="6289796" cy="915017"/>
              </a:xfrm>
              <a:prstGeom prst="rect">
                <a:avLst/>
              </a:prstGeom>
              <a:noFill/>
            </p:spPr>
            <p:txBody>
              <a:bodyPr wrap="square" rtlCol="0">
                <a:spAutoFit/>
              </a:bodyPr>
              <a:lstStyle/>
              <a:p>
                <a:r>
                  <a:rPr lang="zh-CN" altLang="zh-CN" dirty="0"/>
                  <a:t>定义</a:t>
                </a:r>
                <a:r>
                  <a:rPr lang="en-US" altLang="zh-CN" dirty="0"/>
                  <a:t>1</a:t>
                </a:r>
                <a:r>
                  <a:rPr lang="zh-CN" altLang="zh-CN" dirty="0"/>
                  <a:t>（转移概率）</a:t>
                </a:r>
                <a:r>
                  <a:rPr lang="en-US" altLang="zh-CN" dirty="0"/>
                  <a:t>:</a:t>
                </a:r>
                <a:r>
                  <a:rPr lang="zh-CN" altLang="zh-CN" dirty="0"/>
                  <a:t>条件概率</a:t>
                </a:r>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a:latin typeface="Cambria Math" panose="02040503050406030204" pitchFamily="18" charset="0"/>
                      </a:rPr>
                      <m:t>=</m:t>
                    </m:r>
                    <m:r>
                      <m:rPr>
                        <m:sty m:val="p"/>
                      </m:rPr>
                      <a:rPr lang="en-US" altLang="zh-CN">
                        <a:latin typeface="Cambria Math" panose="02040503050406030204" pitchFamily="18" charset="0"/>
                      </a:rPr>
                      <m:t>j</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sub>
                    </m:sSub>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oMath>
                </a14:m>
                <a:r>
                  <a:rPr lang="zh-CN" altLang="zh-CN" dirty="0"/>
                  <a:t>为</a:t>
                </a:r>
                <a:r>
                  <a:rPr lang="en-US" altLang="zh-CN" dirty="0"/>
                  <a:t>Markov</a:t>
                </a:r>
                <a:r>
                  <a:rPr lang="zh-CN" altLang="zh-CN" dirty="0"/>
                  <a:t>链的一步转移概率</a:t>
                </a:r>
                <a:r>
                  <a:rPr lang="en-US" altLang="zh-CN" dirty="0"/>
                  <a:t>,</a:t>
                </a:r>
                <a:r>
                  <a:rPr lang="zh-CN" altLang="zh-CN" dirty="0"/>
                  <a:t>简称转移概率</a:t>
                </a:r>
              </a:p>
              <a:p>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375028" y="1832130"/>
                <a:ext cx="6289796" cy="915017"/>
              </a:xfrm>
              <a:prstGeom prst="rect">
                <a:avLst/>
              </a:prstGeom>
              <a:blipFill>
                <a:blip r:embed="rId3"/>
                <a:stretch>
                  <a:fillRect l="-873" t="-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375028" y="2799281"/>
                <a:ext cx="6215837" cy="949555"/>
              </a:xfrm>
              <a:prstGeom prst="rect">
                <a:avLst/>
              </a:prstGeom>
              <a:noFill/>
            </p:spPr>
            <p:txBody>
              <a:bodyPr wrap="square" rtlCol="0">
                <a:spAutoFit/>
              </a:bodyPr>
              <a:lstStyle/>
              <a:p>
                <a:r>
                  <a:rPr lang="zh-CN" altLang="zh-CN" dirty="0"/>
                  <a:t>定义</a:t>
                </a:r>
                <a:r>
                  <a:rPr lang="en-US" altLang="zh-CN" dirty="0"/>
                  <a:t>2</a:t>
                </a:r>
                <a:r>
                  <a:rPr lang="zh-CN" altLang="zh-CN" dirty="0"/>
                  <a:t>（时齐</a:t>
                </a:r>
                <a:r>
                  <a:rPr lang="en-US" altLang="zh-CN" dirty="0"/>
                  <a:t>Markov</a:t>
                </a:r>
                <a:r>
                  <a:rPr lang="zh-CN" altLang="zh-CN" dirty="0"/>
                  <a:t>链）</a:t>
                </a:r>
                <a:r>
                  <a:rPr lang="en-US" altLang="zh-CN" dirty="0"/>
                  <a:t>:</a:t>
                </a:r>
                <a:r>
                  <a:rPr lang="zh-CN" altLang="zh-CN" dirty="0"/>
                  <a:t>当</a:t>
                </a:r>
                <a:r>
                  <a:rPr lang="en-US" altLang="zh-CN" dirty="0"/>
                  <a:t>Markov</a:t>
                </a:r>
                <a:r>
                  <a:rPr lang="zh-CN" altLang="zh-CN" dirty="0"/>
                  <a:t>链的转移概率</a:t>
                </a:r>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a:latin typeface="Cambria Math" panose="02040503050406030204" pitchFamily="18" charset="0"/>
                      </a:rPr>
                      <m:t>=</m:t>
                    </m:r>
                    <m:r>
                      <m:rPr>
                        <m:sty m:val="p"/>
                      </m:rPr>
                      <a:rPr lang="en-US" altLang="zh-CN">
                        <a:latin typeface="Cambria Math" panose="02040503050406030204" pitchFamily="18" charset="0"/>
                      </a:rPr>
                      <m:t>j</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sub>
                    </m:sSub>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oMath>
                </a14:m>
                <a:r>
                  <a:rPr lang="zh-CN" altLang="zh-CN" dirty="0"/>
                  <a:t>只与状态</a:t>
                </a:r>
                <a14:m>
                  <m:oMath xmlns:m="http://schemas.openxmlformats.org/officeDocument/2006/math">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j</m:t>
                    </m:r>
                  </m:oMath>
                </a14:m>
                <a:r>
                  <a:rPr lang="zh-CN" altLang="zh-CN" dirty="0"/>
                  <a:t>有关</a:t>
                </a:r>
                <a:r>
                  <a:rPr lang="en-US" altLang="zh-CN" dirty="0"/>
                  <a:t>,</a:t>
                </a:r>
                <a:r>
                  <a:rPr lang="zh-CN" altLang="zh-CN" dirty="0"/>
                  <a:t>而与</a:t>
                </a:r>
                <a14:m>
                  <m:oMath xmlns:m="http://schemas.openxmlformats.org/officeDocument/2006/math">
                    <m:r>
                      <m:rPr>
                        <m:sty m:val="p"/>
                      </m:rPr>
                      <a:rPr lang="en-US" altLang="zh-CN">
                        <a:latin typeface="Cambria Math" panose="02040503050406030204" pitchFamily="18" charset="0"/>
                      </a:rPr>
                      <m:t>n</m:t>
                    </m:r>
                  </m:oMath>
                </a14:m>
                <a:r>
                  <a:rPr lang="zh-CN" altLang="zh-CN" dirty="0"/>
                  <a:t>无关时</a:t>
                </a:r>
                <a:r>
                  <a:rPr lang="en-US" altLang="zh-CN" dirty="0"/>
                  <a:t>,</a:t>
                </a:r>
                <a:r>
                  <a:rPr lang="zh-CN" altLang="zh-CN" dirty="0"/>
                  <a:t>称</a:t>
                </a:r>
                <a:r>
                  <a:rPr lang="en-US" altLang="zh-CN" dirty="0"/>
                  <a:t>Markov</a:t>
                </a:r>
                <a:r>
                  <a:rPr lang="zh-CN" altLang="zh-CN" dirty="0"/>
                  <a:t>链为时齐的</a:t>
                </a:r>
                <a:r>
                  <a:rPr lang="en-US" altLang="zh-CN" dirty="0"/>
                  <a:t>,</a:t>
                </a:r>
                <a:r>
                  <a:rPr lang="zh-CN" altLang="zh-CN" dirty="0"/>
                  <a:t>并记为</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≥0)</m:t>
                    </m:r>
                  </m:oMath>
                </a14:m>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375028" y="2799281"/>
                <a:ext cx="6215837" cy="949555"/>
              </a:xfrm>
              <a:prstGeom prst="rect">
                <a:avLst/>
              </a:prstGeom>
              <a:blipFill>
                <a:blip r:embed="rId4"/>
                <a:stretch>
                  <a:fillRect l="-883" t="-3205" r="-1668" b="-6410"/>
                </a:stretch>
              </a:blipFill>
            </p:spPr>
            <p:txBody>
              <a:bodyPr/>
              <a:lstStyle/>
              <a:p>
                <a:r>
                  <a:rPr lang="zh-CN" altLang="en-US">
                    <a:noFill/>
                  </a:rPr>
                  <a:t> </a:t>
                </a:r>
              </a:p>
            </p:txBody>
          </p:sp>
        </mc:Fallback>
      </mc:AlternateContent>
      <p:sp>
        <p:nvSpPr>
          <p:cNvPr id="11" name="文本框 10"/>
          <p:cNvSpPr txBox="1"/>
          <p:nvPr/>
        </p:nvSpPr>
        <p:spPr>
          <a:xfrm>
            <a:off x="952498" y="3641963"/>
            <a:ext cx="561414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转移矩阵的性质</a:t>
            </a:r>
          </a:p>
        </p:txBody>
      </p:sp>
      <mc:AlternateContent xmlns:mc="http://schemas.openxmlformats.org/markup-compatibility/2006" xmlns:a14="http://schemas.microsoft.com/office/drawing/2010/main">
        <mc:Choice Requires="a14">
          <p:sp>
            <p:nvSpPr>
              <p:cNvPr id="12" name="文本框 11"/>
              <p:cNvSpPr txBox="1"/>
              <p:nvPr/>
            </p:nvSpPr>
            <p:spPr>
              <a:xfrm>
                <a:off x="5903259" y="3757501"/>
                <a:ext cx="3072652" cy="8256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3"/>
                                    <m:mcJc m:val="center"/>
                                  </m:mcPr>
                                </m:mc>
                              </m:mcs>
                              <m:ctrlPr>
                                <a:rPr lang="en-US" altLang="zh-CN" b="0" i="1" smtClean="0">
                                  <a:latin typeface="Cambria Math" panose="02040503050406030204" pitchFamily="18" charset="0"/>
                                </a:rPr>
                              </m:ctrlPr>
                            </m:mP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11</m:t>
                                    </m:r>
                                  </m:sub>
                                </m:sSub>
                              </m:e>
                              <m:e>
                                <m:r>
                                  <a:rPr lang="en-US" altLang="zh-CN" b="0" i="1" smtClean="0">
                                    <a:latin typeface="Cambria Math" panose="02040503050406030204" pitchFamily="18" charset="0"/>
                                  </a:rPr>
                                  <m:t>⋯</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𝑚</m:t>
                                    </m:r>
                                  </m:sub>
                                </m:sSub>
                              </m:e>
                            </m:mr>
                            <m:mr>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e>
                                <m:r>
                                  <a:rPr lang="en-US" altLang="zh-CN" b="0" i="1" smtClean="0">
                                    <a:latin typeface="Cambria Math" panose="02040503050406030204" pitchFamily="18" charset="0"/>
                                  </a:rPr>
                                  <m:t>⋮</m:t>
                                </m:r>
                              </m:e>
                            </m:mr>
                            <m:m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Sub>
                              </m:e>
                              <m:e>
                                <m:r>
                                  <a:rPr lang="en-US" altLang="zh-CN" b="0" i="1" smtClean="0">
                                    <a:latin typeface="Cambria Math" panose="02040503050406030204" pitchFamily="18" charset="0"/>
                                  </a:rPr>
                                  <m:t>⋯</m:t>
                                </m:r>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𝑚𝑚</m:t>
                                    </m:r>
                                  </m:sub>
                                </m:sSub>
                              </m:e>
                            </m:mr>
                          </m:m>
                        </m:e>
                      </m:d>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903259" y="3757501"/>
                <a:ext cx="3072652" cy="825675"/>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p:cNvSpPr txBox="1"/>
          <p:nvPr/>
        </p:nvSpPr>
        <p:spPr>
          <a:xfrm>
            <a:off x="894228" y="2446943"/>
            <a:ext cx="561414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时齐</a:t>
            </a:r>
            <a:r>
              <a:rPr lang="en-US" altLang="zh-CN" dirty="0"/>
              <a:t>Markov</a:t>
            </a:r>
            <a:r>
              <a:rPr lang="zh-CN" altLang="en-US" dirty="0"/>
              <a:t>链与转移矩阵</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5" name="文本框 14"/>
              <p:cNvSpPr txBox="1"/>
              <p:nvPr/>
            </p:nvSpPr>
            <p:spPr>
              <a:xfrm>
                <a:off x="2336495" y="3826629"/>
                <a:ext cx="2380129" cy="10951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≥0</m:t>
                      </m:r>
                    </m:oMath>
                  </m:oMathPara>
                </a14:m>
                <a:endParaRPr lang="en-US" altLang="zh-CN" dirty="0"/>
              </a:p>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𝑖𝑗</m:t>
                              </m:r>
                            </m:sub>
                          </m:sSub>
                        </m:e>
                      </m:nary>
                      <m:r>
                        <a:rPr lang="en-US" altLang="zh-CN" b="0" i="1" smtClean="0">
                          <a:latin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𝑆</m:t>
                      </m:r>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336495" y="3826629"/>
                <a:ext cx="2380129" cy="109517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246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P spid="12" grpId="0"/>
      <p:bldP spid="1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463923" y="603778"/>
            <a:ext cx="6468036"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基于</a:t>
            </a:r>
            <a:r>
              <a:rPr lang="en-US" altLang="zh-CN" sz="2400" dirty="0">
                <a:latin typeface="Georgia" panose="02040502050405020303" pitchFamily="18" charset="0"/>
                <a:ea typeface="黑体" panose="02010609060101010101" pitchFamily="49" charset="-122"/>
              </a:rPr>
              <a:t>Markov</a:t>
            </a:r>
            <a:r>
              <a:rPr lang="zh-CN" altLang="en-US" sz="2400" dirty="0">
                <a:latin typeface="Georgia" panose="02040502050405020303" pitchFamily="18" charset="0"/>
                <a:ea typeface="黑体" panose="02010609060101010101" pitchFamily="49" charset="-122"/>
              </a:rPr>
              <a:t>链的动态随机测试策略</a:t>
            </a:r>
            <a:r>
              <a:rPr lang="en-US" altLang="zh-CN" sz="2400" dirty="0">
                <a:latin typeface="Georgia" panose="02040502050405020303" pitchFamily="18" charset="0"/>
                <a:ea typeface="黑体" panose="02010609060101010101" pitchFamily="49" charset="-122"/>
              </a:rPr>
              <a:t>(MDRT)</a:t>
            </a:r>
            <a:endParaRPr lang="zh-CN" altLang="en-US" sz="2400" dirty="0">
              <a:latin typeface="Georgia" panose="02040502050405020303" pitchFamily="18" charset="0"/>
              <a:ea typeface="黑体" panose="02010609060101010101" pitchFamily="49" charset="-122"/>
            </a:endParaRPr>
          </a:p>
        </p:txBody>
      </p:sp>
      <p:sp>
        <p:nvSpPr>
          <p:cNvPr id="5" name="文本框 4"/>
          <p:cNvSpPr txBox="1"/>
          <p:nvPr/>
        </p:nvSpPr>
        <p:spPr>
          <a:xfrm>
            <a:off x="890867" y="1840044"/>
            <a:ext cx="2706221"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基本假设</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1223682" y="2270044"/>
                <a:ext cx="7463118" cy="646331"/>
              </a:xfrm>
              <a:prstGeom prst="rect">
                <a:avLst/>
              </a:prstGeom>
              <a:noFill/>
            </p:spPr>
            <p:txBody>
              <a:bodyPr wrap="square" rtlCol="0">
                <a:spAutoFit/>
              </a:bodyPr>
              <a:lstStyle/>
              <a:p>
                <a:r>
                  <a:rPr lang="zh-CN" altLang="zh-CN" dirty="0"/>
                  <a:t>假设</a:t>
                </a:r>
                <a:r>
                  <a:rPr lang="en-US" altLang="zh-CN" dirty="0"/>
                  <a:t>SUT</a:t>
                </a:r>
                <a:r>
                  <a:rPr lang="zh-CN" altLang="zh-CN" dirty="0"/>
                  <a:t>的输入域有</a:t>
                </a:r>
                <a14:m>
                  <m:oMath xmlns:m="http://schemas.openxmlformats.org/officeDocument/2006/math">
                    <m:r>
                      <m:rPr>
                        <m:sty m:val="p"/>
                      </m:rPr>
                      <a:rPr lang="en-US" altLang="zh-CN">
                        <a:latin typeface="Cambria Math" panose="02040503050406030204" pitchFamily="18" charset="0"/>
                      </a:rPr>
                      <m:t>k</m:t>
                    </m:r>
                  </m:oMath>
                </a14:m>
                <a:r>
                  <a:rPr lang="zh-CN" altLang="zh-CN" dirty="0"/>
                  <a:t>个测试用例</a:t>
                </a:r>
                <a:r>
                  <a:rPr lang="en-US" altLang="zh-CN" dirty="0"/>
                  <a:t>,</a:t>
                </a:r>
                <a:r>
                  <a:rPr lang="zh-CN" altLang="zh-CN" dirty="0"/>
                  <a:t>被划分到</a:t>
                </a:r>
                <a14:m>
                  <m:oMath xmlns:m="http://schemas.openxmlformats.org/officeDocument/2006/math">
                    <m:r>
                      <m:rPr>
                        <m:sty m:val="p"/>
                      </m:rPr>
                      <a:rPr lang="en-US" altLang="zh-CN">
                        <a:latin typeface="Cambria Math" panose="02040503050406030204" pitchFamily="18" charset="0"/>
                      </a:rPr>
                      <m:t>m</m:t>
                    </m:r>
                  </m:oMath>
                </a14:m>
                <a:r>
                  <a:rPr lang="zh-CN" altLang="zh-CN" dirty="0"/>
                  <a:t>个分区</a:t>
                </a:r>
                <a14:m>
                  <m:oMath xmlns:m="http://schemas.openxmlformats.org/officeDocument/2006/math">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𝑚</m:t>
                        </m:r>
                      </m:sub>
                    </m:sSub>
                    <m:r>
                      <a:rPr lang="en-US" altLang="zh-CN">
                        <a:latin typeface="Cambria Math" panose="02040503050406030204" pitchFamily="18" charset="0"/>
                      </a:rPr>
                      <m:t>}</m:t>
                    </m:r>
                  </m:oMath>
                </a14:m>
                <a:r>
                  <a:rPr lang="zh-CN" altLang="zh-CN" dirty="0"/>
                  <a:t>中并且每一个分区有</a:t>
                </a:r>
                <a14:m>
                  <m:oMath xmlns:m="http://schemas.openxmlformats.org/officeDocument/2006/math">
                    <m:r>
                      <a:rPr lang="zh-CN" altLang="en-US" i="1" dirty="0">
                        <a:latin typeface="Cambria Math" panose="02040503050406030204" pitchFamily="18" charset="0"/>
                      </a:rPr>
                      <m:t>互不相同的</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𝑖</m:t>
                        </m:r>
                      </m:sub>
                    </m:sSub>
                  </m:oMath>
                </a14:m>
                <a:r>
                  <a:rPr lang="zh-CN" altLang="zh-CN" dirty="0"/>
                  <a:t>个测试用例</a:t>
                </a:r>
                <a:r>
                  <a:rPr lang="en-US"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𝑚</m:t>
                        </m:r>
                      </m:sub>
                    </m:sSub>
                    <m:r>
                      <a:rPr lang="en-US" altLang="zh-CN" i="1">
                        <a:latin typeface="Cambria Math" panose="02040503050406030204" pitchFamily="18" charset="0"/>
                      </a:rPr>
                      <m:t>=</m:t>
                    </m:r>
                    <m:r>
                      <a:rPr lang="en-US" altLang="zh-CN" i="1">
                        <a:latin typeface="Cambria Math" panose="02040503050406030204" pitchFamily="18" charset="0"/>
                      </a:rPr>
                      <m:t>𝑘</m:t>
                    </m:r>
                  </m:oMath>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1223682" y="2270044"/>
                <a:ext cx="7463118" cy="646331"/>
              </a:xfrm>
              <a:prstGeom prst="rect">
                <a:avLst/>
              </a:prstGeom>
              <a:blipFill>
                <a:blip r:embed="rId2"/>
                <a:stretch>
                  <a:fillRect l="-735" t="-4717" r="-82" b="-14151"/>
                </a:stretch>
              </a:blipFill>
            </p:spPr>
            <p:txBody>
              <a:bodyPr/>
              <a:lstStyle/>
              <a:p>
                <a:r>
                  <a:rPr lang="zh-CN" altLang="en-US">
                    <a:noFill/>
                  </a:rPr>
                  <a:t> </a:t>
                </a:r>
              </a:p>
            </p:txBody>
          </p:sp>
        </mc:Fallback>
      </mc:AlternateContent>
      <p:sp>
        <p:nvSpPr>
          <p:cNvPr id="16" name="文本框 15"/>
          <p:cNvSpPr txBox="1"/>
          <p:nvPr/>
        </p:nvSpPr>
        <p:spPr>
          <a:xfrm>
            <a:off x="890867" y="3063016"/>
            <a:ext cx="2773457" cy="369795"/>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a:t>
            </a:r>
            <a:r>
              <a:rPr lang="zh-CN" altLang="en-US" dirty="0"/>
              <a:t>测试策略思路</a:t>
            </a:r>
          </a:p>
        </p:txBody>
      </p:sp>
      <mc:AlternateContent xmlns:mc="http://schemas.openxmlformats.org/markup-compatibility/2006" xmlns:a14="http://schemas.microsoft.com/office/drawing/2010/main">
        <mc:Choice Requires="a14">
          <p:sp>
            <p:nvSpPr>
              <p:cNvPr id="17" name="文本框 16"/>
              <p:cNvSpPr txBox="1"/>
              <p:nvPr/>
            </p:nvSpPr>
            <p:spPr>
              <a:xfrm>
                <a:off x="1223682" y="3432812"/>
                <a:ext cx="7463118" cy="949555"/>
              </a:xfrm>
              <a:prstGeom prst="rect">
                <a:avLst/>
              </a:prstGeom>
              <a:noFill/>
            </p:spPr>
            <p:txBody>
              <a:bodyPr wrap="square" rtlCol="0">
                <a:spAutoFit/>
              </a:bodyPr>
              <a:lstStyle/>
              <a:p>
                <a:r>
                  <a:rPr lang="zh-CN" altLang="zh-CN" dirty="0"/>
                  <a:t>如果将每个时间点</a:t>
                </a:r>
                <a14:m>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=0,1,2,⋯)</m:t>
                    </m:r>
                  </m:oMath>
                </a14:m>
                <a:r>
                  <a:rPr lang="zh-CN" altLang="zh-CN" dirty="0"/>
                  <a:t>测试用例所在的分区作为时刻</a:t>
                </a:r>
                <a:r>
                  <a:rPr lang="en-US" altLang="zh-CN" dirty="0"/>
                  <a:t>t</a:t>
                </a:r>
                <a:r>
                  <a:rPr lang="zh-CN" altLang="zh-CN" dirty="0"/>
                  <a:t>测试系统所处的状态</a:t>
                </a:r>
                <a:r>
                  <a:rPr lang="en-US" altLang="zh-CN" dirty="0"/>
                  <a:t>,</a:t>
                </a:r>
                <a:r>
                  <a:rPr lang="zh-CN" altLang="zh-CN" dirty="0"/>
                  <a:t>则整个状态空间为</a:t>
                </a:r>
                <a14:m>
                  <m:oMath xmlns:m="http://schemas.openxmlformats.org/officeDocument/2006/math">
                    <m:r>
                      <m:rPr>
                        <m:sty m:val="p"/>
                      </m:rPr>
                      <a:rPr lang="en-US" altLang="zh-CN">
                        <a:latin typeface="Cambria Math" panose="02040503050406030204" pitchFamily="18" charset="0"/>
                      </a:rPr>
                      <m:t>S</m:t>
                    </m:r>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≥0</m:t>
                        </m:r>
                      </m:e>
                    </m:d>
                    <m:r>
                      <a:rPr lang="en-US" altLang="zh-CN">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𝑚</m:t>
                            </m:r>
                          </m:sub>
                        </m:sSub>
                      </m:e>
                    </m:d>
                    <m:r>
                      <a:rPr lang="en-US" altLang="zh-CN" b="0" i="0" smtClean="0">
                        <a:latin typeface="Cambria Math" panose="02040503050406030204" pitchFamily="18" charset="0"/>
                      </a:rPr>
                      <m:t>.</m:t>
                    </m:r>
                  </m:oMath>
                </a14:m>
                <a:r>
                  <a:rPr lang="zh-CN" altLang="zh-CN" dirty="0"/>
                  <a:t>根据在</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oMath>
                </a14:m>
                <a:r>
                  <a:rPr lang="zh-CN" altLang="zh-CN" dirty="0"/>
                  <a:t>状态下测试用例的执行结果可以</a:t>
                </a:r>
                <a:r>
                  <a:rPr lang="zh-CN" altLang="en-US" dirty="0"/>
                  <a:t>得到</a:t>
                </a:r>
                <a:r>
                  <a:rPr lang="zh-CN" altLang="zh-CN" dirty="0"/>
                  <a:t>调整到状态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𝑗</m:t>
                        </m:r>
                      </m:sub>
                    </m:sSub>
                  </m:oMath>
                </a14:m>
                <a:r>
                  <a:rPr lang="zh-CN" altLang="zh-CN" dirty="0"/>
                  <a:t>的转移概率</a:t>
                </a:r>
                <a:endParaRPr lang="zh-CN" altLang="en-US"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223682" y="3432812"/>
                <a:ext cx="7463118" cy="949555"/>
              </a:xfrm>
              <a:prstGeom prst="rect">
                <a:avLst/>
              </a:prstGeom>
              <a:blipFill>
                <a:blip r:embed="rId3"/>
                <a:stretch>
                  <a:fillRect l="-735" t="-3205" r="-408" b="-6410"/>
                </a:stretch>
              </a:blipFill>
            </p:spPr>
            <p:txBody>
              <a:bodyPr/>
              <a:lstStyle/>
              <a:p>
                <a:r>
                  <a:rPr lang="zh-CN" altLang="en-US">
                    <a:noFill/>
                  </a:rPr>
                  <a:t> </a:t>
                </a:r>
              </a:p>
            </p:txBody>
          </p:sp>
        </mc:Fallback>
      </mc:AlternateContent>
      <p:sp>
        <p:nvSpPr>
          <p:cNvPr id="18" name="文本框 17"/>
          <p:cNvSpPr txBox="1"/>
          <p:nvPr/>
        </p:nvSpPr>
        <p:spPr>
          <a:xfrm>
            <a:off x="890867" y="1065443"/>
            <a:ext cx="561414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a:t>
            </a:r>
            <a:r>
              <a:rPr lang="zh-CN" altLang="en-US" dirty="0"/>
              <a:t>测试策略的动机</a:t>
            </a:r>
          </a:p>
        </p:txBody>
      </p:sp>
      <p:sp>
        <p:nvSpPr>
          <p:cNvPr id="19" name="文本框 18"/>
          <p:cNvSpPr txBox="1"/>
          <p:nvPr/>
        </p:nvSpPr>
        <p:spPr>
          <a:xfrm>
            <a:off x="1223682" y="1434775"/>
            <a:ext cx="6134100" cy="369332"/>
          </a:xfrm>
          <a:prstGeom prst="rect">
            <a:avLst/>
          </a:prstGeom>
          <a:noFill/>
        </p:spPr>
        <p:txBody>
          <a:bodyPr wrap="square" rtlCol="0">
            <a:spAutoFit/>
          </a:bodyPr>
          <a:lstStyle/>
          <a:p>
            <a:r>
              <a:rPr lang="zh-CN" altLang="en-US" dirty="0">
                <a:solidFill>
                  <a:srgbClr val="FF0000"/>
                </a:solidFill>
              </a:rPr>
              <a:t>引起故障的输入在输入域中趋向于聚簇在连续的区域</a:t>
            </a:r>
          </a:p>
        </p:txBody>
      </p:sp>
    </p:spTree>
    <p:extLst>
      <p:ext uri="{BB962C8B-B14F-4D97-AF65-F5344CB8AC3E}">
        <p14:creationId xmlns:p14="http://schemas.microsoft.com/office/powerpoint/2010/main" val="104348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463923" y="603778"/>
            <a:ext cx="6468036"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基于</a:t>
            </a:r>
            <a:r>
              <a:rPr lang="en-US" altLang="zh-CN" sz="2400" dirty="0">
                <a:latin typeface="Georgia" panose="02040502050405020303" pitchFamily="18" charset="0"/>
                <a:ea typeface="黑体" panose="02010609060101010101" pitchFamily="49" charset="-122"/>
              </a:rPr>
              <a:t>Markov</a:t>
            </a:r>
            <a:r>
              <a:rPr lang="zh-CN" altLang="en-US" sz="2400" dirty="0">
                <a:latin typeface="Georgia" panose="02040502050405020303" pitchFamily="18" charset="0"/>
                <a:ea typeface="黑体" panose="02010609060101010101" pitchFamily="49" charset="-122"/>
              </a:rPr>
              <a:t>链的动态随机测试策略</a:t>
            </a:r>
            <a:r>
              <a:rPr lang="en-US" altLang="zh-CN" sz="2400" dirty="0">
                <a:latin typeface="Georgia" panose="02040502050405020303" pitchFamily="18" charset="0"/>
                <a:ea typeface="黑体" panose="02010609060101010101" pitchFamily="49" charset="-122"/>
              </a:rPr>
              <a:t>(MDRT)</a:t>
            </a:r>
            <a:endParaRPr lang="zh-CN" altLang="en-US" sz="2400" dirty="0">
              <a:latin typeface="Georgia" panose="02040502050405020303" pitchFamily="18" charset="0"/>
              <a:ea typeface="黑体" panose="02010609060101010101" pitchFamily="49" charset="-122"/>
            </a:endParaRP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文本框 15"/>
          <p:cNvSpPr txBox="1"/>
          <p:nvPr/>
        </p:nvSpPr>
        <p:spPr>
          <a:xfrm>
            <a:off x="830355" y="1157776"/>
            <a:ext cx="561414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a:t>
            </a:r>
            <a:r>
              <a:rPr lang="zh-CN" altLang="en-US" dirty="0"/>
              <a:t>测试策略思路</a:t>
            </a:r>
            <a:r>
              <a:rPr lang="en-US" altLang="zh-CN" dirty="0"/>
              <a:t>(</a:t>
            </a:r>
            <a:r>
              <a:rPr lang="zh-CN" altLang="en-US" dirty="0"/>
              <a:t>续</a:t>
            </a:r>
            <a:r>
              <a:rPr lang="en-US" altLang="zh-CN" dirty="0"/>
              <a:t>)</a:t>
            </a:r>
            <a:endParaRPr lang="zh-CN" altLang="en-US" dirty="0"/>
          </a:p>
        </p:txBody>
      </p:sp>
      <p:sp>
        <p:nvSpPr>
          <p:cNvPr id="6" name="文本框 5"/>
          <p:cNvSpPr txBox="1"/>
          <p:nvPr/>
        </p:nvSpPr>
        <p:spPr>
          <a:xfrm>
            <a:off x="1250376" y="2991042"/>
            <a:ext cx="2447565" cy="33855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a:t>被选择概率调整幅度</a:t>
            </a:r>
          </a:p>
        </p:txBody>
      </p:sp>
      <p:sp>
        <p:nvSpPr>
          <p:cNvPr id="3" name="文本框 2"/>
          <p:cNvSpPr txBox="1"/>
          <p:nvPr/>
        </p:nvSpPr>
        <p:spPr>
          <a:xfrm>
            <a:off x="1660960" y="3401457"/>
            <a:ext cx="6664173" cy="830997"/>
          </a:xfrm>
          <a:prstGeom prst="rect">
            <a:avLst/>
          </a:prstGeom>
          <a:noFill/>
        </p:spPr>
        <p:txBody>
          <a:bodyPr wrap="square" rtlCol="0">
            <a:spAutoFit/>
          </a:bodyPr>
          <a:lstStyle/>
          <a:p>
            <a:r>
              <a:rPr lang="zh-CN" altLang="zh-CN" sz="1600" dirty="0"/>
              <a:t>检测过程中增大或者减少该分区被选择的概率幅度时应当与该分区当前概率有关</a:t>
            </a:r>
            <a:r>
              <a:rPr lang="en-US" altLang="zh-CN" sz="1600" dirty="0"/>
              <a:t>:</a:t>
            </a:r>
            <a:r>
              <a:rPr lang="zh-CN" altLang="zh-CN" sz="1600" dirty="0">
                <a:solidFill>
                  <a:srgbClr val="FF0000"/>
                </a:solidFill>
              </a:rPr>
              <a:t>如果当前分区被选择的概率较大</a:t>
            </a:r>
            <a:r>
              <a:rPr lang="en-US" altLang="zh-CN" sz="1600" dirty="0">
                <a:solidFill>
                  <a:srgbClr val="FF0000"/>
                </a:solidFill>
              </a:rPr>
              <a:t>,</a:t>
            </a:r>
            <a:r>
              <a:rPr lang="zh-CN" altLang="zh-CN" sz="1600" dirty="0">
                <a:solidFill>
                  <a:srgbClr val="FF0000"/>
                </a:solidFill>
              </a:rPr>
              <a:t>那么增大该分区被选择的概率幅度就越大</a:t>
            </a:r>
            <a:r>
              <a:rPr lang="en-US" altLang="zh-CN" sz="1600" dirty="0">
                <a:solidFill>
                  <a:srgbClr val="FF0000"/>
                </a:solidFill>
              </a:rPr>
              <a:t>,</a:t>
            </a:r>
            <a:r>
              <a:rPr lang="zh-CN" altLang="zh-CN" sz="1600" dirty="0">
                <a:solidFill>
                  <a:srgbClr val="FF0000"/>
                </a:solidFill>
              </a:rPr>
              <a:t>减小该分区被选择的幅度就越小</a:t>
            </a:r>
            <a:endParaRPr lang="zh-CN" altLang="en-US" sz="1600" dirty="0">
              <a:solidFill>
                <a:srgbClr val="FF0000"/>
              </a:solidFill>
            </a:endParaRPr>
          </a:p>
        </p:txBody>
      </p:sp>
      <p:sp>
        <p:nvSpPr>
          <p:cNvPr id="8" name="文本框 7"/>
          <p:cNvSpPr txBox="1"/>
          <p:nvPr/>
        </p:nvSpPr>
        <p:spPr>
          <a:xfrm>
            <a:off x="1250375" y="1628133"/>
            <a:ext cx="2447565" cy="33855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a:t>被选择概率</a:t>
            </a:r>
          </a:p>
        </p:txBody>
      </p:sp>
      <p:sp>
        <p:nvSpPr>
          <p:cNvPr id="5" name="文本框 4"/>
          <p:cNvSpPr txBox="1"/>
          <p:nvPr/>
        </p:nvSpPr>
        <p:spPr>
          <a:xfrm>
            <a:off x="1660960" y="2212909"/>
            <a:ext cx="6264323" cy="338554"/>
          </a:xfrm>
          <a:prstGeom prst="rect">
            <a:avLst/>
          </a:prstGeom>
          <a:noFill/>
        </p:spPr>
        <p:txBody>
          <a:bodyPr wrap="square" rtlCol="0">
            <a:spAutoFit/>
          </a:bodyPr>
          <a:lstStyle/>
          <a:p>
            <a:r>
              <a:rPr lang="zh-CN" altLang="en-US" sz="1600" dirty="0"/>
              <a:t>分区被选择的概率只受该分区内测试用例的执行情况的影响</a:t>
            </a:r>
          </a:p>
        </p:txBody>
      </p:sp>
    </p:spTree>
    <p:extLst>
      <p:ext uri="{BB962C8B-B14F-4D97-AF65-F5344CB8AC3E}">
        <p14:creationId xmlns:p14="http://schemas.microsoft.com/office/powerpoint/2010/main" val="234099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463923" y="603778"/>
            <a:ext cx="6468036"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基于</a:t>
            </a:r>
            <a:r>
              <a:rPr lang="en-US" altLang="zh-CN" sz="2400" dirty="0">
                <a:latin typeface="Georgia" panose="02040502050405020303" pitchFamily="18" charset="0"/>
                <a:ea typeface="黑体" panose="02010609060101010101" pitchFamily="49" charset="-122"/>
              </a:rPr>
              <a:t>Markov</a:t>
            </a:r>
            <a:r>
              <a:rPr lang="zh-CN" altLang="en-US" sz="2400" dirty="0">
                <a:latin typeface="Georgia" panose="02040502050405020303" pitchFamily="18" charset="0"/>
                <a:ea typeface="黑体" panose="02010609060101010101" pitchFamily="49" charset="-122"/>
              </a:rPr>
              <a:t>链的动态随机测试策略</a:t>
            </a:r>
            <a:r>
              <a:rPr lang="en-US" altLang="zh-CN" sz="2400" dirty="0">
                <a:latin typeface="Georgia" panose="02040502050405020303" pitchFamily="18" charset="0"/>
                <a:ea typeface="黑体" panose="02010609060101010101" pitchFamily="49" charset="-122"/>
              </a:rPr>
              <a:t>(MDRT)</a:t>
            </a:r>
            <a:endParaRPr lang="zh-CN" altLang="en-US" sz="2400" dirty="0">
              <a:latin typeface="Georgia" panose="02040502050405020303" pitchFamily="18" charset="0"/>
              <a:ea typeface="黑体" panose="02010609060101010101" pitchFamily="49" charset="-122"/>
            </a:endParaRP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文本框 15"/>
          <p:cNvSpPr txBox="1"/>
          <p:nvPr/>
        </p:nvSpPr>
        <p:spPr>
          <a:xfrm>
            <a:off x="830355" y="1157776"/>
            <a:ext cx="239051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a:t>
            </a:r>
            <a:r>
              <a:rPr lang="zh-CN" altLang="en-US" dirty="0"/>
              <a:t>测试模型</a:t>
            </a:r>
          </a:p>
        </p:txBody>
      </p:sp>
      <mc:AlternateContent xmlns:mc="http://schemas.openxmlformats.org/markup-compatibility/2006" xmlns:a14="http://schemas.microsoft.com/office/drawing/2010/main">
        <mc:Choice Requires="a14">
          <p:sp>
            <p:nvSpPr>
              <p:cNvPr id="6" name="文本框 5"/>
              <p:cNvSpPr txBox="1"/>
              <p:nvPr/>
            </p:nvSpPr>
            <p:spPr>
              <a:xfrm>
                <a:off x="1223682" y="1619441"/>
                <a:ext cx="7436223" cy="1193981"/>
              </a:xfrm>
              <a:prstGeom prst="rect">
                <a:avLst/>
              </a:prstGeom>
              <a:noFill/>
            </p:spPr>
            <p:txBody>
              <a:bodyPr wrap="square" rtlCol="0">
                <a:spAutoFit/>
              </a:bodyPr>
              <a:lstStyle/>
              <a:p>
                <a:r>
                  <a:rPr lang="zh-CN" altLang="zh-CN" dirty="0"/>
                  <a:t>在整个软件测试过程中，将每一个时间点选取测试用例并执行作为一次决策行动</a:t>
                </a:r>
                <a:r>
                  <a:rPr lang="en-US" altLang="zh-CN" dirty="0"/>
                  <a:t>,</a:t>
                </a:r>
                <a:r>
                  <a:rPr lang="zh-CN" altLang="zh-CN" dirty="0"/>
                  <a:t>则行动全体组成整个行动空间</a:t>
                </a:r>
                <a14:m>
                  <m:oMath xmlns:m="http://schemas.openxmlformats.org/officeDocument/2006/math">
                    <m:r>
                      <m:rPr>
                        <m:sty m:val="p"/>
                      </m:rPr>
                      <a:rPr lang="en-US" altLang="zh-CN">
                        <a:latin typeface="Cambria Math" panose="02040503050406030204" pitchFamily="18" charset="0"/>
                      </a:rPr>
                      <m:t>A</m:t>
                    </m:r>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𝑡</m:t>
                            </m:r>
                          </m:sub>
                        </m:sSub>
                        <m:r>
                          <a:rPr lang="en-US" altLang="zh-CN">
                            <a:latin typeface="Cambria Math" panose="02040503050406030204" pitchFamily="18" charset="0"/>
                          </a:rPr>
                          <m:t>,</m:t>
                        </m:r>
                        <m:r>
                          <m:rPr>
                            <m:sty m:val="p"/>
                          </m:rPr>
                          <a:rPr lang="en-US" altLang="zh-CN">
                            <a:latin typeface="Cambria Math" panose="02040503050406030204" pitchFamily="18" charset="0"/>
                          </a:rPr>
                          <m:t>t</m:t>
                        </m:r>
                        <m:r>
                          <a:rPr lang="en-US" altLang="zh-CN">
                            <a:latin typeface="Cambria Math" panose="02040503050406030204" pitchFamily="18" charset="0"/>
                          </a:rPr>
                          <m:t>≥0</m:t>
                        </m:r>
                      </m:e>
                    </m:d>
                    <m:r>
                      <a:rPr lang="en-US" altLang="zh-CN">
                        <a:latin typeface="Cambria Math" panose="02040503050406030204" pitchFamily="18" charset="0"/>
                      </a:rPr>
                      <m:t>={1,2,⋯,</m:t>
                    </m:r>
                    <m:r>
                      <m:rPr>
                        <m:sty m:val="p"/>
                      </m:rPr>
                      <a:rPr lang="en-US" altLang="zh-CN">
                        <a:latin typeface="Cambria Math" panose="02040503050406030204" pitchFamily="18" charset="0"/>
                      </a:rPr>
                      <m:t>k</m:t>
                    </m:r>
                    <m:r>
                      <a:rPr lang="en-US" altLang="zh-CN">
                        <a:latin typeface="Cambria Math" panose="02040503050406030204" pitchFamily="18" charset="0"/>
                      </a:rPr>
                      <m:t>}</m:t>
                    </m:r>
                  </m:oMath>
                </a14:m>
                <a:r>
                  <a:rPr lang="en-US" altLang="zh-CN" dirty="0"/>
                  <a:t>,</a:t>
                </a:r>
                <a:r>
                  <a:rPr lang="zh-CN" altLang="zh-CN" dirty="0"/>
                  <a:t>并且每个时间点的状态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oMath>
                </a14:m>
                <a:r>
                  <a:rPr lang="zh-CN" altLang="zh-CN" dirty="0"/>
                  <a:t>和所采取的行动都会影响到下一个时间点</a:t>
                </a:r>
                <a14:m>
                  <m:oMath xmlns:m="http://schemas.openxmlformats.org/officeDocument/2006/math">
                    <m:r>
                      <m:rPr>
                        <m:sty m:val="p"/>
                      </m:rPr>
                      <a:rPr lang="en-US" altLang="zh-CN">
                        <a:latin typeface="Cambria Math" panose="02040503050406030204" pitchFamily="18" charset="0"/>
                      </a:rPr>
                      <m:t>t</m:t>
                    </m:r>
                    <m:r>
                      <a:rPr lang="en-US" altLang="zh-CN">
                        <a:latin typeface="Cambria Math" panose="02040503050406030204" pitchFamily="18" charset="0"/>
                      </a:rPr>
                      <m:t>+1</m:t>
                    </m:r>
                  </m:oMath>
                </a14:m>
                <a:r>
                  <a:rPr lang="zh-CN" altLang="zh-CN" dirty="0"/>
                  <a:t>的状的状态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b="0" i="0" smtClean="0">
                        <a:latin typeface="Cambria Math" panose="02040503050406030204" pitchFamily="18" charset="0"/>
                      </a:rPr>
                      <m:t>.</m:t>
                    </m:r>
                  </m:oMath>
                </a14:m>
                <a:r>
                  <a:rPr lang="zh-CN" altLang="zh-CN" dirty="0"/>
                  <a:t>因此</a:t>
                </a:r>
                <a:r>
                  <a:rPr lang="en-US" altLang="zh-CN" dirty="0"/>
                  <a:t>,</a:t>
                </a:r>
                <a:r>
                  <a:rPr lang="zh-CN" altLang="zh-CN" dirty="0"/>
                  <a:t>整个测试过程形成一个</a:t>
                </a:r>
                <a:r>
                  <a:rPr lang="en-US" altLang="zh-CN" dirty="0"/>
                  <a:t>Markov</a:t>
                </a:r>
                <a:r>
                  <a:rPr lang="zh-CN" altLang="zh-CN" dirty="0"/>
                  <a:t>决策过程</a:t>
                </a:r>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1223682" y="1619441"/>
                <a:ext cx="7436223" cy="1193981"/>
              </a:xfrm>
              <a:prstGeom prst="rect">
                <a:avLst/>
              </a:prstGeom>
              <a:blipFill>
                <a:blip r:embed="rId2"/>
                <a:stretch>
                  <a:fillRect l="-738" t="-3061" b="-7653"/>
                </a:stretch>
              </a:blipFill>
            </p:spPr>
            <p:txBody>
              <a:bodyPr/>
              <a:lstStyle/>
              <a:p>
                <a:r>
                  <a:rPr lang="zh-CN" altLang="en-US">
                    <a:noFill/>
                  </a:rPr>
                  <a:t> </a:t>
                </a:r>
              </a:p>
            </p:txBody>
          </p:sp>
        </mc:Fallback>
      </mc:AlternateContent>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192" y="2518500"/>
            <a:ext cx="3342971" cy="2495346"/>
          </a:xfrm>
          <a:prstGeom prst="rect">
            <a:avLst/>
          </a:prstGeom>
        </p:spPr>
      </p:pic>
    </p:spTree>
    <p:extLst>
      <p:ext uri="{BB962C8B-B14F-4D97-AF65-F5344CB8AC3E}">
        <p14:creationId xmlns:p14="http://schemas.microsoft.com/office/powerpoint/2010/main" val="231089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463923" y="603778"/>
            <a:ext cx="6468036"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基于</a:t>
            </a:r>
            <a:r>
              <a:rPr lang="en-US" altLang="zh-CN" sz="2400" dirty="0">
                <a:latin typeface="Georgia" panose="02040502050405020303" pitchFamily="18" charset="0"/>
                <a:ea typeface="黑体" panose="02010609060101010101" pitchFamily="49" charset="-122"/>
              </a:rPr>
              <a:t>Markov</a:t>
            </a:r>
            <a:r>
              <a:rPr lang="zh-CN" altLang="en-US" sz="2400" dirty="0">
                <a:latin typeface="Georgia" panose="02040502050405020303" pitchFamily="18" charset="0"/>
                <a:ea typeface="黑体" panose="02010609060101010101" pitchFamily="49" charset="-122"/>
              </a:rPr>
              <a:t>链的动态随机测试策略</a:t>
            </a:r>
            <a:r>
              <a:rPr lang="en-US" altLang="zh-CN" sz="2400" dirty="0">
                <a:latin typeface="Georgia" panose="02040502050405020303" pitchFamily="18" charset="0"/>
                <a:ea typeface="黑体" panose="02010609060101010101" pitchFamily="49" charset="-122"/>
              </a:rPr>
              <a:t>(MDRT)</a:t>
            </a:r>
            <a:endParaRPr lang="zh-CN" altLang="en-US" sz="2400" dirty="0">
              <a:latin typeface="Georgia" panose="02040502050405020303" pitchFamily="18" charset="0"/>
              <a:ea typeface="黑体" panose="02010609060101010101" pitchFamily="49" charset="-122"/>
            </a:endParaRP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文本框 15"/>
          <p:cNvSpPr txBox="1"/>
          <p:nvPr/>
        </p:nvSpPr>
        <p:spPr>
          <a:xfrm>
            <a:off x="890867" y="1157776"/>
            <a:ext cx="561414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a:t>
            </a:r>
            <a:r>
              <a:rPr lang="zh-CN" altLang="en-US" dirty="0"/>
              <a:t>算法</a:t>
            </a:r>
          </a:p>
        </p:txBody>
      </p:sp>
      <mc:AlternateContent xmlns:mc="http://schemas.openxmlformats.org/markup-compatibility/2006" xmlns:a14="http://schemas.microsoft.com/office/drawing/2010/main">
        <mc:Choice Requires="a14">
          <p:sp>
            <p:nvSpPr>
              <p:cNvPr id="5" name="文本框 4"/>
              <p:cNvSpPr txBox="1"/>
              <p:nvPr/>
            </p:nvSpPr>
            <p:spPr>
              <a:xfrm>
                <a:off x="1095934" y="1987194"/>
                <a:ext cx="7140389" cy="3006592"/>
              </a:xfrm>
              <a:prstGeom prst="rect">
                <a:avLst/>
              </a:prstGeom>
              <a:noFill/>
            </p:spPr>
            <p:txBody>
              <a:bodyPr wrap="square" rtlCol="0">
                <a:spAutoFit/>
              </a:bodyPr>
              <a:lstStyle/>
              <a:p>
                <a:pPr marL="342900" indent="-342900">
                  <a:buFont typeface="+mj-lt"/>
                  <a:buAutoNum type="arabicPeriod"/>
                </a:pPr>
                <a:r>
                  <a:rPr lang="zh-CN" altLang="zh-CN" sz="1400" dirty="0"/>
                  <a:t>根据当前</a:t>
                </a:r>
                <a:r>
                  <a:rPr lang="zh-CN" altLang="en-US" sz="1400" dirty="0"/>
                  <a:t>状态</a:t>
                </a:r>
                <a:r>
                  <a:rPr lang="zh-CN" altLang="zh-CN" sz="1400" dirty="0"/>
                  <a:t>到其它</a:t>
                </a:r>
                <a:r>
                  <a:rPr lang="zh-CN" altLang="en-US" sz="1400" dirty="0"/>
                  <a:t>状态</a:t>
                </a:r>
                <a:r>
                  <a:rPr lang="zh-CN" altLang="zh-CN" sz="1400" dirty="0"/>
                  <a:t>所对应的转移概率</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𝑖𝑗</m:t>
                        </m:r>
                      </m:sub>
                    </m:sSub>
                  </m:oMath>
                </a14:m>
                <a:r>
                  <a:rPr lang="zh-CN" altLang="zh-CN" sz="1400" dirty="0"/>
                  <a:t>选取一个</a:t>
                </a:r>
                <a14:m>
                  <m:oMath xmlns:m="http://schemas.openxmlformats.org/officeDocument/2006/math">
                    <m:r>
                      <a:rPr lang="zh-CN" altLang="en-US" sz="1400" i="1" dirty="0">
                        <a:latin typeface="Cambria Math" panose="02040503050406030204" pitchFamily="18" charset="0"/>
                      </a:rPr>
                      <m:t>状态</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m:t>
                        </m:r>
                      </m:sub>
                    </m:sSub>
                  </m:oMath>
                </a14:m>
                <a:r>
                  <a:rPr lang="en-US" altLang="zh-CN" sz="1400" dirty="0"/>
                  <a:t>(</a:t>
                </a:r>
                <a:r>
                  <a:rPr lang="zh-CN" altLang="zh-CN" sz="1400" dirty="0"/>
                  <a:t>第一次根据测试剖面选择</a:t>
                </a:r>
                <a:r>
                  <a:rPr lang="zh-CN" altLang="en-US" sz="1400" dirty="0"/>
                  <a:t>分区</a:t>
                </a:r>
                <a:r>
                  <a:rPr lang="en-US" altLang="zh-CN" sz="1400" dirty="0"/>
                  <a:t>),</a:t>
                </a:r>
                <a:r>
                  <a:rPr lang="zh-CN" altLang="zh-CN" sz="1400" dirty="0"/>
                  <a:t>在这里</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m:t>
                        </m:r>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m:t>
                        </m:r>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𝑖𝑚</m:t>
                        </m:r>
                      </m:sub>
                    </m:sSub>
                    <m:r>
                      <a:rPr lang="en-US" altLang="zh-CN" sz="1400" i="1">
                        <a:latin typeface="Cambria Math" panose="02040503050406030204" pitchFamily="18" charset="0"/>
                      </a:rPr>
                      <m:t>=1</m:t>
                    </m:r>
                  </m:oMath>
                </a14:m>
                <a:endParaRPr lang="en-US" altLang="zh-CN" sz="1400" dirty="0"/>
              </a:p>
              <a:p>
                <a:pPr marL="342900" indent="-342900">
                  <a:buFont typeface="+mj-lt"/>
                  <a:buAutoNum type="arabicPeriod"/>
                </a:pPr>
                <a:r>
                  <a:rPr lang="zh-CN" altLang="zh-CN" sz="1400" dirty="0"/>
                  <a:t>等概率随机地从</a:t>
                </a:r>
                <a14:m>
                  <m:oMath xmlns:m="http://schemas.openxmlformats.org/officeDocument/2006/math">
                    <m:r>
                      <a:rPr lang="zh-CN" altLang="en-US" sz="1400" i="1" dirty="0">
                        <a:latin typeface="Cambria Math" panose="02040503050406030204" pitchFamily="18" charset="0"/>
                      </a:rPr>
                      <m:t>状态</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m:t>
                        </m:r>
                      </m:sub>
                    </m:sSub>
                  </m:oMath>
                </a14:m>
                <a:r>
                  <a:rPr lang="zh-CN" altLang="zh-CN" sz="1400" dirty="0"/>
                  <a:t>中选取一个测试用例</a:t>
                </a:r>
                <a:r>
                  <a:rPr lang="en-US" altLang="zh-CN" sz="1400" dirty="0"/>
                  <a:t>TC</a:t>
                </a:r>
              </a:p>
              <a:p>
                <a:pPr marL="342900" indent="-342900">
                  <a:buFont typeface="+mj-lt"/>
                  <a:buAutoNum type="arabicPeriod"/>
                </a:pPr>
                <a:r>
                  <a:rPr lang="zh-CN" altLang="zh-CN" sz="1400" dirty="0"/>
                  <a:t>执行选中的测试用例</a:t>
                </a:r>
                <a:r>
                  <a:rPr lang="en-US" altLang="zh-CN" sz="1400" dirty="0"/>
                  <a:t>TC:</a:t>
                </a:r>
                <a:r>
                  <a:rPr lang="zh-CN" altLang="zh-CN" sz="1400" dirty="0"/>
                  <a:t>如果测试用例</a:t>
                </a:r>
                <a:r>
                  <a:rPr lang="en-US" altLang="zh-CN" sz="1400" dirty="0"/>
                  <a:t>TC</a:t>
                </a:r>
                <a:r>
                  <a:rPr lang="zh-CN" altLang="en-US" sz="1400" dirty="0"/>
                  <a:t>揭示</a:t>
                </a:r>
                <a:r>
                  <a:rPr lang="zh-CN" altLang="zh-CN" sz="1400" dirty="0"/>
                  <a:t>了</a:t>
                </a:r>
                <a:r>
                  <a:rPr lang="zh-CN" altLang="en-US" sz="1400" dirty="0"/>
                  <a:t>软件中的</a:t>
                </a:r>
                <a:r>
                  <a:rPr lang="zh-CN" altLang="zh-CN" sz="1400" dirty="0"/>
                  <a:t>缺陷</a:t>
                </a:r>
                <a:r>
                  <a:rPr lang="en-US" altLang="zh-CN" sz="1400" dirty="0"/>
                  <a:t>,</a:t>
                </a:r>
                <a:r>
                  <a:rPr lang="zh-CN" altLang="zh-CN" sz="1400" dirty="0"/>
                  <a:t>就增大测试用例</a:t>
                </a:r>
                <a:r>
                  <a:rPr lang="en-US" altLang="zh-CN" sz="1400" dirty="0"/>
                  <a:t>TC</a:t>
                </a:r>
                <a:r>
                  <a:rPr lang="zh-CN" altLang="zh-CN" sz="1400" dirty="0"/>
                  <a:t>所在状态转移到本身的概率</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𝑖𝑖</m:t>
                        </m:r>
                      </m:sub>
                    </m:sSub>
                  </m:oMath>
                </a14:m>
                <a:r>
                  <a:rPr lang="en-US" altLang="zh-CN" sz="1400" dirty="0"/>
                  <a:t>,</a:t>
                </a:r>
                <a:r>
                  <a:rPr lang="zh-CN" altLang="zh-CN" sz="1400" dirty="0"/>
                  <a:t>同时减小转移到其它状态的概率</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𝑖𝑗</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𝑖</m:t>
                        </m:r>
                        <m:r>
                          <a:rPr lang="en-US" altLang="zh-CN" sz="1400" i="1">
                            <a:latin typeface="Cambria Math" panose="02040503050406030204" pitchFamily="18" charset="0"/>
                          </a:rPr>
                          <m:t>≠</m:t>
                        </m:r>
                        <m:r>
                          <a:rPr lang="en-US" altLang="zh-CN" sz="1400" i="1">
                            <a:latin typeface="Cambria Math" panose="02040503050406030204" pitchFamily="18" charset="0"/>
                          </a:rPr>
                          <m:t>𝑗</m:t>
                        </m:r>
                      </m:e>
                    </m:d>
                    <m:r>
                      <a:rPr lang="en-US" altLang="zh-CN" sz="1400" b="0" i="0" smtClean="0">
                        <a:latin typeface="Cambria Math" panose="02040503050406030204" pitchFamily="18" charset="0"/>
                      </a:rPr>
                      <m:t>,</m:t>
                    </m:r>
                  </m:oMath>
                </a14:m>
                <a:r>
                  <a:rPr lang="zh-CN" altLang="zh-CN" sz="1400" dirty="0"/>
                  <a:t>并把缺陷移除</a:t>
                </a:r>
                <a:endParaRPr lang="en-US" altLang="zh-CN" sz="1400" dirty="0"/>
              </a:p>
              <a:p>
                <a:pPr marL="342900" indent="-342900">
                  <a:buFont typeface="+mj-lt"/>
                  <a:buAutoNum type="arabicPeriod"/>
                </a:pPr>
                <a:r>
                  <a:rPr lang="zh-CN" altLang="zh-CN" sz="1400" dirty="0"/>
                  <a:t>如果测试用例</a:t>
                </a:r>
                <a:r>
                  <a:rPr lang="en-US" altLang="zh-CN" sz="1400" dirty="0"/>
                  <a:t>TC</a:t>
                </a:r>
                <a:r>
                  <a:rPr lang="zh-CN" altLang="zh-CN" sz="1400" dirty="0"/>
                  <a:t>没有找到缺陷</a:t>
                </a:r>
                <a:r>
                  <a:rPr lang="en-US" altLang="zh-CN" sz="1400" dirty="0"/>
                  <a:t>,</a:t>
                </a:r>
                <a:r>
                  <a:rPr lang="zh-CN" altLang="zh-CN" sz="1400" dirty="0"/>
                  <a:t>就减少测试用例</a:t>
                </a:r>
                <a:r>
                  <a:rPr lang="en-US" altLang="zh-CN" sz="1400" dirty="0"/>
                  <a:t>TC</a:t>
                </a:r>
                <a:r>
                  <a:rPr lang="zh-CN" altLang="zh-CN" sz="1400" dirty="0"/>
                  <a:t>所在状态转移到本身的概率</a:t>
                </a:r>
                <a14:m>
                  <m:oMath xmlns:m="http://schemas.openxmlformats.org/officeDocument/2006/math">
                    <m:sSub>
                      <m:sSubPr>
                        <m:ctrlPr>
                          <a:rPr lang="zh-CN" altLang="zh-CN" sz="1400" i="1">
                            <a:latin typeface="Cambria Math" panose="02040503050406030204" pitchFamily="18" charset="0"/>
                          </a:rPr>
                        </m:ctrlPr>
                      </m:sSubPr>
                      <m:e>
                        <m:r>
                          <a:rPr lang="en-US" altLang="zh-CN" sz="1400">
                            <a:latin typeface="Cambria Math" panose="02040503050406030204" pitchFamily="18" charset="0"/>
                          </a:rPr>
                          <m:t>𝑝</m:t>
                        </m:r>
                      </m:e>
                      <m:sub>
                        <m:r>
                          <a:rPr lang="en-US" altLang="zh-CN" sz="1400">
                            <a:latin typeface="Cambria Math" panose="02040503050406030204" pitchFamily="18" charset="0"/>
                          </a:rPr>
                          <m:t>𝑖𝑖</m:t>
                        </m:r>
                      </m:sub>
                    </m:sSub>
                  </m:oMath>
                </a14:m>
                <a:r>
                  <a:rPr lang="en-US" altLang="zh-CN" sz="1400" dirty="0"/>
                  <a:t>,</a:t>
                </a:r>
                <a:r>
                  <a:rPr lang="zh-CN" altLang="zh-CN" sz="1400" dirty="0"/>
                  <a:t>同时增大转移到其它状态的概率</a:t>
                </a:r>
                <a14:m>
                  <m:oMath xmlns:m="http://schemas.openxmlformats.org/officeDocument/2006/math">
                    <m:sSub>
                      <m:sSubPr>
                        <m:ctrlPr>
                          <a:rPr lang="zh-CN" altLang="zh-CN" sz="1400" i="1">
                            <a:latin typeface="Cambria Math" panose="02040503050406030204" pitchFamily="18" charset="0"/>
                          </a:rPr>
                        </m:ctrlPr>
                      </m:sSubPr>
                      <m:e>
                        <m:r>
                          <a:rPr lang="en-US" altLang="zh-CN" sz="1400">
                            <a:latin typeface="Cambria Math" panose="02040503050406030204" pitchFamily="18" charset="0"/>
                          </a:rPr>
                          <m:t>𝑝</m:t>
                        </m:r>
                      </m:e>
                      <m:sub>
                        <m:r>
                          <a:rPr lang="en-US" altLang="zh-CN" sz="1400">
                            <a:latin typeface="Cambria Math" panose="02040503050406030204" pitchFamily="18" charset="0"/>
                          </a:rPr>
                          <m:t>𝑖𝑗</m:t>
                        </m:r>
                      </m:sub>
                    </m:sSub>
                    <m:d>
                      <m:dPr>
                        <m:ctrlPr>
                          <a:rPr lang="en-US" altLang="zh-CN" sz="1400" i="1">
                            <a:latin typeface="Cambria Math" panose="02040503050406030204" pitchFamily="18" charset="0"/>
                          </a:rPr>
                        </m:ctrlPr>
                      </m:dPr>
                      <m:e>
                        <m:r>
                          <a:rPr lang="en-US" altLang="zh-CN" sz="1400">
                            <a:latin typeface="Cambria Math" panose="02040503050406030204" pitchFamily="18" charset="0"/>
                          </a:rPr>
                          <m:t>𝑖</m:t>
                        </m:r>
                        <m:r>
                          <a:rPr lang="en-US" altLang="zh-CN" sz="1400">
                            <a:latin typeface="Cambria Math" panose="02040503050406030204" pitchFamily="18" charset="0"/>
                          </a:rPr>
                          <m:t>≠</m:t>
                        </m:r>
                        <m:r>
                          <a:rPr lang="en-US" altLang="zh-CN" sz="1400">
                            <a:latin typeface="Cambria Math" panose="02040503050406030204" pitchFamily="18" charset="0"/>
                          </a:rPr>
                          <m:t>𝑗</m:t>
                        </m:r>
                      </m:e>
                    </m:d>
                  </m:oMath>
                </a14:m>
                <a:endParaRPr lang="zh-CN" altLang="zh-CN" sz="1400" dirty="0"/>
              </a:p>
              <a:p>
                <a:pPr marL="342900" indent="-342900">
                  <a:buFont typeface="+mj-lt"/>
                  <a:buAutoNum type="arabicPeriod"/>
                </a:pPr>
                <a:r>
                  <a:rPr lang="zh-CN" altLang="zh-CN" sz="1400" dirty="0"/>
                  <a:t>更新转移矩阵</a:t>
                </a:r>
                <a:endParaRPr lang="en-US" altLang="zh-CN" sz="1400" dirty="0"/>
              </a:p>
              <a:p>
                <a:pPr marL="342900" indent="-342900">
                  <a:buFont typeface="+mj-lt"/>
                  <a:buAutoNum type="arabicPeriod"/>
                </a:pPr>
                <a:r>
                  <a:rPr lang="zh-CN" altLang="zh-CN" sz="1400" dirty="0"/>
                  <a:t>检查测试停止条件</a:t>
                </a:r>
                <a:r>
                  <a:rPr lang="en-US" altLang="zh-CN" sz="1400" dirty="0"/>
                  <a:t>,</a:t>
                </a:r>
                <a:r>
                  <a:rPr lang="zh-CN" altLang="zh-CN" sz="1400" dirty="0"/>
                  <a:t>如果不满足则转步骤</a:t>
                </a:r>
                <a:r>
                  <a:rPr lang="en-US" altLang="zh-CN" sz="1400" dirty="0"/>
                  <a:t>1;</a:t>
                </a:r>
                <a:r>
                  <a:rPr lang="zh-CN" altLang="zh-CN" sz="1400" dirty="0"/>
                  <a:t>如果满足则停止测试</a:t>
                </a:r>
                <a:endParaRPr lang="en-US" altLang="zh-CN" sz="1400" dirty="0"/>
              </a:p>
              <a:p>
                <a:pPr marL="342900" indent="-342900">
                  <a:buFont typeface="+mj-lt"/>
                  <a:buAutoNum type="arabicPeriod"/>
                </a:pPr>
                <a:endParaRPr lang="en-US" altLang="zh-CN" sz="1400" dirty="0"/>
              </a:p>
              <a:p>
                <a:pPr algn="r" fontAlgn="ctr"/>
                <a:r>
                  <a:rPr lang="en-US" altLang="zh-CN" sz="1400" dirty="0"/>
                  <a:t>	</a:t>
                </a:r>
                <a:endParaRPr lang="zh-CN" altLang="zh-CN" sz="1400" dirty="0"/>
              </a:p>
              <a:p>
                <a:endParaRPr lang="zh-CN" altLang="zh-CN" sz="1400" dirty="0"/>
              </a:p>
              <a:p>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1095934" y="1987194"/>
                <a:ext cx="7140389" cy="3006592"/>
              </a:xfrm>
              <a:prstGeom prst="rect">
                <a:avLst/>
              </a:prstGeom>
              <a:blipFill>
                <a:blip r:embed="rId2"/>
                <a:stretch>
                  <a:fillRect l="-427" t="-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095934" y="1440620"/>
                <a:ext cx="7073153" cy="842346"/>
              </a:xfrm>
              <a:prstGeom prst="rect">
                <a:avLst/>
              </a:prstGeom>
              <a:noFill/>
            </p:spPr>
            <p:txBody>
              <a:bodyPr wrap="square" rtlCol="0">
                <a:spAutoFit/>
              </a:bodyPr>
              <a:lstStyle/>
              <a:p>
                <a:r>
                  <a:rPr lang="zh-CN" altLang="zh-CN" sz="1400" dirty="0"/>
                  <a:t>开始时刻初始化测试剖面</a:t>
                </a:r>
                <a14:m>
                  <m:oMath xmlns:m="http://schemas.openxmlformats.org/officeDocument/2006/math">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𝑝</m:t>
                        </m:r>
                      </m:e>
                      <m:sup>
                        <m:r>
                          <a:rPr lang="en-US" altLang="zh-CN" sz="1400" i="1">
                            <a:latin typeface="Cambria Math" panose="02040503050406030204" pitchFamily="18" charset="0"/>
                          </a:rPr>
                          <m:t>′</m:t>
                        </m:r>
                      </m:sup>
                    </m:sSup>
                  </m:oMath>
                </a14:m>
                <a:r>
                  <a:rPr lang="zh-CN" altLang="zh-CN" sz="1400" dirty="0"/>
                  <a:t>，则初始转移矩阵</a:t>
                </a:r>
                <a14:m>
                  <m:oMath xmlns:m="http://schemas.openxmlformats.org/officeDocument/2006/math">
                    <m:r>
                      <m:rPr>
                        <m:sty m:val="p"/>
                      </m:rPr>
                      <a:rPr lang="en-US" altLang="zh-CN" sz="1400">
                        <a:latin typeface="Cambria Math" panose="02040503050406030204" pitchFamily="18" charset="0"/>
                      </a:rPr>
                      <m:t>P</m:t>
                    </m:r>
                    <m:r>
                      <a:rPr lang="en-US" altLang="zh-CN" sz="1400">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𝑖𝑗</m:t>
                        </m:r>
                      </m:sub>
                    </m:sSub>
                    <m:r>
                      <a:rPr lang="en-US" altLang="zh-CN" sz="1400" i="1">
                        <a:latin typeface="Cambria Math" panose="02040503050406030204" pitchFamily="18" charset="0"/>
                      </a:rPr>
                      <m:t>=</m:t>
                    </m:r>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m:t>
                        </m:r>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𝑝</m:t>
                            </m:r>
                          </m:e>
                          <m:sup>
                            <m:r>
                              <a:rPr lang="en-US" altLang="zh-CN" sz="1400" i="1">
                                <a:latin typeface="Cambria Math" panose="02040503050406030204" pitchFamily="18" charset="0"/>
                              </a:rPr>
                              <m:t>′</m:t>
                            </m:r>
                          </m:sup>
                        </m:sSup>
                        <m:r>
                          <a:rPr lang="en-US" altLang="zh-CN" sz="1400" i="1">
                            <a:latin typeface="Cambria Math" panose="02040503050406030204" pitchFamily="18" charset="0"/>
                          </a:rPr>
                          <m:t>,</m:t>
                        </m:r>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𝑝</m:t>
                            </m:r>
                          </m:e>
                          <m:sup>
                            <m:r>
                              <a:rPr lang="en-US" altLang="zh-CN" sz="1400" i="1">
                                <a:latin typeface="Cambria Math" panose="02040503050406030204" pitchFamily="18" charset="0"/>
                              </a:rPr>
                              <m:t>′</m:t>
                            </m:r>
                          </m:sup>
                        </m:sSup>
                        <m:r>
                          <a:rPr lang="en-US" altLang="zh-CN" sz="1400" i="1">
                            <a:latin typeface="Cambria Math" panose="02040503050406030204" pitchFamily="18" charset="0"/>
                          </a:rPr>
                          <m:t>,…,</m:t>
                        </m:r>
                        <m:sSup>
                          <m:sSupPr>
                            <m:ctrlPr>
                              <a:rPr lang="zh-CN" altLang="zh-CN" sz="1400" i="1">
                                <a:latin typeface="Cambria Math" panose="02040503050406030204" pitchFamily="18" charset="0"/>
                              </a:rPr>
                            </m:ctrlPr>
                          </m:sSupPr>
                          <m:e>
                            <m:r>
                              <a:rPr lang="en-US" altLang="zh-CN" sz="1400" i="1">
                                <a:latin typeface="Cambria Math" panose="02040503050406030204" pitchFamily="18" charset="0"/>
                              </a:rPr>
                              <m:t>𝑝</m:t>
                            </m:r>
                          </m:e>
                          <m:sup>
                            <m:r>
                              <a:rPr lang="en-US" altLang="zh-CN" sz="1400" i="1">
                                <a:latin typeface="Cambria Math" panose="02040503050406030204" pitchFamily="18" charset="0"/>
                              </a:rPr>
                              <m:t>′</m:t>
                            </m:r>
                          </m:sup>
                        </m:sSup>
                        <m:r>
                          <a:rPr lang="en-US" altLang="zh-CN" sz="1400" i="1">
                            <a:latin typeface="Cambria Math" panose="02040503050406030204" pitchFamily="18" charset="0"/>
                          </a:rPr>
                          <m:t>)</m:t>
                        </m:r>
                      </m:e>
                      <m:sup>
                        <m:r>
                          <a:rPr lang="en-US" altLang="zh-CN" sz="1400" i="1">
                            <a:latin typeface="Cambria Math" panose="02040503050406030204" pitchFamily="18" charset="0"/>
                          </a:rPr>
                          <m:t>′</m:t>
                        </m:r>
                      </m:sup>
                    </m:sSup>
                  </m:oMath>
                </a14:m>
                <a:r>
                  <a:rPr lang="zh-CN" altLang="zh-CN" sz="1400" dirty="0"/>
                  <a:t>其中</a:t>
                </a:r>
                <a14:m>
                  <m:oMath xmlns:m="http://schemas.openxmlformats.org/officeDocument/2006/math">
                    <m:r>
                      <a:rPr lang="zh-CN" altLang="zh-CN" sz="1400">
                        <a:latin typeface="Cambria Math" panose="02040503050406030204" pitchFamily="18" charset="0"/>
                      </a:rPr>
                      <m:t> </m:t>
                    </m:r>
                    <m:r>
                      <a:rPr lang="en-US" altLang="zh-CN" sz="1400">
                        <a:latin typeface="Cambria Math" panose="02040503050406030204" pitchFamily="18" charset="0"/>
                      </a:rPr>
                      <m:t>(</m:t>
                    </m:r>
                    <m:r>
                      <m:rPr>
                        <m:sty m:val="p"/>
                      </m:rPr>
                      <a:rPr lang="en-US" altLang="zh-CN" sz="1400">
                        <a:latin typeface="Cambria Math" panose="02040503050406030204" pitchFamily="18" charset="0"/>
                      </a:rPr>
                      <m:t>i</m:t>
                    </m:r>
                    <m:r>
                      <a:rPr lang="en-US" altLang="zh-CN" sz="1400">
                        <a:latin typeface="Cambria Math" panose="02040503050406030204" pitchFamily="18" charset="0"/>
                      </a:rPr>
                      <m:t>=1,2,…,</m:t>
                    </m:r>
                    <m:r>
                      <m:rPr>
                        <m:sty m:val="p"/>
                      </m:rPr>
                      <a:rPr lang="en-US" altLang="zh-CN" sz="1400">
                        <a:latin typeface="Cambria Math" panose="02040503050406030204" pitchFamily="18" charset="0"/>
                      </a:rPr>
                      <m:t>m</m:t>
                    </m:r>
                    <m:r>
                      <a:rPr lang="en-US" altLang="zh-CN" sz="1400">
                        <a:latin typeface="Cambria Math" panose="02040503050406030204" pitchFamily="18" charset="0"/>
                      </a:rPr>
                      <m:t>;</m:t>
                    </m:r>
                    <m:r>
                      <m:rPr>
                        <m:sty m:val="p"/>
                      </m:rPr>
                      <a:rPr lang="en-US" altLang="zh-CN" sz="1400">
                        <a:latin typeface="Cambria Math" panose="02040503050406030204" pitchFamily="18" charset="0"/>
                      </a:rPr>
                      <m:t>j</m:t>
                    </m:r>
                    <m:r>
                      <a:rPr lang="en-US" altLang="zh-CN" sz="1400">
                        <a:latin typeface="Cambria Math" panose="02040503050406030204" pitchFamily="18" charset="0"/>
                      </a:rPr>
                      <m:t>=1,2,…,</m:t>
                    </m:r>
                    <m:r>
                      <m:rPr>
                        <m:sty m:val="p"/>
                      </m:rPr>
                      <a:rPr lang="en-US" altLang="zh-CN" sz="1400">
                        <a:latin typeface="Cambria Math" panose="02040503050406030204" pitchFamily="18" charset="0"/>
                      </a:rPr>
                      <m:t>m</m:t>
                    </m:r>
                    <m:r>
                      <a:rPr lang="en-US" altLang="zh-CN" sz="1400">
                        <a:latin typeface="Cambria Math" panose="02040503050406030204" pitchFamily="18" charset="0"/>
                      </a:rPr>
                      <m:t>)</m:t>
                    </m:r>
                  </m:oMath>
                </a14:m>
                <a:endParaRPr lang="zh-CN" altLang="zh-CN" sz="1400" dirty="0"/>
              </a:p>
              <a:p>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095934" y="1440620"/>
                <a:ext cx="7073153" cy="842346"/>
              </a:xfrm>
              <a:prstGeom prst="rect">
                <a:avLst/>
              </a:prstGeom>
              <a:blipFill>
                <a:blip r:embed="rId3"/>
                <a:stretch>
                  <a:fillRect l="-2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994555" y="3566480"/>
                <a:ext cx="3755977" cy="1363515"/>
              </a:xfrm>
              <a:prstGeom prst="rect">
                <a:avLst/>
              </a:prstGeom>
              <a:noFill/>
            </p:spPr>
            <p:txBody>
              <a:bodyPr wrap="square" rtlCol="0">
                <a:spAutoFit/>
              </a:bodyPr>
              <a:lstStyle/>
              <a:p>
                <a:pPr fontAlgn="ctr"/>
                <a14:m>
                  <m:oMathPara xmlns:m="http://schemas.openxmlformats.org/officeDocument/2006/math">
                    <m:oMathParaPr>
                      <m:jc m:val="centerGroup"/>
                    </m:oMathParaPr>
                    <m:oMath xmlns:m="http://schemas.openxmlformats.org/officeDocument/2006/math">
                      <m:sSub>
                        <m:sSubPr>
                          <m:ctrlPr>
                            <a:rPr lang="zh-CN" altLang="zh-CN" sz="1000" i="1" smtClean="0">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𝑖𝑗</m:t>
                          </m:r>
                        </m:sub>
                      </m:sSub>
                      <m:r>
                        <a:rPr lang="en-US" altLang="zh-CN" sz="1000" i="1">
                          <a:latin typeface="Cambria Math" panose="02040503050406030204" pitchFamily="18" charset="0"/>
                        </a:rPr>
                        <m:t>=</m:t>
                      </m:r>
                      <m:d>
                        <m:dPr>
                          <m:begChr m:val="{"/>
                          <m:endChr m:val=""/>
                          <m:ctrlPr>
                            <a:rPr lang="zh-CN" altLang="zh-CN" sz="1000" i="1">
                              <a:latin typeface="Cambria Math" panose="02040503050406030204" pitchFamily="18" charset="0"/>
                            </a:rPr>
                          </m:ctrlPr>
                        </m:dPr>
                        <m:e>
                          <m:eqArr>
                            <m:eqArrPr>
                              <m:ctrlPr>
                                <a:rPr lang="zh-CN" altLang="zh-CN" sz="1000" i="1">
                                  <a:latin typeface="Cambria Math" panose="02040503050406030204" pitchFamily="18" charset="0"/>
                                </a:rPr>
                              </m:ctrlPr>
                            </m:eqArrPr>
                            <m:e>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𝑖𝑗</m:t>
                                  </m:r>
                                </m:sub>
                              </m:sSub>
                              <m:r>
                                <a:rPr lang="en-US" altLang="zh-CN" sz="1000" i="1">
                                  <a:latin typeface="Cambria Math" panose="02040503050406030204" pitchFamily="18" charset="0"/>
                                </a:rPr>
                                <m:t>−</m:t>
                              </m:r>
                              <m:f>
                                <m:fPr>
                                  <m:ctrlPr>
                                    <a:rPr lang="zh-CN" altLang="zh-CN" sz="1000" i="1">
                                      <a:latin typeface="Cambria Math" panose="02040503050406030204" pitchFamily="18" charset="0"/>
                                    </a:rPr>
                                  </m:ctrlPr>
                                </m:fPr>
                                <m:num>
                                  <m:r>
                                    <a:rPr lang="en-US" altLang="zh-CN" sz="1000" i="1">
                                      <a:latin typeface="Cambria Math" panose="02040503050406030204" pitchFamily="18" charset="0"/>
                                    </a:rPr>
                                    <m:t>𝛾</m:t>
                                  </m:r>
                                  <m:r>
                                    <a:rPr lang="en-US" altLang="zh-CN" sz="1000" i="1">
                                      <a:latin typeface="Cambria Math" panose="02040503050406030204" pitchFamily="18" charset="0"/>
                                    </a:rPr>
                                    <m:t>×</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𝑖𝑖</m:t>
                                      </m:r>
                                    </m:sub>
                                  </m:sSub>
                                </m:num>
                                <m:den>
                                  <m:r>
                                    <a:rPr lang="en-US" altLang="zh-CN" sz="1000" i="1">
                                      <a:latin typeface="Cambria Math" panose="02040503050406030204" pitchFamily="18" charset="0"/>
                                    </a:rPr>
                                    <m:t>𝑚</m:t>
                                  </m:r>
                                  <m:r>
                                    <a:rPr lang="en-US" altLang="zh-CN" sz="1000" i="1">
                                      <a:latin typeface="Cambria Math" panose="02040503050406030204" pitchFamily="18" charset="0"/>
                                    </a:rPr>
                                    <m:t>−1</m:t>
                                  </m:r>
                                </m:den>
                              </m:f>
                              <m:r>
                                <a:rPr lang="en-US" altLang="zh-CN" sz="1000" i="1">
                                  <a:latin typeface="Cambria Math" panose="02040503050406030204" pitchFamily="18" charset="0"/>
                                </a:rPr>
                                <m:t>,  &amp;</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𝑖𝑗</m:t>
                                  </m:r>
                                </m:sub>
                              </m:sSub>
                              <m:r>
                                <a:rPr lang="en-US" altLang="zh-CN" sz="1000" i="1">
                                  <a:latin typeface="Cambria Math" panose="02040503050406030204" pitchFamily="18" charset="0"/>
                                </a:rPr>
                                <m:t>≥</m:t>
                              </m:r>
                              <m:f>
                                <m:fPr>
                                  <m:ctrlPr>
                                    <a:rPr lang="zh-CN" altLang="zh-CN" sz="1000" i="1">
                                      <a:latin typeface="Cambria Math" panose="02040503050406030204" pitchFamily="18" charset="0"/>
                                    </a:rPr>
                                  </m:ctrlPr>
                                </m:fPr>
                                <m:num>
                                  <m:r>
                                    <a:rPr lang="en-US" altLang="zh-CN" sz="1000" i="1">
                                      <a:latin typeface="Cambria Math" panose="02040503050406030204" pitchFamily="18" charset="0"/>
                                    </a:rPr>
                                    <m:t>𝛾</m:t>
                                  </m:r>
                                  <m:r>
                                    <a:rPr lang="en-US" altLang="zh-CN" sz="1000" i="1">
                                      <a:latin typeface="Cambria Math" panose="02040503050406030204" pitchFamily="18" charset="0"/>
                                    </a:rPr>
                                    <m:t>×</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𝑖𝑖</m:t>
                                      </m:r>
                                    </m:sub>
                                  </m:sSub>
                                </m:num>
                                <m:den>
                                  <m:r>
                                    <a:rPr lang="en-US" altLang="zh-CN" sz="1000" i="1">
                                      <a:latin typeface="Cambria Math" panose="02040503050406030204" pitchFamily="18" charset="0"/>
                                    </a:rPr>
                                    <m:t>𝑚</m:t>
                                  </m:r>
                                  <m:r>
                                    <a:rPr lang="en-US" altLang="zh-CN" sz="1000" i="1">
                                      <a:latin typeface="Cambria Math" panose="02040503050406030204" pitchFamily="18" charset="0"/>
                                    </a:rPr>
                                    <m:t>−1</m:t>
                                  </m:r>
                                </m:den>
                              </m:f>
                            </m:e>
                            <m:e>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𝑝</m:t>
                                  </m:r>
                                </m:e>
                                <m:sub>
                                  <m:r>
                                    <a:rPr lang="en-US" altLang="zh-CN" sz="1000" b="0" i="1" smtClean="0">
                                      <a:latin typeface="Cambria Math" panose="02040503050406030204" pitchFamily="18" charset="0"/>
                                    </a:rPr>
                                    <m:t>𝑖𝑗</m:t>
                                  </m:r>
                                </m:sub>
                              </m:sSub>
                              <m:r>
                                <a:rPr lang="en-US" altLang="zh-CN" sz="1000" i="1">
                                  <a:latin typeface="Cambria Math" panose="02040503050406030204" pitchFamily="18" charset="0"/>
                                </a:rPr>
                                <m:t>,  &amp;</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𝑖𝑗</m:t>
                                  </m:r>
                                </m:sub>
                              </m:sSub>
                              <m:r>
                                <a:rPr lang="en-US" altLang="zh-CN" sz="1000" i="1">
                                  <a:latin typeface="Cambria Math" panose="02040503050406030204" pitchFamily="18" charset="0"/>
                                </a:rPr>
                                <m:t>&lt;</m:t>
                              </m:r>
                              <m:f>
                                <m:fPr>
                                  <m:ctrlPr>
                                    <a:rPr lang="zh-CN" altLang="zh-CN" sz="1000" i="1">
                                      <a:latin typeface="Cambria Math" panose="02040503050406030204" pitchFamily="18" charset="0"/>
                                    </a:rPr>
                                  </m:ctrlPr>
                                </m:fPr>
                                <m:num>
                                  <m:r>
                                    <a:rPr lang="en-US" altLang="zh-CN" sz="1000" i="1">
                                      <a:latin typeface="Cambria Math" panose="02040503050406030204" pitchFamily="18" charset="0"/>
                                    </a:rPr>
                                    <m:t>𝛾</m:t>
                                  </m:r>
                                  <m:r>
                                    <a:rPr lang="en-US" altLang="zh-CN" sz="1000" i="1">
                                      <a:latin typeface="Cambria Math" panose="02040503050406030204" pitchFamily="18" charset="0"/>
                                    </a:rPr>
                                    <m:t>×</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𝑖𝑖</m:t>
                                      </m:r>
                                    </m:sub>
                                  </m:sSub>
                                </m:num>
                                <m:den>
                                  <m:r>
                                    <a:rPr lang="en-US" altLang="zh-CN" sz="1000" i="1">
                                      <a:latin typeface="Cambria Math" panose="02040503050406030204" pitchFamily="18" charset="0"/>
                                    </a:rPr>
                                    <m:t>𝑚</m:t>
                                  </m:r>
                                  <m:r>
                                    <a:rPr lang="en-US" altLang="zh-CN" sz="1000" i="1">
                                      <a:latin typeface="Cambria Math" panose="02040503050406030204" pitchFamily="18" charset="0"/>
                                    </a:rPr>
                                    <m:t>−1</m:t>
                                  </m:r>
                                </m:den>
                              </m:f>
                            </m:e>
                          </m:eqArr>
                        </m:e>
                      </m:d>
                      <m:r>
                        <a:rPr lang="en-US" altLang="zh-CN" sz="1000" i="1">
                          <a:latin typeface="Cambria Math" panose="02040503050406030204" pitchFamily="18" charset="0"/>
                        </a:rPr>
                        <m:t>     (</m:t>
                      </m:r>
                      <m:r>
                        <a:rPr lang="en-US" altLang="zh-CN" sz="1000" i="1">
                          <a:latin typeface="Cambria Math" panose="02040503050406030204" pitchFamily="18" charset="0"/>
                        </a:rPr>
                        <m:t>𝑖</m:t>
                      </m:r>
                      <m:r>
                        <a:rPr lang="en-US" altLang="zh-CN" sz="1000" i="1">
                          <a:latin typeface="Cambria Math" panose="02040503050406030204" pitchFamily="18" charset="0"/>
                        </a:rPr>
                        <m:t>≠</m:t>
                      </m:r>
                      <m:r>
                        <a:rPr lang="en-US" altLang="zh-CN" sz="1000" i="1">
                          <a:latin typeface="Cambria Math" panose="02040503050406030204" pitchFamily="18" charset="0"/>
                        </a:rPr>
                        <m:t>𝑗</m:t>
                      </m:r>
                      <m:r>
                        <a:rPr lang="en-US" altLang="zh-CN" sz="1000" i="1">
                          <a:latin typeface="Cambria Math" panose="02040503050406030204" pitchFamily="18" charset="0"/>
                        </a:rPr>
                        <m:t>)</m:t>
                      </m:r>
                    </m:oMath>
                  </m:oMathPara>
                </a14:m>
                <a:endParaRPr lang="zh-CN" altLang="zh-CN" sz="1000" dirty="0"/>
              </a:p>
              <a:p>
                <a:pPr fontAlgn="ctr"/>
                <a14:m>
                  <m:oMathPara xmlns:m="http://schemas.openxmlformats.org/officeDocument/2006/math">
                    <m:oMathParaPr>
                      <m:jc m:val="centerGroup"/>
                    </m:oMathParaPr>
                    <m:oMath xmlns:m="http://schemas.openxmlformats.org/officeDocument/2006/math">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𝑖𝑖</m:t>
                          </m:r>
                        </m:sub>
                      </m:sSub>
                      <m:r>
                        <a:rPr lang="en-US" altLang="zh-CN" sz="1000" i="1">
                          <a:latin typeface="Cambria Math" panose="02040503050406030204" pitchFamily="18" charset="0"/>
                        </a:rPr>
                        <m:t>=1−</m:t>
                      </m:r>
                      <m:nary>
                        <m:naryPr>
                          <m:chr m:val="∑"/>
                          <m:limLoc m:val="undOvr"/>
                          <m:supHide m:val="on"/>
                          <m:ctrlPr>
                            <a:rPr lang="zh-CN" altLang="zh-CN" sz="1000" i="1">
                              <a:latin typeface="Cambria Math" panose="02040503050406030204" pitchFamily="18" charset="0"/>
                            </a:rPr>
                          </m:ctrlPr>
                        </m:naryPr>
                        <m:sub>
                          <m:r>
                            <a:rPr lang="en-US" altLang="zh-CN" sz="1000" i="1">
                              <a:latin typeface="Cambria Math" panose="02040503050406030204" pitchFamily="18" charset="0"/>
                            </a:rPr>
                            <m:t>𝑖</m:t>
                          </m:r>
                          <m:r>
                            <a:rPr lang="en-US" altLang="zh-CN" sz="1000" i="1">
                              <a:latin typeface="Cambria Math" panose="02040503050406030204" pitchFamily="18" charset="0"/>
                            </a:rPr>
                            <m:t>≠</m:t>
                          </m:r>
                          <m:r>
                            <a:rPr lang="en-US" altLang="zh-CN" sz="1000" i="1">
                              <a:latin typeface="Cambria Math" panose="02040503050406030204" pitchFamily="18" charset="0"/>
                            </a:rPr>
                            <m:t>𝑗</m:t>
                          </m:r>
                        </m:sub>
                        <m:sup/>
                        <m:e>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𝑖𝑗</m:t>
                              </m:r>
                            </m:sub>
                          </m:sSub>
                        </m:e>
                      </m:nary>
                    </m:oMath>
                  </m:oMathPara>
                </a14:m>
                <a:endParaRPr lang="zh-CN" altLang="zh-CN" sz="1000" dirty="0"/>
              </a:p>
              <a:p>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5994555" y="3566480"/>
                <a:ext cx="3755977" cy="1363515"/>
              </a:xfrm>
              <a:prstGeom prst="rect">
                <a:avLst/>
              </a:prstGeom>
              <a:blipFill>
                <a:blip r:embed="rId4"/>
                <a:stretch>
                  <a:fillRect b="-308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4246743" y="4100907"/>
                <a:ext cx="2154058" cy="947119"/>
              </a:xfrm>
              <a:prstGeom prst="rect">
                <a:avLst/>
              </a:prstGeom>
              <a:noFill/>
            </p:spPr>
            <p:txBody>
              <a:bodyPr wrap="square" rtlCol="0">
                <a:spAutoFit/>
              </a:bodyPr>
              <a:lstStyle/>
              <a:p>
                <a:pPr fontAlgn="ctr"/>
                <a14:m>
                  <m:oMathPara xmlns:m="http://schemas.openxmlformats.org/officeDocument/2006/math">
                    <m:oMathParaPr>
                      <m:jc m:val="centerGroup"/>
                    </m:oMathParaPr>
                    <m:oMath xmlns:m="http://schemas.openxmlformats.org/officeDocument/2006/math">
                      <m:sSub>
                        <m:sSubPr>
                          <m:ctrlPr>
                            <a:rPr lang="zh-CN" altLang="zh-CN" sz="1000" i="1" smtClean="0">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𝑖𝑗</m:t>
                          </m:r>
                        </m:sub>
                      </m:sSub>
                      <m:r>
                        <a:rPr lang="en-US" altLang="zh-CN" sz="1000" i="1">
                          <a:latin typeface="Cambria Math" panose="02040503050406030204" pitchFamily="18" charset="0"/>
                        </a:rPr>
                        <m:t>=</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𝑖𝑗</m:t>
                          </m:r>
                        </m:sub>
                      </m:sSub>
                      <m:r>
                        <a:rPr lang="en-US" altLang="zh-CN" sz="1000" i="1">
                          <a:latin typeface="Cambria Math" panose="02040503050406030204" pitchFamily="18" charset="0"/>
                        </a:rPr>
                        <m:t>+</m:t>
                      </m:r>
                      <m:f>
                        <m:fPr>
                          <m:ctrlPr>
                            <a:rPr lang="zh-CN" altLang="zh-CN" sz="1000" i="1">
                              <a:latin typeface="Cambria Math" panose="02040503050406030204" pitchFamily="18" charset="0"/>
                            </a:rPr>
                          </m:ctrlPr>
                        </m:fPr>
                        <m:num>
                          <m:r>
                            <a:rPr lang="en-US" altLang="zh-CN" sz="1000" i="1">
                              <a:latin typeface="Cambria Math" panose="02040503050406030204" pitchFamily="18" charset="0"/>
                            </a:rPr>
                            <m:t>𝛾</m:t>
                          </m:r>
                          <m:r>
                            <a:rPr lang="en-US" altLang="zh-CN" sz="1000" i="1">
                              <a:latin typeface="Cambria Math" panose="02040503050406030204" pitchFamily="18" charset="0"/>
                            </a:rPr>
                            <m:t>×</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𝑖𝑗</m:t>
                              </m:r>
                            </m:sub>
                          </m:sSub>
                        </m:num>
                        <m:den>
                          <m:r>
                            <a:rPr lang="en-US" altLang="zh-CN" sz="1000" i="1">
                              <a:latin typeface="Cambria Math" panose="02040503050406030204" pitchFamily="18" charset="0"/>
                            </a:rPr>
                            <m:t>𝑚</m:t>
                          </m:r>
                          <m:r>
                            <a:rPr lang="en-US" altLang="zh-CN" sz="1000" i="1">
                              <a:latin typeface="Cambria Math" panose="02040503050406030204" pitchFamily="18" charset="0"/>
                            </a:rPr>
                            <m:t>−1</m:t>
                          </m:r>
                        </m:den>
                      </m:f>
                    </m:oMath>
                  </m:oMathPara>
                </a14:m>
                <a:endParaRPr lang="zh-CN" altLang="zh-CN" sz="1000" dirty="0"/>
              </a:p>
              <a:p>
                <a:pPr fontAlgn="ctr"/>
                <a14:m>
                  <m:oMathPara xmlns:m="http://schemas.openxmlformats.org/officeDocument/2006/math">
                    <m:oMathParaPr>
                      <m:jc m:val="centerGroup"/>
                    </m:oMathParaPr>
                    <m:oMath xmlns:m="http://schemas.openxmlformats.org/officeDocument/2006/math">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𝑖𝑖</m:t>
                          </m:r>
                        </m:sub>
                      </m:sSub>
                      <m:r>
                        <a:rPr lang="en-US" altLang="zh-CN" sz="1000" i="1">
                          <a:latin typeface="Cambria Math" panose="02040503050406030204" pitchFamily="18" charset="0"/>
                        </a:rPr>
                        <m:t>=</m:t>
                      </m:r>
                      <m:sSub>
                        <m:sSubPr>
                          <m:ctrlPr>
                            <a:rPr lang="en-US" altLang="zh-CN" sz="1000" i="1" smtClean="0">
                              <a:latin typeface="Cambria Math" panose="02040503050406030204" pitchFamily="18" charset="0"/>
                            </a:rPr>
                          </m:ctrlPr>
                        </m:sSubPr>
                        <m:e>
                          <m:r>
                            <a:rPr lang="en-US" altLang="zh-CN" sz="1000" b="0" i="1" smtClean="0">
                              <a:latin typeface="Cambria Math" panose="02040503050406030204" pitchFamily="18" charset="0"/>
                            </a:rPr>
                            <m:t>𝑝</m:t>
                          </m:r>
                        </m:e>
                        <m:sub>
                          <m:r>
                            <a:rPr lang="en-US" altLang="zh-CN" sz="1000" b="0" i="1" smtClean="0">
                              <a:latin typeface="Cambria Math" panose="02040503050406030204" pitchFamily="18" charset="0"/>
                            </a:rPr>
                            <m:t>𝑖𝑖</m:t>
                          </m:r>
                        </m:sub>
                      </m:sSub>
                      <m:r>
                        <a:rPr lang="en-US" altLang="zh-CN" sz="1000" b="0" i="1" smtClean="0">
                          <a:latin typeface="Cambria Math" panose="02040503050406030204" pitchFamily="18" charset="0"/>
                        </a:rPr>
                        <m:t>−</m:t>
                      </m:r>
                      <m:f>
                        <m:fPr>
                          <m:ctrlPr>
                            <a:rPr lang="en-US" altLang="zh-CN" sz="1000" b="0" i="1" smtClean="0">
                              <a:latin typeface="Cambria Math" panose="02040503050406030204" pitchFamily="18" charset="0"/>
                            </a:rPr>
                          </m:ctrlPr>
                        </m:fPr>
                        <m:num>
                          <m:r>
                            <a:rPr lang="zh-CN" altLang="en-US" sz="1000" b="0" i="1" smtClean="0">
                              <a:latin typeface="Cambria Math" panose="02040503050406030204" pitchFamily="18" charset="0"/>
                            </a:rPr>
                            <m:t>𝛾</m:t>
                          </m:r>
                          <m:r>
                            <a:rPr lang="en-US" altLang="zh-CN" sz="1000" b="0" i="1" smtClean="0">
                              <a:latin typeface="Cambria Math" panose="02040503050406030204" pitchFamily="18" charset="0"/>
                              <a:ea typeface="Cambria Math" panose="02040503050406030204" pitchFamily="18" charset="0"/>
                            </a:rPr>
                            <m:t>×(1−</m:t>
                          </m:r>
                          <m:sSub>
                            <m:sSubPr>
                              <m:ctrlPr>
                                <a:rPr lang="en-US" altLang="zh-CN" sz="1000" b="0" i="1" smtClean="0">
                                  <a:latin typeface="Cambria Math" panose="02040503050406030204" pitchFamily="18" charset="0"/>
                                  <a:ea typeface="Cambria Math" panose="02040503050406030204" pitchFamily="18" charset="0"/>
                                </a:rPr>
                              </m:ctrlPr>
                            </m:sSubPr>
                            <m:e>
                              <m:r>
                                <a:rPr lang="en-US" altLang="zh-CN" sz="1000" b="0" i="1" smtClean="0">
                                  <a:latin typeface="Cambria Math" panose="02040503050406030204" pitchFamily="18" charset="0"/>
                                  <a:ea typeface="Cambria Math" panose="02040503050406030204" pitchFamily="18" charset="0"/>
                                </a:rPr>
                                <m:t>𝑝</m:t>
                              </m:r>
                            </m:e>
                            <m:sub>
                              <m:r>
                                <a:rPr lang="en-US" altLang="zh-CN" sz="1000" b="0" i="1" smtClean="0">
                                  <a:latin typeface="Cambria Math" panose="02040503050406030204" pitchFamily="18" charset="0"/>
                                  <a:ea typeface="Cambria Math" panose="02040503050406030204" pitchFamily="18" charset="0"/>
                                </a:rPr>
                                <m:t>𝑖𝑖</m:t>
                              </m:r>
                            </m:sub>
                          </m:sSub>
                          <m:r>
                            <a:rPr lang="en-US" altLang="zh-CN" sz="1000" b="0" i="1" smtClean="0">
                              <a:latin typeface="Cambria Math" panose="02040503050406030204" pitchFamily="18" charset="0"/>
                              <a:ea typeface="Cambria Math" panose="02040503050406030204" pitchFamily="18" charset="0"/>
                            </a:rPr>
                            <m:t>)</m:t>
                          </m:r>
                        </m:num>
                        <m:den>
                          <m:r>
                            <a:rPr lang="en-US" altLang="zh-CN" sz="1000" b="0" i="1" smtClean="0">
                              <a:latin typeface="Cambria Math" panose="02040503050406030204" pitchFamily="18" charset="0"/>
                            </a:rPr>
                            <m:t>𝑚</m:t>
                          </m:r>
                          <m:r>
                            <a:rPr lang="en-US" altLang="zh-CN" sz="1000" b="0" i="1" smtClean="0">
                              <a:latin typeface="Cambria Math" panose="02040503050406030204" pitchFamily="18" charset="0"/>
                            </a:rPr>
                            <m:t>−1</m:t>
                          </m:r>
                        </m:den>
                      </m:f>
                    </m:oMath>
                  </m:oMathPara>
                </a14:m>
                <a:endParaRPr lang="zh-CN" altLang="zh-CN" sz="1000" dirty="0"/>
              </a:p>
              <a:p>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4246743" y="4100907"/>
                <a:ext cx="2154058" cy="947119"/>
              </a:xfrm>
              <a:prstGeom prst="rect">
                <a:avLst/>
              </a:prstGeom>
              <a:blipFill>
                <a:blip r:embed="rId5"/>
                <a:stretch>
                  <a:fillRect/>
                </a:stretch>
              </a:blipFill>
            </p:spPr>
            <p:txBody>
              <a:bodyPr/>
              <a:lstStyle/>
              <a:p>
                <a:r>
                  <a:rPr lang="zh-CN" altLang="en-US">
                    <a:noFill/>
                  </a:rPr>
                  <a:t> </a:t>
                </a:r>
              </a:p>
            </p:txBody>
          </p:sp>
        </mc:Fallback>
      </mc:AlternateContent>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8" name="文本框 17"/>
              <p:cNvSpPr txBox="1"/>
              <p:nvPr/>
            </p:nvSpPr>
            <p:spPr>
              <a:xfrm>
                <a:off x="2633096" y="4043647"/>
                <a:ext cx="1613647" cy="10998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zh-CN" altLang="zh-CN" sz="1000" i="1">
                              <a:latin typeface="Cambria Math" panose="02040503050406030204" pitchFamily="18" charset="0"/>
                            </a:rPr>
                          </m:ctrlPr>
                        </m:dPr>
                        <m:e>
                          <m:m>
                            <m:mPr>
                              <m:mcs>
                                <m:mc>
                                  <m:mcPr>
                                    <m:count m:val="5"/>
                                    <m:mcJc m:val="center"/>
                                  </m:mcPr>
                                </m:mc>
                              </m:mcs>
                              <m:ctrlPr>
                                <a:rPr lang="zh-CN" altLang="zh-CN" sz="1000" i="1">
                                  <a:latin typeface="Cambria Math" panose="02040503050406030204" pitchFamily="18" charset="0"/>
                                </a:rPr>
                              </m:ctrlPr>
                            </m:mPr>
                            <m:mr>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mr>
                            <m:mr>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mr>
                            <m:mr>
                              <m:e>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m:t>
                                    </m:r>
                                    <m:r>
                                      <a:rPr lang="en-US" altLang="zh-CN" sz="1000" i="1">
                                        <a:latin typeface="Cambria Math" panose="02040503050406030204" pitchFamily="18" charset="0"/>
                                      </a:rPr>
                                      <m:t>1</m:t>
                                    </m:r>
                                  </m:sub>
                                </m:sSub>
                              </m:e>
                              <m:e>
                                <m:r>
                                  <a:rPr lang="en-US" altLang="zh-CN" sz="1000" i="1">
                                    <a:latin typeface="Cambria Math" panose="02040503050406030204" pitchFamily="18" charset="0"/>
                                  </a:rPr>
                                  <m:t>⋯</m:t>
                                </m:r>
                              </m:e>
                              <m:e>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𝑖𝑖</m:t>
                                    </m:r>
                                  </m:sub>
                                </m:sSub>
                              </m:e>
                              <m:e>
                                <m:r>
                                  <a:rPr lang="en-US" altLang="zh-CN" sz="1000" i="1">
                                    <a:latin typeface="Cambria Math" panose="02040503050406030204" pitchFamily="18" charset="0"/>
                                  </a:rPr>
                                  <m:t>⋯</m:t>
                                </m:r>
                              </m:e>
                              <m:e>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𝑖𝑚</m:t>
                                    </m:r>
                                  </m:sub>
                                </m:sSub>
                              </m:e>
                            </m:mr>
                            <m:mr>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mr>
                            <m:mr>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e>
                                <m:r>
                                  <a:rPr lang="en-US" altLang="zh-CN" sz="1000" i="1">
                                    <a:latin typeface="Cambria Math" panose="02040503050406030204" pitchFamily="18" charset="0"/>
                                  </a:rPr>
                                  <m:t>∗</m:t>
                                </m:r>
                              </m:e>
                            </m:mr>
                          </m:m>
                        </m:e>
                      </m:d>
                    </m:oMath>
                  </m:oMathPara>
                </a14:m>
                <a:endParaRPr lang="zh-CN" altLang="zh-CN" sz="1000" dirty="0"/>
              </a:p>
              <a:p>
                <a:endParaRPr lang="zh-CN" altLang="en-US"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633096" y="4043647"/>
                <a:ext cx="1613647" cy="1099853"/>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16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4" name="组合 153"/>
          <p:cNvGrpSpPr/>
          <p:nvPr/>
        </p:nvGrpSpPr>
        <p:grpSpPr>
          <a:xfrm>
            <a:off x="3404474" y="-1092154"/>
            <a:ext cx="2335052" cy="2335052"/>
            <a:chOff x="2894659" y="1465288"/>
            <a:chExt cx="1727827" cy="1727827"/>
          </a:xfrm>
        </p:grpSpPr>
        <p:grpSp>
          <p:nvGrpSpPr>
            <p:cNvPr id="155" name="组合 154"/>
            <p:cNvGrpSpPr/>
            <p:nvPr/>
          </p:nvGrpSpPr>
          <p:grpSpPr>
            <a:xfrm rot="1771504">
              <a:off x="2914532" y="1485269"/>
              <a:ext cx="1688083" cy="1687866"/>
              <a:chOff x="1827622" y="1343919"/>
              <a:chExt cx="2304000" cy="2304000"/>
            </a:xfrm>
          </p:grpSpPr>
          <p:sp>
            <p:nvSpPr>
              <p:cNvPr id="157" name="椭圆 156"/>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158" name="椭圆 157"/>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sp>
          <p:nvSpPr>
            <p:cNvPr id="156" name="流程图: 联系 5"/>
            <p:cNvSpPr/>
            <p:nvPr/>
          </p:nvSpPr>
          <p:spPr>
            <a:xfrm>
              <a:off x="2894659" y="1465288"/>
              <a:ext cx="1727827" cy="1727827"/>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159" name="组合 158"/>
          <p:cNvGrpSpPr/>
          <p:nvPr/>
        </p:nvGrpSpPr>
        <p:grpSpPr>
          <a:xfrm rot="1771504">
            <a:off x="2943860" y="378942"/>
            <a:ext cx="272244" cy="272209"/>
            <a:chOff x="1827622" y="1343919"/>
            <a:chExt cx="2304000" cy="2304000"/>
          </a:xfrm>
        </p:grpSpPr>
        <p:sp>
          <p:nvSpPr>
            <p:cNvPr id="160" name="椭圆 15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161" name="椭圆 16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grpSp>
        <p:nvGrpSpPr>
          <p:cNvPr id="162" name="组合 161"/>
          <p:cNvGrpSpPr/>
          <p:nvPr/>
        </p:nvGrpSpPr>
        <p:grpSpPr>
          <a:xfrm rot="1771504">
            <a:off x="5868613" y="455243"/>
            <a:ext cx="272244" cy="272209"/>
            <a:chOff x="1827622" y="1343919"/>
            <a:chExt cx="2304000" cy="2304000"/>
          </a:xfrm>
          <a:solidFill>
            <a:schemeClr val="accent1"/>
          </a:solidFill>
        </p:grpSpPr>
        <p:sp>
          <p:nvSpPr>
            <p:cNvPr id="163" name="椭圆 162"/>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164" name="椭圆 163"/>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grpSp>
        <p:nvGrpSpPr>
          <p:cNvPr id="165" name="组合 164"/>
          <p:cNvGrpSpPr/>
          <p:nvPr/>
        </p:nvGrpSpPr>
        <p:grpSpPr>
          <a:xfrm rot="1771504">
            <a:off x="3905320" y="1212891"/>
            <a:ext cx="216832" cy="216804"/>
            <a:chOff x="1827622" y="1343919"/>
            <a:chExt cx="2304000" cy="2304000"/>
          </a:xfrm>
        </p:grpSpPr>
        <p:sp>
          <p:nvSpPr>
            <p:cNvPr id="166" name="椭圆 165"/>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167" name="椭圆 166"/>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grpSp>
        <p:nvGrpSpPr>
          <p:cNvPr id="168" name="组合 167"/>
          <p:cNvGrpSpPr/>
          <p:nvPr/>
        </p:nvGrpSpPr>
        <p:grpSpPr>
          <a:xfrm rot="1771504">
            <a:off x="5385911" y="892435"/>
            <a:ext cx="402249" cy="402197"/>
            <a:chOff x="1827622" y="1343919"/>
            <a:chExt cx="2304000" cy="2304000"/>
          </a:xfrm>
        </p:grpSpPr>
        <p:sp>
          <p:nvSpPr>
            <p:cNvPr id="169" name="椭圆 168"/>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170" name="椭圆 169"/>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grpSp>
        <p:nvGrpSpPr>
          <p:cNvPr id="174" name="组合 173"/>
          <p:cNvGrpSpPr/>
          <p:nvPr/>
        </p:nvGrpSpPr>
        <p:grpSpPr>
          <a:xfrm rot="1771504">
            <a:off x="3266701" y="816764"/>
            <a:ext cx="202768" cy="202742"/>
            <a:chOff x="1827622" y="1343919"/>
            <a:chExt cx="2304000" cy="2304000"/>
          </a:xfrm>
          <a:solidFill>
            <a:schemeClr val="accent1"/>
          </a:solidFill>
        </p:grpSpPr>
        <p:sp>
          <p:nvSpPr>
            <p:cNvPr id="175" name="椭圆 174"/>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176" name="椭圆 175"/>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sp>
        <p:nvSpPr>
          <p:cNvPr id="177" name="文本框 176"/>
          <p:cNvSpPr txBox="1"/>
          <p:nvPr/>
        </p:nvSpPr>
        <p:spPr>
          <a:xfrm>
            <a:off x="3876897" y="123411"/>
            <a:ext cx="1430049"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目 录</a:t>
            </a:r>
          </a:p>
        </p:txBody>
      </p:sp>
      <p:grpSp>
        <p:nvGrpSpPr>
          <p:cNvPr id="178" name="组合 177"/>
          <p:cNvGrpSpPr/>
          <p:nvPr/>
        </p:nvGrpSpPr>
        <p:grpSpPr>
          <a:xfrm>
            <a:off x="328788" y="2088530"/>
            <a:ext cx="762943" cy="762943"/>
            <a:chOff x="1254722" y="1864234"/>
            <a:chExt cx="762943" cy="762943"/>
          </a:xfrm>
        </p:grpSpPr>
        <p:grpSp>
          <p:nvGrpSpPr>
            <p:cNvPr id="179" name="组合 178"/>
            <p:cNvGrpSpPr/>
            <p:nvPr/>
          </p:nvGrpSpPr>
          <p:grpSpPr>
            <a:xfrm>
              <a:off x="1254722" y="1864234"/>
              <a:ext cx="762943" cy="762943"/>
              <a:chOff x="2894659" y="1465288"/>
              <a:chExt cx="1727827" cy="1727827"/>
            </a:xfrm>
          </p:grpSpPr>
          <p:grpSp>
            <p:nvGrpSpPr>
              <p:cNvPr id="181" name="组合 180"/>
              <p:cNvGrpSpPr/>
              <p:nvPr/>
            </p:nvGrpSpPr>
            <p:grpSpPr>
              <a:xfrm rot="1771504">
                <a:off x="2914532" y="1485269"/>
                <a:ext cx="1688083" cy="1687866"/>
                <a:chOff x="1827622" y="1343919"/>
                <a:chExt cx="2304000" cy="2304000"/>
              </a:xfrm>
            </p:grpSpPr>
            <p:sp>
              <p:nvSpPr>
                <p:cNvPr id="183" name="椭圆 182"/>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00B7CA"/>
                    </a:solidFill>
                    <a:effectLst/>
                    <a:uLnTx/>
                    <a:uFillTx/>
                    <a:latin typeface="华文细黑" panose="02010600040101010101" pitchFamily="2" charset="-122"/>
                    <a:ea typeface="华文细黑" panose="02010600040101010101" pitchFamily="2" charset="-122"/>
                    <a:cs typeface="+mn-cs"/>
                  </a:endParaRPr>
                </a:p>
              </p:txBody>
            </p:sp>
            <p:sp>
              <p:nvSpPr>
                <p:cNvPr id="184" name="椭圆 183"/>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00B7CA"/>
                    </a:solidFill>
                    <a:effectLst/>
                    <a:uLnTx/>
                    <a:uFillTx/>
                    <a:latin typeface="华文细黑" panose="02010600040101010101" pitchFamily="2" charset="-122"/>
                    <a:ea typeface="华文细黑" panose="02010600040101010101" pitchFamily="2" charset="-122"/>
                    <a:cs typeface="+mn-cs"/>
                  </a:endParaRPr>
                </a:p>
              </p:txBody>
            </p:sp>
          </p:grpSp>
          <p:sp>
            <p:nvSpPr>
              <p:cNvPr id="182" name="流程图: 联系 31"/>
              <p:cNvSpPr/>
              <p:nvPr/>
            </p:nvSpPr>
            <p:spPr>
              <a:xfrm>
                <a:off x="2894659" y="1465288"/>
                <a:ext cx="1727827" cy="1727827"/>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7CA"/>
                  </a:solidFill>
                  <a:effectLst/>
                  <a:uLnTx/>
                  <a:uFillTx/>
                  <a:latin typeface="微软雅黑"/>
                  <a:ea typeface="微软雅黑"/>
                  <a:cs typeface="+mn-cs"/>
                </a:endParaRPr>
              </a:p>
            </p:txBody>
          </p:sp>
        </p:grpSp>
        <p:sp>
          <p:nvSpPr>
            <p:cNvPr id="180" name="文本框 179"/>
            <p:cNvSpPr txBox="1"/>
            <p:nvPr/>
          </p:nvSpPr>
          <p:spPr>
            <a:xfrm>
              <a:off x="1378895" y="2045650"/>
              <a:ext cx="526473" cy="400110"/>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01</a:t>
              </a:r>
              <a:endParaRPr kumimoji="0" lang="zh-CN" altLang="en-US"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endParaRPr>
            </a:p>
          </p:txBody>
        </p:sp>
      </p:grpSp>
      <p:grpSp>
        <p:nvGrpSpPr>
          <p:cNvPr id="185" name="组合 184"/>
          <p:cNvGrpSpPr/>
          <p:nvPr/>
        </p:nvGrpSpPr>
        <p:grpSpPr>
          <a:xfrm>
            <a:off x="2321744" y="2098220"/>
            <a:ext cx="762943" cy="762943"/>
            <a:chOff x="2705448" y="1864234"/>
            <a:chExt cx="762943" cy="762943"/>
          </a:xfrm>
        </p:grpSpPr>
        <p:grpSp>
          <p:nvGrpSpPr>
            <p:cNvPr id="186" name="组合 185"/>
            <p:cNvGrpSpPr/>
            <p:nvPr/>
          </p:nvGrpSpPr>
          <p:grpSpPr>
            <a:xfrm>
              <a:off x="2705448" y="1864234"/>
              <a:ext cx="762943" cy="762943"/>
              <a:chOff x="2894659" y="1465288"/>
              <a:chExt cx="1727827" cy="1727827"/>
            </a:xfrm>
          </p:grpSpPr>
          <p:grpSp>
            <p:nvGrpSpPr>
              <p:cNvPr id="188" name="组合 187"/>
              <p:cNvGrpSpPr/>
              <p:nvPr/>
            </p:nvGrpSpPr>
            <p:grpSpPr>
              <a:xfrm rot="1771504">
                <a:off x="2914532" y="1485269"/>
                <a:ext cx="1688083" cy="1687866"/>
                <a:chOff x="1827622" y="1343919"/>
                <a:chExt cx="2304000" cy="2304000"/>
              </a:xfrm>
            </p:grpSpPr>
            <p:sp>
              <p:nvSpPr>
                <p:cNvPr id="190" name="椭圆 189"/>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B757"/>
                    </a:solidFill>
                    <a:effectLst/>
                    <a:uLnTx/>
                    <a:uFillTx/>
                    <a:latin typeface="华文细黑" panose="02010600040101010101" pitchFamily="2" charset="-122"/>
                    <a:ea typeface="华文细黑" panose="02010600040101010101" pitchFamily="2" charset="-122"/>
                    <a:cs typeface="+mn-cs"/>
                  </a:endParaRPr>
                </a:p>
              </p:txBody>
            </p:sp>
            <p:sp>
              <p:nvSpPr>
                <p:cNvPr id="191" name="椭圆 190"/>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B757"/>
                    </a:solidFill>
                    <a:effectLst/>
                    <a:uLnTx/>
                    <a:uFillTx/>
                    <a:latin typeface="华文细黑" panose="02010600040101010101" pitchFamily="2" charset="-122"/>
                    <a:ea typeface="华文细黑" panose="02010600040101010101" pitchFamily="2" charset="-122"/>
                    <a:cs typeface="+mn-cs"/>
                  </a:endParaRPr>
                </a:p>
              </p:txBody>
            </p:sp>
          </p:grpSp>
          <p:sp>
            <p:nvSpPr>
              <p:cNvPr id="189" name="流程图: 联系 38"/>
              <p:cNvSpPr/>
              <p:nvPr/>
            </p:nvSpPr>
            <p:spPr>
              <a:xfrm>
                <a:off x="2894659" y="1465288"/>
                <a:ext cx="1727827" cy="1727827"/>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B757"/>
                  </a:solidFill>
                  <a:effectLst/>
                  <a:uLnTx/>
                  <a:uFillTx/>
                  <a:latin typeface="微软雅黑"/>
                  <a:ea typeface="微软雅黑"/>
                  <a:cs typeface="+mn-cs"/>
                </a:endParaRPr>
              </a:p>
            </p:txBody>
          </p:sp>
        </p:grpSp>
        <p:sp>
          <p:nvSpPr>
            <p:cNvPr id="187" name="文本框 186"/>
            <p:cNvSpPr txBox="1"/>
            <p:nvPr/>
          </p:nvSpPr>
          <p:spPr>
            <a:xfrm>
              <a:off x="2824946" y="2053130"/>
              <a:ext cx="526473" cy="400110"/>
            </a:xfrm>
            <a:prstGeom prst="rect">
              <a:avLst/>
            </a:prstGeom>
            <a:noFill/>
            <a:ln>
              <a:noFill/>
            </a:ln>
          </p:spPr>
          <p:txBody>
            <a:bodyPr wrap="square" rtlCol="0">
              <a:spAutoFit/>
            </a:bodyPr>
            <a:lstStyle>
              <a:defPPr>
                <a:defRPr lang="en-US"/>
              </a:defPPr>
              <a:lvl1pPr>
                <a:defRPr sz="2000" b="1">
                  <a:solidFill>
                    <a:schemeClr val="accent1"/>
                  </a:solidFill>
                  <a:latin typeface="微软雅黑" panose="020B0503020204020204" pitchFamily="34" charset="-122"/>
                  <a:ea typeface="微软雅黑" panose="020B0503020204020204" pitchFamily="34"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02</a:t>
              </a:r>
              <a:endParaRPr kumimoji="0" lang="zh-CN" altLang="en-US"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endParaRPr>
            </a:p>
          </p:txBody>
        </p:sp>
      </p:grpSp>
      <p:grpSp>
        <p:nvGrpSpPr>
          <p:cNvPr id="192" name="组合 191"/>
          <p:cNvGrpSpPr/>
          <p:nvPr/>
        </p:nvGrpSpPr>
        <p:grpSpPr>
          <a:xfrm>
            <a:off x="5933365" y="2098220"/>
            <a:ext cx="762943" cy="762943"/>
            <a:chOff x="4132381" y="1864234"/>
            <a:chExt cx="762943" cy="762943"/>
          </a:xfrm>
        </p:grpSpPr>
        <p:grpSp>
          <p:nvGrpSpPr>
            <p:cNvPr id="193" name="组合 192"/>
            <p:cNvGrpSpPr/>
            <p:nvPr/>
          </p:nvGrpSpPr>
          <p:grpSpPr>
            <a:xfrm>
              <a:off x="4132381" y="1864234"/>
              <a:ext cx="762943" cy="762943"/>
              <a:chOff x="2894659" y="1465288"/>
              <a:chExt cx="1727827" cy="1727827"/>
            </a:xfrm>
          </p:grpSpPr>
          <p:grpSp>
            <p:nvGrpSpPr>
              <p:cNvPr id="195" name="组合 194"/>
              <p:cNvGrpSpPr/>
              <p:nvPr/>
            </p:nvGrpSpPr>
            <p:grpSpPr>
              <a:xfrm rot="1771504">
                <a:off x="2914532" y="1485269"/>
                <a:ext cx="1688083" cy="1687866"/>
                <a:chOff x="1827622" y="1343919"/>
                <a:chExt cx="2304000" cy="2304000"/>
              </a:xfrm>
            </p:grpSpPr>
            <p:sp>
              <p:nvSpPr>
                <p:cNvPr id="197" name="椭圆 196"/>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198" name="椭圆 197"/>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sp>
            <p:nvSpPr>
              <p:cNvPr id="196" name="流程图: 联系 45"/>
              <p:cNvSpPr/>
              <p:nvPr/>
            </p:nvSpPr>
            <p:spPr>
              <a:xfrm>
                <a:off x="2894659" y="1465288"/>
                <a:ext cx="1727827" cy="1727827"/>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194" name="文本框 193"/>
            <p:cNvSpPr txBox="1"/>
            <p:nvPr/>
          </p:nvSpPr>
          <p:spPr>
            <a:xfrm>
              <a:off x="4247986" y="2048949"/>
              <a:ext cx="526473" cy="400110"/>
            </a:xfrm>
            <a:prstGeom prst="rect">
              <a:avLst/>
            </a:prstGeom>
            <a:noFill/>
            <a:ln>
              <a:noFill/>
            </a:ln>
          </p:spPr>
          <p:txBody>
            <a:bodyPr wrap="square" rtlCol="0">
              <a:spAutoFit/>
            </a:bodyPr>
            <a:lstStyle>
              <a:defPPr>
                <a:defRPr lang="en-US"/>
              </a:defPPr>
              <a:lvl1pPr>
                <a:defRPr sz="2000" b="1">
                  <a:solidFill>
                    <a:schemeClr val="accent1"/>
                  </a:solidFill>
                  <a:latin typeface="微软雅黑" panose="020B0503020204020204" pitchFamily="34" charset="-122"/>
                  <a:ea typeface="微软雅黑" panose="020B0503020204020204" pitchFamily="34"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04</a:t>
              </a:r>
            </a:p>
          </p:txBody>
        </p:sp>
      </p:grpSp>
      <p:grpSp>
        <p:nvGrpSpPr>
          <p:cNvPr id="199" name="组合 198"/>
          <p:cNvGrpSpPr/>
          <p:nvPr/>
        </p:nvGrpSpPr>
        <p:grpSpPr>
          <a:xfrm>
            <a:off x="8036662" y="2098220"/>
            <a:ext cx="762943" cy="762943"/>
            <a:chOff x="5617616" y="1872229"/>
            <a:chExt cx="762943" cy="762943"/>
          </a:xfrm>
        </p:grpSpPr>
        <p:grpSp>
          <p:nvGrpSpPr>
            <p:cNvPr id="200" name="组合 199"/>
            <p:cNvGrpSpPr/>
            <p:nvPr/>
          </p:nvGrpSpPr>
          <p:grpSpPr>
            <a:xfrm>
              <a:off x="5617616" y="1872229"/>
              <a:ext cx="762943" cy="762943"/>
              <a:chOff x="2894659" y="1465288"/>
              <a:chExt cx="1727827" cy="1727827"/>
            </a:xfrm>
          </p:grpSpPr>
          <p:grpSp>
            <p:nvGrpSpPr>
              <p:cNvPr id="202" name="组合 201"/>
              <p:cNvGrpSpPr/>
              <p:nvPr/>
            </p:nvGrpSpPr>
            <p:grpSpPr>
              <a:xfrm rot="1771504">
                <a:off x="2914532" y="1485269"/>
                <a:ext cx="1688083" cy="1687866"/>
                <a:chOff x="1827622" y="1343919"/>
                <a:chExt cx="2304000" cy="2304000"/>
              </a:xfrm>
            </p:grpSpPr>
            <p:sp>
              <p:nvSpPr>
                <p:cNvPr id="204" name="椭圆 20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205" name="椭圆 204"/>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sp>
            <p:nvSpPr>
              <p:cNvPr id="203" name="流程图: 联系 52"/>
              <p:cNvSpPr/>
              <p:nvPr/>
            </p:nvSpPr>
            <p:spPr>
              <a:xfrm>
                <a:off x="2894659" y="1465288"/>
                <a:ext cx="1727827" cy="1727827"/>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201" name="文本框 200"/>
            <p:cNvSpPr txBox="1"/>
            <p:nvPr/>
          </p:nvSpPr>
          <p:spPr>
            <a:xfrm>
              <a:off x="5735850" y="2053130"/>
              <a:ext cx="526473" cy="400110"/>
            </a:xfrm>
            <a:prstGeom prst="rect">
              <a:avLst/>
            </a:prstGeom>
            <a:noFill/>
            <a:ln>
              <a:noFill/>
            </a:ln>
          </p:spPr>
          <p:txBody>
            <a:bodyPr wrap="square" rtlCol="0">
              <a:spAutoFit/>
            </a:bodyPr>
            <a:lstStyle>
              <a:defPPr>
                <a:defRPr lang="en-US"/>
              </a:defPPr>
              <a:lvl1pPr>
                <a:defRPr sz="2000" b="1">
                  <a:solidFill>
                    <a:schemeClr val="accent1"/>
                  </a:solidFill>
                  <a:latin typeface="微软雅黑" panose="020B0503020204020204" pitchFamily="34" charset="-122"/>
                  <a:ea typeface="微软雅黑" panose="020B0503020204020204" pitchFamily="34" charset="-122"/>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05</a:t>
              </a:r>
              <a:endParaRPr kumimoji="0" lang="zh-CN" altLang="en-US"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rot="1771504">
            <a:off x="862053" y="2582092"/>
            <a:ext cx="272244" cy="272209"/>
            <a:chOff x="1827622" y="1343919"/>
            <a:chExt cx="2304000" cy="2304000"/>
          </a:xfrm>
        </p:grpSpPr>
        <p:sp>
          <p:nvSpPr>
            <p:cNvPr id="219" name="椭圆 218"/>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220" name="椭圆 219"/>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grpSp>
        <p:nvGrpSpPr>
          <p:cNvPr id="221" name="组合 220"/>
          <p:cNvGrpSpPr/>
          <p:nvPr/>
        </p:nvGrpSpPr>
        <p:grpSpPr>
          <a:xfrm rot="1771504">
            <a:off x="2870578" y="2599811"/>
            <a:ext cx="272244" cy="272209"/>
            <a:chOff x="1827622" y="1343919"/>
            <a:chExt cx="2304000" cy="2304000"/>
          </a:xfrm>
        </p:grpSpPr>
        <p:sp>
          <p:nvSpPr>
            <p:cNvPr id="222" name="椭圆 22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223" name="椭圆 22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grpSp>
        <p:nvGrpSpPr>
          <p:cNvPr id="224" name="组合 223"/>
          <p:cNvGrpSpPr/>
          <p:nvPr/>
        </p:nvGrpSpPr>
        <p:grpSpPr>
          <a:xfrm rot="1771504">
            <a:off x="6497589" y="2586494"/>
            <a:ext cx="272244" cy="272209"/>
            <a:chOff x="1827622" y="1343919"/>
            <a:chExt cx="2304000" cy="2304000"/>
          </a:xfrm>
        </p:grpSpPr>
        <p:sp>
          <p:nvSpPr>
            <p:cNvPr id="225" name="椭圆 22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226" name="椭圆 22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grpSp>
        <p:nvGrpSpPr>
          <p:cNvPr id="227" name="组合 226"/>
          <p:cNvGrpSpPr/>
          <p:nvPr/>
        </p:nvGrpSpPr>
        <p:grpSpPr>
          <a:xfrm rot="1771504">
            <a:off x="8634696" y="2590355"/>
            <a:ext cx="272244" cy="272209"/>
            <a:chOff x="1827622" y="1343919"/>
            <a:chExt cx="2304000" cy="2304000"/>
          </a:xfrm>
        </p:grpSpPr>
        <p:sp>
          <p:nvSpPr>
            <p:cNvPr id="228" name="椭圆 22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229" name="椭圆 22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cxnSp>
        <p:nvCxnSpPr>
          <p:cNvPr id="230" name="直接连接符 229"/>
          <p:cNvCxnSpPr/>
          <p:nvPr/>
        </p:nvCxnSpPr>
        <p:spPr>
          <a:xfrm flipV="1">
            <a:off x="1825142" y="2082136"/>
            <a:ext cx="0" cy="1924424"/>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flipV="1">
            <a:off x="3817982" y="2091826"/>
            <a:ext cx="0" cy="1924424"/>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V="1">
            <a:off x="7429720" y="2098220"/>
            <a:ext cx="0" cy="1924424"/>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43" name="文本框 52"/>
          <p:cNvSpPr txBox="1"/>
          <p:nvPr/>
        </p:nvSpPr>
        <p:spPr>
          <a:xfrm>
            <a:off x="243252" y="3218680"/>
            <a:ext cx="1285367" cy="400110"/>
          </a:xfrm>
          <a:prstGeom prst="rect">
            <a:avLst/>
          </a:prstGeom>
          <a:noFill/>
        </p:spPr>
        <p:txBody>
          <a:bodyPr wrap="square" rtlCol="0">
            <a:spAutoFit/>
          </a:bodyPr>
          <a:lstStyle/>
          <a:p>
            <a:pPr marL="0" marR="0" lvl="0" indent="0" algn="l" defTabSz="685326"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背景介绍</a:t>
            </a:r>
          </a:p>
        </p:txBody>
      </p:sp>
      <p:sp>
        <p:nvSpPr>
          <p:cNvPr id="244" name="文本框 73"/>
          <p:cNvSpPr txBox="1"/>
          <p:nvPr/>
        </p:nvSpPr>
        <p:spPr>
          <a:xfrm>
            <a:off x="2121666" y="3233541"/>
            <a:ext cx="1253876" cy="400110"/>
          </a:xfrm>
          <a:prstGeom prst="rect">
            <a:avLst/>
          </a:prstGeom>
          <a:noFill/>
        </p:spPr>
        <p:txBody>
          <a:bodyPr wrap="square" rtlCol="0">
            <a:spAutoFit/>
          </a:bodyPr>
          <a:lstStyle/>
          <a:p>
            <a:pPr marL="0" marR="0" lvl="0" indent="0" algn="l" defTabSz="685326"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算法理论</a:t>
            </a:r>
          </a:p>
        </p:txBody>
      </p:sp>
      <p:sp>
        <p:nvSpPr>
          <p:cNvPr id="245" name="文本框 75"/>
          <p:cNvSpPr txBox="1"/>
          <p:nvPr/>
        </p:nvSpPr>
        <p:spPr>
          <a:xfrm>
            <a:off x="5768748" y="3247466"/>
            <a:ext cx="1281498" cy="400110"/>
          </a:xfrm>
          <a:prstGeom prst="rect">
            <a:avLst/>
          </a:prstGeom>
          <a:noFill/>
        </p:spPr>
        <p:txBody>
          <a:bodyPr wrap="square" rtlCol="0">
            <a:spAutoFit/>
          </a:bodyPr>
          <a:lstStyle/>
          <a:p>
            <a:pPr marL="0" marR="0" lvl="0" indent="0" algn="l" defTabSz="685326"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实验结果</a:t>
            </a:r>
          </a:p>
        </p:txBody>
      </p:sp>
      <p:sp>
        <p:nvSpPr>
          <p:cNvPr id="246" name="文本框 77"/>
          <p:cNvSpPr txBox="1"/>
          <p:nvPr/>
        </p:nvSpPr>
        <p:spPr>
          <a:xfrm>
            <a:off x="7809195" y="3247466"/>
            <a:ext cx="1245428" cy="400110"/>
          </a:xfrm>
          <a:prstGeom prst="rect">
            <a:avLst/>
          </a:prstGeom>
          <a:noFill/>
        </p:spPr>
        <p:txBody>
          <a:bodyPr wrap="square" rtlCol="0">
            <a:spAutoFit/>
          </a:bodyPr>
          <a:lstStyle/>
          <a:p>
            <a:pPr marL="0" marR="0" lvl="0" indent="0" algn="l" defTabSz="685326"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总结讨论</a:t>
            </a:r>
          </a:p>
        </p:txBody>
      </p:sp>
      <p:grpSp>
        <p:nvGrpSpPr>
          <p:cNvPr id="70" name="组合 69"/>
          <p:cNvGrpSpPr/>
          <p:nvPr/>
        </p:nvGrpSpPr>
        <p:grpSpPr>
          <a:xfrm>
            <a:off x="4109187" y="2146719"/>
            <a:ext cx="762943" cy="762943"/>
            <a:chOff x="1254722" y="1864234"/>
            <a:chExt cx="762943" cy="762943"/>
          </a:xfrm>
        </p:grpSpPr>
        <p:grpSp>
          <p:nvGrpSpPr>
            <p:cNvPr id="71" name="组合 70"/>
            <p:cNvGrpSpPr/>
            <p:nvPr/>
          </p:nvGrpSpPr>
          <p:grpSpPr>
            <a:xfrm>
              <a:off x="1254722" y="1864234"/>
              <a:ext cx="762943" cy="762943"/>
              <a:chOff x="2894659" y="1465288"/>
              <a:chExt cx="1727827" cy="1727827"/>
            </a:xfrm>
          </p:grpSpPr>
          <p:grpSp>
            <p:nvGrpSpPr>
              <p:cNvPr id="73" name="组合 72"/>
              <p:cNvGrpSpPr/>
              <p:nvPr/>
            </p:nvGrpSpPr>
            <p:grpSpPr>
              <a:xfrm rot="1771504">
                <a:off x="2914532" y="1485269"/>
                <a:ext cx="1688083" cy="1687866"/>
                <a:chOff x="1827622" y="1343919"/>
                <a:chExt cx="2304000" cy="2304000"/>
              </a:xfrm>
            </p:grpSpPr>
            <p:sp>
              <p:nvSpPr>
                <p:cNvPr id="75" name="椭圆 7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00B7CA"/>
                    </a:solidFill>
                    <a:effectLst/>
                    <a:uLnTx/>
                    <a:uFillTx/>
                    <a:latin typeface="华文细黑" panose="02010600040101010101" pitchFamily="2" charset="-122"/>
                    <a:ea typeface="华文细黑" panose="02010600040101010101" pitchFamily="2" charset="-122"/>
                    <a:cs typeface="+mn-cs"/>
                  </a:endParaRPr>
                </a:p>
              </p:txBody>
            </p:sp>
            <p:sp>
              <p:nvSpPr>
                <p:cNvPr id="76" name="椭圆 7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00B7CA"/>
                    </a:solidFill>
                    <a:effectLst/>
                    <a:uLnTx/>
                    <a:uFillTx/>
                    <a:latin typeface="华文细黑" panose="02010600040101010101" pitchFamily="2" charset="-122"/>
                    <a:ea typeface="华文细黑" panose="02010600040101010101" pitchFamily="2" charset="-122"/>
                    <a:cs typeface="+mn-cs"/>
                  </a:endParaRPr>
                </a:p>
              </p:txBody>
            </p:sp>
          </p:grpSp>
          <p:sp>
            <p:nvSpPr>
              <p:cNvPr id="74" name="流程图: 联系 31"/>
              <p:cNvSpPr/>
              <p:nvPr/>
            </p:nvSpPr>
            <p:spPr>
              <a:xfrm>
                <a:off x="2894659" y="1465288"/>
                <a:ext cx="1727827" cy="1727827"/>
              </a:xfrm>
              <a:prstGeom prst="flowChartConnector">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B7CA"/>
                  </a:solidFill>
                  <a:effectLst/>
                  <a:uLnTx/>
                  <a:uFillTx/>
                  <a:latin typeface="微软雅黑"/>
                  <a:ea typeface="微软雅黑"/>
                  <a:cs typeface="+mn-cs"/>
                </a:endParaRPr>
              </a:p>
            </p:txBody>
          </p:sp>
        </p:grpSp>
        <p:sp>
          <p:nvSpPr>
            <p:cNvPr id="72" name="文本框 71"/>
            <p:cNvSpPr txBox="1"/>
            <p:nvPr/>
          </p:nvSpPr>
          <p:spPr>
            <a:xfrm>
              <a:off x="1378895" y="2045650"/>
              <a:ext cx="526473" cy="400110"/>
            </a:xfrm>
            <a:prstGeom prst="rect">
              <a:avLst/>
            </a:prstGeom>
            <a:noFill/>
            <a:ln>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03</a:t>
              </a:r>
              <a:endParaRPr kumimoji="0" lang="zh-CN" altLang="en-US"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endParaRPr>
            </a:p>
          </p:txBody>
        </p:sp>
      </p:grpSp>
      <p:grpSp>
        <p:nvGrpSpPr>
          <p:cNvPr id="77" name="组合 76"/>
          <p:cNvGrpSpPr/>
          <p:nvPr/>
        </p:nvGrpSpPr>
        <p:grpSpPr>
          <a:xfrm rot="1771504">
            <a:off x="4642452" y="2640281"/>
            <a:ext cx="272244" cy="272209"/>
            <a:chOff x="1827622" y="1343919"/>
            <a:chExt cx="2304000" cy="2304000"/>
          </a:xfrm>
        </p:grpSpPr>
        <p:sp>
          <p:nvSpPr>
            <p:cNvPr id="78" name="椭圆 7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sp>
          <p:nvSpPr>
            <p:cNvPr id="79" name="椭圆 7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0000"/>
                </a:solidFill>
                <a:effectLst/>
                <a:uLnTx/>
                <a:uFillTx/>
                <a:latin typeface="华文细黑" panose="02010600040101010101" pitchFamily="2" charset="-122"/>
                <a:ea typeface="华文细黑" panose="02010600040101010101" pitchFamily="2" charset="-122"/>
                <a:cs typeface="+mn-cs"/>
              </a:endParaRPr>
            </a:p>
          </p:txBody>
        </p:sp>
      </p:grpSp>
      <p:cxnSp>
        <p:nvCxnSpPr>
          <p:cNvPr id="80" name="直接连接符 79"/>
          <p:cNvCxnSpPr/>
          <p:nvPr/>
        </p:nvCxnSpPr>
        <p:spPr>
          <a:xfrm flipV="1">
            <a:off x="5605541" y="2140325"/>
            <a:ext cx="0" cy="1924424"/>
          </a:xfrm>
          <a:prstGeom prst="line">
            <a:avLst/>
          </a:prstGeom>
          <a:ln w="1270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81" name="文本框 73"/>
          <p:cNvSpPr txBox="1"/>
          <p:nvPr/>
        </p:nvSpPr>
        <p:spPr>
          <a:xfrm>
            <a:off x="3945844" y="3233541"/>
            <a:ext cx="1253876" cy="400110"/>
          </a:xfrm>
          <a:prstGeom prst="rect">
            <a:avLst/>
          </a:prstGeom>
          <a:noFill/>
        </p:spPr>
        <p:txBody>
          <a:bodyPr wrap="square" rtlCol="0">
            <a:spAutoFit/>
          </a:bodyPr>
          <a:lstStyle/>
          <a:p>
            <a:pPr marL="0" marR="0" lvl="0" indent="0" algn="l" defTabSz="685326"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n-cs"/>
              </a:rPr>
              <a:t>实验设置</a:t>
            </a:r>
          </a:p>
        </p:txBody>
      </p:sp>
    </p:spTree>
    <p:extLst>
      <p:ext uri="{BB962C8B-B14F-4D97-AF65-F5344CB8AC3E}">
        <p14:creationId xmlns:p14="http://schemas.microsoft.com/office/powerpoint/2010/main" val="52115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4" grpId="0"/>
      <p:bldP spid="245" grpId="0"/>
      <p:bldP spid="246" grpId="0"/>
      <p:bldP spid="8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463923" y="603778"/>
            <a:ext cx="6468036"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基于</a:t>
            </a:r>
            <a:r>
              <a:rPr lang="en-US" altLang="zh-CN" sz="2400" dirty="0">
                <a:latin typeface="Georgia" panose="02040502050405020303" pitchFamily="18" charset="0"/>
                <a:ea typeface="黑体" panose="02010609060101010101" pitchFamily="49" charset="-122"/>
              </a:rPr>
              <a:t>Markov</a:t>
            </a:r>
            <a:r>
              <a:rPr lang="zh-CN" altLang="en-US" sz="2400" dirty="0">
                <a:latin typeface="Georgia" panose="02040502050405020303" pitchFamily="18" charset="0"/>
                <a:ea typeface="黑体" panose="02010609060101010101" pitchFamily="49" charset="-122"/>
              </a:rPr>
              <a:t>链的动态随机测试策略</a:t>
            </a:r>
            <a:r>
              <a:rPr lang="en-US" altLang="zh-CN" sz="2400" dirty="0">
                <a:latin typeface="Georgia" panose="02040502050405020303" pitchFamily="18" charset="0"/>
                <a:ea typeface="黑体" panose="02010609060101010101" pitchFamily="49" charset="-122"/>
              </a:rPr>
              <a:t>(MDRT)</a:t>
            </a:r>
            <a:endParaRPr lang="zh-CN" altLang="en-US" sz="2400" dirty="0">
              <a:latin typeface="Georgia" panose="02040502050405020303" pitchFamily="18" charset="0"/>
              <a:ea typeface="黑体" panose="02010609060101010101" pitchFamily="49" charset="-122"/>
            </a:endParaRP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文本框 15"/>
          <p:cNvSpPr txBox="1"/>
          <p:nvPr/>
        </p:nvSpPr>
        <p:spPr>
          <a:xfrm>
            <a:off x="712762" y="1157776"/>
            <a:ext cx="243304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a:t>
            </a:r>
            <a:r>
              <a:rPr lang="zh-CN" altLang="en-US" dirty="0"/>
              <a:t>策略时序图</a:t>
            </a:r>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972" y="1342442"/>
            <a:ext cx="5387388" cy="3551214"/>
          </a:xfrm>
          <a:prstGeom prst="rect">
            <a:avLst/>
          </a:prstGeom>
        </p:spPr>
      </p:pic>
      <p:sp>
        <p:nvSpPr>
          <p:cNvPr id="19" name="文本框 18"/>
          <p:cNvSpPr txBox="1"/>
          <p:nvPr/>
        </p:nvSpPr>
        <p:spPr>
          <a:xfrm>
            <a:off x="712761" y="1651009"/>
            <a:ext cx="561414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a:t>
            </a:r>
            <a:r>
              <a:rPr lang="zh-CN" altLang="en-US" dirty="0"/>
              <a:t>策略解决的问题</a:t>
            </a:r>
          </a:p>
        </p:txBody>
      </p:sp>
      <p:sp>
        <p:nvSpPr>
          <p:cNvPr id="6" name="文本框 5"/>
          <p:cNvSpPr txBox="1"/>
          <p:nvPr/>
        </p:nvSpPr>
        <p:spPr>
          <a:xfrm>
            <a:off x="981632" y="2051909"/>
            <a:ext cx="3039039" cy="2062103"/>
          </a:xfrm>
          <a:prstGeom prst="rect">
            <a:avLst/>
          </a:prstGeom>
          <a:noFill/>
        </p:spPr>
        <p:txBody>
          <a:bodyPr wrap="square" rtlCol="0">
            <a:spAutoFit/>
          </a:bodyPr>
          <a:lstStyle/>
          <a:p>
            <a:pPr marL="342900" indent="-342900">
              <a:buFont typeface="+mj-lt"/>
              <a:buAutoNum type="arabicPeriod"/>
            </a:pPr>
            <a:r>
              <a:rPr lang="zh-CN" altLang="en-US" sz="1600" dirty="0"/>
              <a:t>根据当前分区被选择的概率大小</a:t>
            </a:r>
            <a:r>
              <a:rPr lang="en-US" altLang="zh-CN" sz="1600" dirty="0"/>
              <a:t>,</a:t>
            </a:r>
            <a:r>
              <a:rPr lang="zh-CN" altLang="en-US" sz="1600" dirty="0"/>
              <a:t>不同幅度的调整概率</a:t>
            </a:r>
            <a:endParaRPr lang="en-US" altLang="zh-CN" sz="1600" dirty="0"/>
          </a:p>
          <a:p>
            <a:pPr marL="342900" indent="-342900">
              <a:buFont typeface="+mj-lt"/>
              <a:buAutoNum type="arabicPeriod"/>
            </a:pPr>
            <a:r>
              <a:rPr lang="zh-CN" altLang="en-US" sz="1600" dirty="0"/>
              <a:t>每一个分区被选择的概率只与自身分区内测试用例的执行情况有关，不受其它分区执行结果的影响</a:t>
            </a:r>
            <a:endParaRPr lang="en-US" altLang="zh-CN" sz="1600" dirty="0"/>
          </a:p>
          <a:p>
            <a:pPr marL="342900" indent="-342900">
              <a:buFont typeface="+mj-lt"/>
              <a:buAutoNum type="arabicPeriod"/>
            </a:pPr>
            <a:r>
              <a:rPr lang="zh-CN" altLang="en-US" sz="1600" dirty="0"/>
              <a:t>加快高故障检测能力的分区突显出的速度</a:t>
            </a:r>
          </a:p>
        </p:txBody>
      </p:sp>
    </p:spTree>
    <p:extLst>
      <p:ext uri="{BB962C8B-B14F-4D97-AF65-F5344CB8AC3E}">
        <p14:creationId xmlns:p14="http://schemas.microsoft.com/office/powerpoint/2010/main" val="166798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9"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6434418"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基于奖惩机制的动态随机测试策略</a:t>
            </a:r>
            <a:r>
              <a:rPr lang="en-US" altLang="zh-CN" sz="2400" dirty="0">
                <a:latin typeface="Georgia" panose="02040502050405020303" pitchFamily="18" charset="0"/>
                <a:ea typeface="黑体" panose="02010609060101010101" pitchFamily="49" charset="-122"/>
              </a:rPr>
              <a:t>(RDRT)</a:t>
            </a:r>
            <a:endParaRPr lang="zh-CN" altLang="en-US" sz="2400" dirty="0">
              <a:latin typeface="Georgia" panose="02040502050405020303" pitchFamily="18" charset="0"/>
              <a:ea typeface="黑体" panose="02010609060101010101" pitchFamily="49" charset="-122"/>
            </a:endParaRP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961465" y="1304365"/>
            <a:ext cx="270285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RDRT</a:t>
            </a:r>
            <a:r>
              <a:rPr lang="zh-CN" altLang="en-US" dirty="0"/>
              <a:t>测试策略的动机</a:t>
            </a:r>
          </a:p>
        </p:txBody>
      </p:sp>
      <p:sp>
        <p:nvSpPr>
          <p:cNvPr id="7" name="文本框 6"/>
          <p:cNvSpPr txBox="1"/>
          <p:nvPr/>
        </p:nvSpPr>
        <p:spPr>
          <a:xfrm>
            <a:off x="1347695" y="1679985"/>
            <a:ext cx="4831229" cy="307777"/>
          </a:xfrm>
          <a:prstGeom prst="rect">
            <a:avLst/>
          </a:prstGeom>
          <a:noFill/>
        </p:spPr>
        <p:txBody>
          <a:bodyPr wrap="square" rtlCol="0">
            <a:spAutoFit/>
          </a:bodyPr>
          <a:lstStyle/>
          <a:p>
            <a:r>
              <a:rPr lang="zh-CN" altLang="en-US" sz="1400" dirty="0">
                <a:solidFill>
                  <a:srgbClr val="FF0000"/>
                </a:solidFill>
              </a:rPr>
              <a:t>引起故障的输入在输入域中趋向于聚簇在连续的区域</a:t>
            </a:r>
          </a:p>
        </p:txBody>
      </p:sp>
      <p:sp>
        <p:nvSpPr>
          <p:cNvPr id="15" name="文本框 14"/>
          <p:cNvSpPr txBox="1"/>
          <p:nvPr/>
        </p:nvSpPr>
        <p:spPr>
          <a:xfrm>
            <a:off x="983032" y="1965407"/>
            <a:ext cx="270285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RDRT</a:t>
            </a:r>
            <a:r>
              <a:rPr lang="zh-CN" altLang="en-US" dirty="0"/>
              <a:t>测试策略的背景</a:t>
            </a:r>
          </a:p>
        </p:txBody>
      </p:sp>
      <p:sp>
        <p:nvSpPr>
          <p:cNvPr id="3" name="文本框 2"/>
          <p:cNvSpPr txBox="1"/>
          <p:nvPr/>
        </p:nvSpPr>
        <p:spPr>
          <a:xfrm>
            <a:off x="1347695" y="2307646"/>
            <a:ext cx="6621161" cy="523220"/>
          </a:xfrm>
          <a:prstGeom prst="rect">
            <a:avLst/>
          </a:prstGeom>
          <a:noFill/>
        </p:spPr>
        <p:txBody>
          <a:bodyPr wrap="square" rtlCol="0">
            <a:spAutoFit/>
          </a:bodyPr>
          <a:lstStyle/>
          <a:p>
            <a:r>
              <a:rPr lang="zh-CN" altLang="en-US" sz="1400" dirty="0"/>
              <a:t>在软件整体输入域的失效率低的情况下，提出</a:t>
            </a:r>
            <a:r>
              <a:rPr lang="en-US" altLang="zh-CN" sz="1400" dirty="0"/>
              <a:t>RDRT</a:t>
            </a:r>
            <a:r>
              <a:rPr lang="zh-CN" altLang="en-US" sz="1400" dirty="0"/>
              <a:t>测试策略，以解决</a:t>
            </a:r>
            <a:r>
              <a:rPr lang="en-US" altLang="zh-CN" sz="1400" dirty="0"/>
              <a:t>DRT</a:t>
            </a:r>
            <a:r>
              <a:rPr lang="zh-CN" altLang="zh-CN" sz="1400" dirty="0"/>
              <a:t>策略在软件输入域的失效率低时</a:t>
            </a:r>
            <a:r>
              <a:rPr lang="en-US" altLang="zh-CN" sz="1400" dirty="0"/>
              <a:t>,</a:t>
            </a:r>
            <a:r>
              <a:rPr lang="zh-CN" altLang="zh-CN" sz="1400" dirty="0"/>
              <a:t>测试效率</a:t>
            </a:r>
            <a:r>
              <a:rPr lang="zh-CN" altLang="en-US" sz="1400" dirty="0"/>
              <a:t>可能</a:t>
            </a:r>
            <a:r>
              <a:rPr lang="zh-CN" altLang="zh-CN" sz="1400" dirty="0"/>
              <a:t>不高</a:t>
            </a:r>
            <a:r>
              <a:rPr lang="zh-CN" altLang="en-US" sz="1400" dirty="0"/>
              <a:t>的问题</a:t>
            </a:r>
          </a:p>
        </p:txBody>
      </p:sp>
      <p:sp>
        <p:nvSpPr>
          <p:cNvPr id="6" name="文本框 5"/>
          <p:cNvSpPr txBox="1"/>
          <p:nvPr/>
        </p:nvSpPr>
        <p:spPr>
          <a:xfrm>
            <a:off x="1620091" y="2808118"/>
            <a:ext cx="1753737" cy="338554"/>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600" dirty="0"/>
              <a:t>分析</a:t>
            </a:r>
          </a:p>
        </p:txBody>
      </p:sp>
      <p:sp>
        <p:nvSpPr>
          <p:cNvPr id="8" name="文本框 7"/>
          <p:cNvSpPr txBox="1"/>
          <p:nvPr/>
        </p:nvSpPr>
        <p:spPr>
          <a:xfrm>
            <a:off x="2116096" y="3063383"/>
            <a:ext cx="6882939" cy="1169551"/>
          </a:xfrm>
          <a:prstGeom prst="rect">
            <a:avLst/>
          </a:prstGeom>
          <a:noFill/>
        </p:spPr>
        <p:txBody>
          <a:bodyPr wrap="square" rtlCol="0">
            <a:spAutoFit/>
          </a:bodyPr>
          <a:lstStyle/>
          <a:p>
            <a:r>
              <a:rPr lang="zh-CN" altLang="zh-CN" sz="1400" dirty="0"/>
              <a:t>当失效率很低时</a:t>
            </a:r>
            <a:r>
              <a:rPr lang="en-US" altLang="zh-CN" sz="1400" dirty="0"/>
              <a:t>DRT</a:t>
            </a:r>
            <a:r>
              <a:rPr lang="zh-CN" altLang="zh-CN" sz="1400" dirty="0"/>
              <a:t>策略的测试效率相对于</a:t>
            </a:r>
            <a:r>
              <a:rPr lang="en-US" altLang="zh-CN" sz="1400" dirty="0"/>
              <a:t>RT</a:t>
            </a:r>
            <a:r>
              <a:rPr lang="zh-CN" altLang="zh-CN" sz="1400" dirty="0"/>
              <a:t>策略没有提高或者提高不明显</a:t>
            </a:r>
            <a:r>
              <a:rPr lang="en-US" altLang="zh-CN" sz="1400" dirty="0"/>
              <a:t>.</a:t>
            </a:r>
            <a:r>
              <a:rPr lang="zh-CN" altLang="zh-CN" sz="1400" dirty="0">
                <a:solidFill>
                  <a:srgbClr val="FF0000"/>
                </a:solidFill>
              </a:rPr>
              <a:t>在软件输入域的失效率较低时</a:t>
            </a:r>
            <a:r>
              <a:rPr lang="en-US" altLang="zh-CN" sz="1400" dirty="0">
                <a:solidFill>
                  <a:srgbClr val="FF0000"/>
                </a:solidFill>
              </a:rPr>
              <a:t>,</a:t>
            </a:r>
            <a:r>
              <a:rPr lang="zh-CN" altLang="zh-CN" sz="1400" dirty="0">
                <a:solidFill>
                  <a:srgbClr val="FF0000"/>
                </a:solidFill>
              </a:rPr>
              <a:t>往往一些分区内不具备揭示软件中缺陷的能力或者具备较小的检测能力</a:t>
            </a:r>
            <a:r>
              <a:rPr lang="en-US" altLang="zh-CN" sz="1400" dirty="0"/>
              <a:t>.</a:t>
            </a:r>
            <a:r>
              <a:rPr lang="zh-CN" altLang="zh-CN" sz="1400" dirty="0"/>
              <a:t>另一方面</a:t>
            </a:r>
            <a:r>
              <a:rPr lang="zh-CN" altLang="zh-CN" sz="1400" dirty="0">
                <a:solidFill>
                  <a:srgbClr val="FF0000"/>
                </a:solidFill>
              </a:rPr>
              <a:t>由于每次调整概率的幅度很小</a:t>
            </a:r>
            <a:r>
              <a:rPr lang="en-US" altLang="zh-CN" sz="1400" dirty="0">
                <a:solidFill>
                  <a:srgbClr val="FF0000"/>
                </a:solidFill>
              </a:rPr>
              <a:t>,</a:t>
            </a:r>
            <a:r>
              <a:rPr lang="zh-CN" altLang="zh-CN" sz="1400" dirty="0">
                <a:solidFill>
                  <a:srgbClr val="FF0000"/>
                </a:solidFill>
              </a:rPr>
              <a:t>并且某一个分区被选择的概率易受到其它分区的测试结果的影响</a:t>
            </a:r>
            <a:r>
              <a:rPr lang="en-US" altLang="zh-CN" sz="1400" dirty="0"/>
              <a:t>,</a:t>
            </a:r>
            <a:r>
              <a:rPr lang="zh-CN" altLang="zh-CN" sz="1400" dirty="0"/>
              <a:t>使得那些不具备或者具备很小的检测能力的分区仍然被不断的选择</a:t>
            </a:r>
            <a:r>
              <a:rPr lang="en-US" altLang="zh-CN" sz="1400" dirty="0"/>
              <a:t>,</a:t>
            </a:r>
            <a:r>
              <a:rPr lang="zh-CN" altLang="zh-CN" sz="1400" dirty="0"/>
              <a:t>最终具有</a:t>
            </a:r>
            <a:r>
              <a:rPr lang="zh-CN" altLang="zh-CN" sz="1400" dirty="0">
                <a:solidFill>
                  <a:srgbClr val="FF0000"/>
                </a:solidFill>
              </a:rPr>
              <a:t>较高检测能力的分区不容易突显出来</a:t>
            </a:r>
            <a:r>
              <a:rPr lang="en-US" altLang="zh-CN" sz="1400" dirty="0"/>
              <a:t>.</a:t>
            </a:r>
            <a:endParaRPr lang="zh-CN" altLang="en-US" sz="1400" dirty="0"/>
          </a:p>
        </p:txBody>
      </p:sp>
      <p:sp>
        <p:nvSpPr>
          <p:cNvPr id="13" name="文本框 12"/>
          <p:cNvSpPr txBox="1"/>
          <p:nvPr/>
        </p:nvSpPr>
        <p:spPr>
          <a:xfrm>
            <a:off x="1620090" y="4171033"/>
            <a:ext cx="1753737" cy="338554"/>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600" dirty="0"/>
              <a:t>现状</a:t>
            </a:r>
          </a:p>
        </p:txBody>
      </p:sp>
      <p:sp>
        <p:nvSpPr>
          <p:cNvPr id="9" name="文本框 8"/>
          <p:cNvSpPr txBox="1"/>
          <p:nvPr/>
        </p:nvSpPr>
        <p:spPr>
          <a:xfrm>
            <a:off x="2170770" y="4498602"/>
            <a:ext cx="4975010" cy="369332"/>
          </a:xfrm>
          <a:prstGeom prst="rect">
            <a:avLst/>
          </a:prstGeom>
          <a:noFill/>
        </p:spPr>
        <p:txBody>
          <a:bodyPr wrap="square" rtlCol="0">
            <a:spAutoFit/>
          </a:bodyPr>
          <a:lstStyle/>
          <a:p>
            <a:r>
              <a:rPr lang="en-US" altLang="zh-CN" dirty="0"/>
              <a:t>Yang</a:t>
            </a:r>
            <a:r>
              <a:rPr lang="zh-CN" altLang="en-US" dirty="0"/>
              <a:t>的工作</a:t>
            </a:r>
          </a:p>
        </p:txBody>
      </p:sp>
    </p:spTree>
    <p:extLst>
      <p:ext uri="{BB962C8B-B14F-4D97-AF65-F5344CB8AC3E}">
        <p14:creationId xmlns:p14="http://schemas.microsoft.com/office/powerpoint/2010/main" val="14279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5" grpId="0"/>
      <p:bldP spid="3" grpId="0"/>
      <p:bldP spid="6" grpId="0"/>
      <p:bldP spid="8" grpId="0"/>
      <p:bldP spid="13"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6434418"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基于奖惩机制的动态随机测试策略</a:t>
            </a:r>
            <a:r>
              <a:rPr lang="en-US" altLang="zh-CN" sz="2400" dirty="0">
                <a:latin typeface="Georgia" panose="02040502050405020303" pitchFamily="18" charset="0"/>
                <a:ea typeface="黑体" panose="02010609060101010101" pitchFamily="49" charset="-122"/>
              </a:rPr>
              <a:t>(RDRT)</a:t>
            </a:r>
            <a:endParaRPr lang="zh-CN" altLang="en-US" sz="2400" dirty="0">
              <a:latin typeface="Georgia" panose="02040502050405020303" pitchFamily="18" charset="0"/>
              <a:ea typeface="黑体" panose="02010609060101010101" pitchFamily="49" charset="-122"/>
            </a:endParaRP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961465" y="1304365"/>
            <a:ext cx="270285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RDRT</a:t>
            </a:r>
            <a:r>
              <a:rPr lang="zh-CN" altLang="en-US" dirty="0"/>
              <a:t>测试策略的目的</a:t>
            </a:r>
          </a:p>
        </p:txBody>
      </p:sp>
      <p:sp>
        <p:nvSpPr>
          <p:cNvPr id="3" name="文本框 2"/>
          <p:cNvSpPr txBox="1"/>
          <p:nvPr/>
        </p:nvSpPr>
        <p:spPr>
          <a:xfrm>
            <a:off x="1364876" y="1708491"/>
            <a:ext cx="6279777" cy="584775"/>
          </a:xfrm>
          <a:prstGeom prst="rect">
            <a:avLst/>
          </a:prstGeom>
          <a:noFill/>
        </p:spPr>
        <p:txBody>
          <a:bodyPr wrap="square" rtlCol="0">
            <a:spAutoFit/>
          </a:bodyPr>
          <a:lstStyle/>
          <a:p>
            <a:r>
              <a:rPr lang="zh-CN" altLang="en-US" sz="1600" dirty="0"/>
              <a:t>在</a:t>
            </a:r>
            <a:r>
              <a:rPr lang="en-US" altLang="zh-CN" sz="1600" dirty="0"/>
              <a:t>SUT</a:t>
            </a:r>
            <a:r>
              <a:rPr lang="zh-CN" altLang="en-US" sz="1600" dirty="0"/>
              <a:t>输入域的失效率较低的情况下</a:t>
            </a:r>
            <a:r>
              <a:rPr lang="en-US" altLang="zh-CN" sz="1600" dirty="0"/>
              <a:t>,</a:t>
            </a:r>
            <a:r>
              <a:rPr lang="zh-CN" altLang="en-US" sz="1600" dirty="0"/>
              <a:t>加速找到具有更高检测能力的分区</a:t>
            </a:r>
            <a:r>
              <a:rPr lang="en-US" altLang="zh-CN" sz="1600" dirty="0"/>
              <a:t>,</a:t>
            </a:r>
            <a:r>
              <a:rPr lang="zh-CN" altLang="en-US" sz="1600" dirty="0"/>
              <a:t>尽量少选具有较低或者不具备故障检测能力的分区</a:t>
            </a:r>
          </a:p>
        </p:txBody>
      </p:sp>
      <p:sp>
        <p:nvSpPr>
          <p:cNvPr id="11" name="文本框 10"/>
          <p:cNvSpPr txBox="1"/>
          <p:nvPr/>
        </p:nvSpPr>
        <p:spPr>
          <a:xfrm>
            <a:off x="961465" y="2409897"/>
            <a:ext cx="270285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DRT</a:t>
            </a:r>
            <a:r>
              <a:rPr lang="zh-CN" altLang="en-US" dirty="0"/>
              <a:t>策略改进方案</a:t>
            </a:r>
          </a:p>
        </p:txBody>
      </p:sp>
      <p:sp>
        <p:nvSpPr>
          <p:cNvPr id="6" name="文本框 5"/>
          <p:cNvSpPr txBox="1"/>
          <p:nvPr/>
        </p:nvSpPr>
        <p:spPr>
          <a:xfrm>
            <a:off x="1364876" y="2771333"/>
            <a:ext cx="1473858" cy="33855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a:t>改进策略</a:t>
            </a:r>
          </a:p>
        </p:txBody>
      </p:sp>
      <mc:AlternateContent xmlns:mc="http://schemas.openxmlformats.org/markup-compatibility/2006" xmlns:a14="http://schemas.microsoft.com/office/drawing/2010/main">
        <mc:Choice Requires="a14">
          <p:sp>
            <p:nvSpPr>
              <p:cNvPr id="8" name="文本框 7"/>
              <p:cNvSpPr txBox="1"/>
              <p:nvPr/>
            </p:nvSpPr>
            <p:spPr>
              <a:xfrm>
                <a:off x="1811213" y="3844920"/>
                <a:ext cx="5990665" cy="954941"/>
              </a:xfrm>
              <a:prstGeom prst="rect">
                <a:avLst/>
              </a:prstGeom>
              <a:noFill/>
            </p:spPr>
            <p:txBody>
              <a:bodyPr wrap="square" rtlCol="0">
                <a:spAutoFit/>
              </a:bodyPr>
              <a:lstStyle/>
              <a:p>
                <a:pPr marL="342900" indent="-342900">
                  <a:buFont typeface="+mj-lt"/>
                  <a:buAutoNum type="arabicPeriod"/>
                </a:pPr>
                <a:r>
                  <a:rPr lang="zh-CN" altLang="en-US" sz="1400" dirty="0"/>
                  <a:t>如果在分区</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m:t>
                        </m:r>
                      </m:sub>
                    </m:sSub>
                  </m:oMath>
                </a14:m>
                <a:r>
                  <a:rPr lang="zh-CN" altLang="en-US" sz="1400" dirty="0"/>
                  <a:t>中检测出故障</a:t>
                </a:r>
                <a:r>
                  <a:rPr lang="en-US" altLang="zh-CN" sz="1400" dirty="0"/>
                  <a:t>,</a:t>
                </a:r>
                <a:r>
                  <a:rPr lang="zh-CN" altLang="en-US" sz="1400" dirty="0"/>
                  <a:t>则下次测试用例仍在</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m:t>
                        </m:r>
                      </m:sub>
                    </m:sSub>
                  </m:oMath>
                </a14:m>
                <a:r>
                  <a:rPr lang="zh-CN" altLang="en-US" sz="1400" dirty="0"/>
                  <a:t>中选择并且与该分区绑定的</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𝑟𝑒𝑤𝑎𝑟𝑑</m:t>
                        </m:r>
                      </m:e>
                      <m:sub>
                        <m:r>
                          <a:rPr lang="en-US" altLang="zh-CN" sz="1400" i="1">
                            <a:latin typeface="Cambria Math" panose="02040503050406030204" pitchFamily="18" charset="0"/>
                          </a:rPr>
                          <m:t>𝑖</m:t>
                        </m:r>
                      </m:sub>
                    </m:sSub>
                  </m:oMath>
                </a14:m>
                <a:r>
                  <a:rPr lang="zh-CN" altLang="en-US" sz="1400" dirty="0"/>
                  <a:t> </a:t>
                </a:r>
                <a:r>
                  <a:rPr lang="en-US" altLang="zh-CN" sz="1400" dirty="0"/>
                  <a:t>+= 1,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𝑝𝑢𝑛𝑖𝑠h𝑚𝑒𝑛𝑡</m:t>
                        </m:r>
                      </m:e>
                      <m:sub>
                        <m:r>
                          <a:rPr lang="en-US" altLang="zh-CN" sz="1400" i="1">
                            <a:latin typeface="Cambria Math" panose="02040503050406030204" pitchFamily="18" charset="0"/>
                          </a:rPr>
                          <m:t>𝑖</m:t>
                        </m:r>
                      </m:sub>
                    </m:sSub>
                  </m:oMath>
                </a14:m>
                <a:r>
                  <a:rPr lang="en-US" altLang="zh-CN" sz="1400" dirty="0"/>
                  <a:t>=0</a:t>
                </a:r>
              </a:p>
              <a:p>
                <a:pPr marL="342900" indent="-342900">
                  <a:buFont typeface="+mj-lt"/>
                  <a:buAutoNum type="arabicPeriod"/>
                </a:pPr>
                <a:r>
                  <a:rPr lang="zh-CN" altLang="en-US" sz="1400" dirty="0"/>
                  <a:t>如果没有检测出缺陷</a:t>
                </a:r>
                <a:r>
                  <a:rPr lang="en-US" altLang="zh-CN" sz="1400" dirty="0"/>
                  <a:t>,</a:t>
                </a:r>
                <a:r>
                  <a:rPr lang="zh-CN" altLang="en-US" sz="1400" dirty="0"/>
                  <a:t>则根据奖励因子调整分区概率</a:t>
                </a:r>
                <a:r>
                  <a:rPr lang="en-US" altLang="zh-CN" sz="1400" dirty="0"/>
                  <a:t>,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𝑟𝑒𝑤𝑎𝑟𝑑</m:t>
                        </m:r>
                      </m:e>
                      <m:sub>
                        <m:r>
                          <a:rPr lang="en-US" altLang="zh-CN" sz="1400" i="1">
                            <a:latin typeface="Cambria Math" panose="02040503050406030204" pitchFamily="18" charset="0"/>
                          </a:rPr>
                          <m:t>𝑖</m:t>
                        </m:r>
                      </m:sub>
                    </m:sSub>
                  </m:oMath>
                </a14:m>
                <a:r>
                  <a:rPr lang="en-US" altLang="zh-CN" sz="1400" dirty="0"/>
                  <a:t>=0, </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𝑝𝑢𝑛𝑖𝑠h𝑚𝑒𝑛𝑡</m:t>
                        </m:r>
                      </m:e>
                      <m:sub>
                        <m:r>
                          <a:rPr lang="en-US" altLang="zh-CN" sz="1400" i="1">
                            <a:latin typeface="Cambria Math" panose="02040503050406030204" pitchFamily="18" charset="0"/>
                          </a:rPr>
                          <m:t>𝑖</m:t>
                        </m:r>
                      </m:sub>
                    </m:sSub>
                  </m:oMath>
                </a14:m>
                <a:r>
                  <a:rPr lang="zh-CN" altLang="en-US" sz="1400" dirty="0"/>
                  <a:t> </a:t>
                </a:r>
                <a:r>
                  <a:rPr lang="en-US" altLang="zh-CN" sz="1400" dirty="0"/>
                  <a:t>+= 1,</a:t>
                </a:r>
                <a:r>
                  <a:rPr lang="zh-CN" altLang="en-US" sz="1400" dirty="0"/>
                  <a:t>并且当</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𝑝𝑢𝑛𝑖𝑠h𝑚𝑒𝑛𝑡</m:t>
                        </m:r>
                      </m:e>
                      <m:sub>
                        <m:r>
                          <a:rPr lang="en-US" altLang="zh-CN" sz="1400" i="1">
                            <a:latin typeface="Cambria Math" panose="02040503050406030204" pitchFamily="18" charset="0"/>
                          </a:rPr>
                          <m:t>𝑖</m:t>
                        </m:r>
                      </m:sub>
                    </m:sSub>
                    <m:r>
                      <a:rPr lang="en-US" altLang="zh-CN" sz="1400" b="0" i="0" smtClean="0">
                        <a:latin typeface="Cambria Math" panose="02040503050406030204" pitchFamily="18" charset="0"/>
                      </a:rPr>
                      <m:t>≥</m:t>
                    </m:r>
                    <m:r>
                      <m:rPr>
                        <m:nor/>
                      </m:rPr>
                      <a:rPr lang="en-US" altLang="zh-CN" sz="1400" dirty="0"/>
                      <m:t>boundary</m:t>
                    </m:r>
                  </m:oMath>
                </a14:m>
                <a:r>
                  <a:rPr lang="zh-CN" altLang="en-US" sz="1400" dirty="0"/>
                  <a:t>时</a:t>
                </a:r>
                <a:r>
                  <a:rPr lang="en-US" altLang="zh-CN" sz="1400" dirty="0"/>
                  <a:t>,</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𝑖</m:t>
                        </m:r>
                      </m:sub>
                    </m:sSub>
                    <m:r>
                      <a:rPr lang="en-US" altLang="zh-CN" sz="1400" b="0" i="1" smtClean="0">
                        <a:latin typeface="Cambria Math" panose="02040503050406030204" pitchFamily="18" charset="0"/>
                      </a:rPr>
                      <m:t>=0</m:t>
                    </m:r>
                  </m:oMath>
                </a14:m>
                <a:endParaRPr lang="zh-CN" altLang="en-US" sz="1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811213" y="3844920"/>
                <a:ext cx="5990665" cy="954941"/>
              </a:xfrm>
              <a:prstGeom prst="rect">
                <a:avLst/>
              </a:prstGeom>
              <a:blipFill>
                <a:blip r:embed="rId2"/>
                <a:stretch>
                  <a:fillRect l="-509" t="-3846"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821624" y="3060108"/>
                <a:ext cx="5554088" cy="523220"/>
              </a:xfrm>
              <a:prstGeom prst="rect">
                <a:avLst/>
              </a:prstGeom>
              <a:noFill/>
            </p:spPr>
            <p:txBody>
              <a:bodyPr wrap="square" rtlCol="0">
                <a:spAutoFit/>
              </a:bodyPr>
              <a:lstStyle/>
              <a:p>
                <a:r>
                  <a:rPr lang="zh-CN" altLang="en-US" sz="1400" dirty="0"/>
                  <a:t>在原来</a:t>
                </a:r>
                <a:r>
                  <a:rPr lang="en-US" altLang="zh-CN" sz="1400" dirty="0"/>
                  <a:t>DRT</a:t>
                </a:r>
                <a:r>
                  <a:rPr lang="zh-CN" altLang="en-US" sz="1400" dirty="0"/>
                  <a:t>的基础上</a:t>
                </a:r>
                <a:r>
                  <a:rPr lang="en-US" altLang="zh-CN" sz="1400" dirty="0"/>
                  <a:t>,</a:t>
                </a:r>
                <a:r>
                  <a:rPr lang="zh-CN" altLang="en-US" sz="1400" dirty="0"/>
                  <a:t>为每一个分区</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𝐶</m:t>
                        </m:r>
                      </m:e>
                      <m:sub>
                        <m:r>
                          <a:rPr lang="en-US" altLang="zh-CN" sz="1400" i="1">
                            <a:latin typeface="Cambria Math" panose="02040503050406030204" pitchFamily="18" charset="0"/>
                          </a:rPr>
                          <m:t>𝑖</m:t>
                        </m:r>
                      </m:sub>
                    </m:sSub>
                  </m:oMath>
                </a14:m>
                <a:r>
                  <a:rPr lang="zh-CN" altLang="en-US" sz="1400" dirty="0"/>
                  <a:t>绑定奖励因子</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𝑟𝑒𝑤𝑎𝑟𝑑</m:t>
                        </m:r>
                      </m:e>
                      <m:sub>
                        <m:r>
                          <a:rPr lang="en-US" altLang="zh-CN" sz="1400" i="1">
                            <a:latin typeface="Cambria Math" panose="02040503050406030204" pitchFamily="18" charset="0"/>
                          </a:rPr>
                          <m:t>𝑖</m:t>
                        </m:r>
                      </m:sub>
                    </m:sSub>
                  </m:oMath>
                </a14:m>
                <a:r>
                  <a:rPr lang="zh-CN" altLang="en-US" sz="1400" dirty="0"/>
                  <a:t>与惩罚因子</a:t>
                </a:r>
                <a14:m>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𝑝𝑢𝑛𝑖𝑠h𝑚𝑒𝑛𝑡</m:t>
                        </m:r>
                      </m:e>
                      <m:sub>
                        <m:r>
                          <a:rPr lang="en-US" altLang="zh-CN" sz="1400" i="1">
                            <a:latin typeface="Cambria Math" panose="02040503050406030204" pitchFamily="18" charset="0"/>
                          </a:rPr>
                          <m:t>𝑖</m:t>
                        </m:r>
                      </m:sub>
                    </m:sSub>
                  </m:oMath>
                </a14:m>
                <a:r>
                  <a:rPr lang="en-US" altLang="zh-CN" sz="1400" dirty="0"/>
                  <a:t>,</a:t>
                </a:r>
                <a:r>
                  <a:rPr lang="zh-CN" altLang="en-US" sz="1400" dirty="0"/>
                  <a:t>并设置惩罚上限</a:t>
                </a:r>
                <a:r>
                  <a:rPr lang="en-US" altLang="zh-CN" sz="1400" dirty="0"/>
                  <a:t>boundary</a:t>
                </a:r>
                <a:endParaRPr lang="zh-CN" altLang="en-US" sz="1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821624" y="3060108"/>
                <a:ext cx="5554088" cy="523220"/>
              </a:xfrm>
              <a:prstGeom prst="rect">
                <a:avLst/>
              </a:prstGeom>
              <a:blipFill>
                <a:blip r:embed="rId3"/>
                <a:stretch>
                  <a:fillRect l="-329" t="-2326" b="-10465"/>
                </a:stretch>
              </a:blipFill>
            </p:spPr>
            <p:txBody>
              <a:bodyPr/>
              <a:lstStyle/>
              <a:p>
                <a:r>
                  <a:rPr lang="zh-CN" altLang="en-US">
                    <a:noFill/>
                  </a:rPr>
                  <a:t> </a:t>
                </a:r>
              </a:p>
            </p:txBody>
          </p:sp>
        </mc:Fallback>
      </mc:AlternateContent>
      <p:sp>
        <p:nvSpPr>
          <p:cNvPr id="12" name="文本框 11"/>
          <p:cNvSpPr txBox="1"/>
          <p:nvPr/>
        </p:nvSpPr>
        <p:spPr>
          <a:xfrm>
            <a:off x="1364876" y="3546862"/>
            <a:ext cx="1473858" cy="338554"/>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600" dirty="0"/>
              <a:t>主要思路</a:t>
            </a:r>
          </a:p>
        </p:txBody>
      </p:sp>
    </p:spTree>
    <p:extLst>
      <p:ext uri="{BB962C8B-B14F-4D97-AF65-F5344CB8AC3E}">
        <p14:creationId xmlns:p14="http://schemas.microsoft.com/office/powerpoint/2010/main" val="352627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1" grpId="0"/>
      <p:bldP spid="6" grpId="0"/>
      <p:bldP spid="8" grpId="0"/>
      <p:bldP spid="7"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6434418"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基于奖惩机制的动态随机测试策略</a:t>
            </a:r>
            <a:r>
              <a:rPr lang="en-US" altLang="zh-CN" sz="2400" dirty="0">
                <a:latin typeface="Georgia" panose="02040502050405020303" pitchFamily="18" charset="0"/>
                <a:ea typeface="黑体" panose="02010609060101010101" pitchFamily="49" charset="-122"/>
              </a:rPr>
              <a:t>(RDRT)</a:t>
            </a:r>
            <a:endParaRPr lang="zh-CN" altLang="en-US" sz="2400" dirty="0">
              <a:latin typeface="Georgia" panose="02040502050405020303" pitchFamily="18" charset="0"/>
              <a:ea typeface="黑体" panose="02010609060101010101" pitchFamily="49" charset="-122"/>
            </a:endParaRP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874060" y="1089657"/>
            <a:ext cx="270285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RDRT</a:t>
            </a:r>
            <a:r>
              <a:rPr lang="zh-CN" altLang="en-US" dirty="0"/>
              <a:t>算法</a:t>
            </a:r>
          </a:p>
        </p:txBody>
      </p:sp>
      <mc:AlternateContent xmlns:mc="http://schemas.openxmlformats.org/markup-compatibility/2006" xmlns:a14="http://schemas.microsoft.com/office/drawing/2010/main">
        <mc:Choice Requires="a14">
          <p:sp>
            <p:nvSpPr>
              <p:cNvPr id="7" name="文本框 6"/>
              <p:cNvSpPr txBox="1"/>
              <p:nvPr/>
            </p:nvSpPr>
            <p:spPr>
              <a:xfrm>
                <a:off x="1148601" y="1435698"/>
                <a:ext cx="6846795" cy="923330"/>
              </a:xfrm>
              <a:prstGeom prst="rect">
                <a:avLst/>
              </a:prstGeom>
              <a:noFill/>
            </p:spPr>
            <p:txBody>
              <a:bodyPr wrap="square" rtlCol="0">
                <a:spAutoFit/>
              </a:bodyPr>
              <a:lstStyle/>
              <a:p>
                <a:r>
                  <a:rPr lang="zh-CN" altLang="zh-CN" sz="1200" dirty="0"/>
                  <a:t>假定软件测试的输入域中的测试用例分到</a:t>
                </a:r>
                <a:r>
                  <a:rPr lang="en-US" altLang="zh-CN" sz="1200" dirty="0"/>
                  <a:t>m</a:t>
                </a:r>
                <a:r>
                  <a:rPr lang="zh-CN" altLang="zh-CN" sz="1200" dirty="0"/>
                  <a:t>个的分区中，输入域中共有</a:t>
                </a:r>
                <a14:m>
                  <m:oMath xmlns:m="http://schemas.openxmlformats.org/officeDocument/2006/math">
                    <m:r>
                      <m:rPr>
                        <m:sty m:val="p"/>
                      </m:rPr>
                      <a:rPr lang="en-US" altLang="zh-CN" sz="1200">
                        <a:latin typeface="Cambria Math" panose="02040503050406030204" pitchFamily="18" charset="0"/>
                      </a:rPr>
                      <m:t>k</m:t>
                    </m:r>
                  </m:oMath>
                </a14:m>
                <a:r>
                  <a:rPr lang="zh-CN" altLang="zh-CN" sz="1200" dirty="0"/>
                  <a:t>个测试用例</a:t>
                </a:r>
                <a:r>
                  <a:rPr lang="en-US" altLang="zh-CN" sz="1200" dirty="0"/>
                  <a:t>,</a:t>
                </a:r>
                <a:r>
                  <a:rPr lang="zh-CN" altLang="zh-CN" sz="1200" dirty="0"/>
                  <a:t>用</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i="1">
                            <a:latin typeface="Cambria Math" panose="02040503050406030204" pitchFamily="18" charset="0"/>
                          </a:rPr>
                          <m:t>1</m:t>
                        </m:r>
                      </m:sub>
                    </m:sSub>
                    <m:r>
                      <a:rPr lang="en-US" altLang="zh-CN" sz="1200">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i="1">
                            <a:latin typeface="Cambria Math" panose="02040503050406030204" pitchFamily="18" charset="0"/>
                          </a:rPr>
                          <m:t>𝑚</m:t>
                        </m:r>
                      </m:sub>
                    </m:sSub>
                  </m:oMath>
                </a14:m>
                <a:r>
                  <a:rPr lang="zh-CN" altLang="zh-CN" sz="1200" dirty="0"/>
                  <a:t>来表示这</a:t>
                </a:r>
                <a:r>
                  <a:rPr lang="en-US" altLang="zh-CN" sz="1200" dirty="0"/>
                  <a:t>m</a:t>
                </a:r>
                <a:r>
                  <a:rPr lang="zh-CN" altLang="zh-CN" sz="1200" dirty="0"/>
                  <a:t>个分区</a:t>
                </a:r>
                <a:r>
                  <a:rPr lang="en-US" altLang="zh-CN" sz="1200" dirty="0"/>
                  <a:t>,</a:t>
                </a:r>
                <a:r>
                  <a:rPr lang="zh-CN" altLang="zh-CN" sz="1200" dirty="0"/>
                  <a:t>每一个分区有 </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𝑘</m:t>
                        </m:r>
                      </m:e>
                      <m:sub>
                        <m:r>
                          <a:rPr lang="en-US" altLang="zh-CN" sz="1200" i="1">
                            <a:latin typeface="Cambria Math" panose="02040503050406030204" pitchFamily="18" charset="0"/>
                          </a:rPr>
                          <m:t>𝑖</m:t>
                        </m:r>
                      </m:sub>
                    </m:sSub>
                  </m:oMath>
                </a14:m>
                <a:r>
                  <a:rPr lang="zh-CN" altLang="zh-CN" sz="1200" dirty="0"/>
                  <a:t>个</a:t>
                </a:r>
                <a:r>
                  <a:rPr lang="zh-CN" altLang="en-US" sz="1200" dirty="0"/>
                  <a:t>不相同的</a:t>
                </a:r>
                <a:r>
                  <a:rPr lang="zh-CN" altLang="zh-CN" sz="1200" dirty="0"/>
                  <a:t>测试用例</a:t>
                </a:r>
                <a:r>
                  <a:rPr lang="en-US" altLang="zh-CN" sz="1200" dirty="0"/>
                  <a:t>.</a:t>
                </a:r>
                <a:r>
                  <a:rPr lang="zh-CN" altLang="zh-CN" sz="1200" dirty="0"/>
                  <a:t>初始每个分区的奖励因子</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𝑟𝑒𝑤𝑎𝑟𝑑</m:t>
                        </m:r>
                      </m:e>
                      <m:sub>
                        <m:r>
                          <a:rPr lang="en-US" altLang="zh-CN" sz="1200" i="1">
                            <a:latin typeface="Cambria Math" panose="02040503050406030204" pitchFamily="18" charset="0"/>
                          </a:rPr>
                          <m:t>𝑖</m:t>
                        </m:r>
                      </m:sub>
                    </m:sSub>
                    <m:r>
                      <a:rPr lang="en-US" altLang="zh-CN" sz="1200">
                        <a:latin typeface="Cambria Math" panose="02040503050406030204" pitchFamily="18" charset="0"/>
                      </a:rPr>
                      <m:t>=0</m:t>
                    </m:r>
                  </m:oMath>
                </a14:m>
                <a:r>
                  <a:rPr lang="en-US" altLang="zh-CN" sz="1200" dirty="0"/>
                  <a:t>,</a:t>
                </a:r>
                <a:r>
                  <a:rPr lang="zh-CN" altLang="zh-CN" sz="1200" dirty="0"/>
                  <a:t>惩罚因子</a:t>
                </a:r>
                <a14:m>
                  <m:oMath xmlns:m="http://schemas.openxmlformats.org/officeDocument/2006/math">
                    <m:sSub>
                      <m:sSubPr>
                        <m:ctrlPr>
                          <a:rPr lang="zh-CN" altLang="zh-CN" sz="1200" i="1">
                            <a:latin typeface="Cambria Math" panose="02040503050406030204" pitchFamily="18" charset="0"/>
                          </a:rPr>
                        </m:ctrlPr>
                      </m:sSubPr>
                      <m:e>
                        <m:r>
                          <m:rPr>
                            <m:sty m:val="p"/>
                          </m:rPr>
                          <a:rPr lang="en-US" altLang="zh-CN" sz="1200">
                            <a:latin typeface="Cambria Math" panose="02040503050406030204" pitchFamily="18" charset="0"/>
                          </a:rPr>
                          <m:t>punishment</m:t>
                        </m:r>
                      </m:e>
                      <m:sub>
                        <m:r>
                          <a:rPr lang="en-US" altLang="zh-CN" sz="1200" i="1">
                            <a:latin typeface="Cambria Math" panose="02040503050406030204" pitchFamily="18" charset="0"/>
                          </a:rPr>
                          <m:t>𝑖</m:t>
                        </m:r>
                      </m:sub>
                    </m:sSub>
                    <m:r>
                      <a:rPr lang="en-US" altLang="zh-CN" sz="1200">
                        <a:latin typeface="Cambria Math" panose="02040503050406030204" pitchFamily="18" charset="0"/>
                      </a:rPr>
                      <m:t>=0</m:t>
                    </m:r>
                    <m:r>
                      <a:rPr lang="en-US" altLang="zh-CN" sz="1200" b="0" i="0" smtClean="0">
                        <a:latin typeface="Cambria Math" panose="02040503050406030204" pitchFamily="18" charset="0"/>
                      </a:rPr>
                      <m:t>,</m:t>
                    </m:r>
                  </m:oMath>
                </a14:m>
                <a:r>
                  <a:rPr lang="zh-CN" altLang="zh-CN" sz="1200" dirty="0"/>
                  <a:t>惩罚上限</a:t>
                </a:r>
                <a14:m>
                  <m:oMath xmlns:m="http://schemas.openxmlformats.org/officeDocument/2006/math">
                    <m:r>
                      <m:rPr>
                        <m:sty m:val="p"/>
                      </m:rPr>
                      <a:rPr lang="en-US" altLang="zh-CN" sz="1200">
                        <a:latin typeface="Cambria Math" panose="02040503050406030204" pitchFamily="18" charset="0"/>
                      </a:rPr>
                      <m:t>boundary</m:t>
                    </m:r>
                    <m:r>
                      <a:rPr lang="en-US" altLang="zh-CN" sz="1200">
                        <a:latin typeface="Cambria Math" panose="02040503050406030204" pitchFamily="18" charset="0"/>
                      </a:rPr>
                      <m:t>=</m:t>
                    </m:r>
                    <m:r>
                      <m:rPr>
                        <m:sty m:val="p"/>
                      </m:rPr>
                      <a:rPr lang="en-US" altLang="zh-CN" sz="1200">
                        <a:latin typeface="Cambria Math" panose="02040503050406030204" pitchFamily="18" charset="0"/>
                      </a:rPr>
                      <m:t>Z</m:t>
                    </m:r>
                  </m:oMath>
                </a14:m>
                <a:endParaRPr lang="zh-CN" altLang="zh-CN" sz="1200" dirty="0"/>
              </a:p>
              <a:p>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148601" y="1435698"/>
                <a:ext cx="6846795" cy="923330"/>
              </a:xfrm>
              <a:prstGeom prst="rect">
                <a:avLst/>
              </a:prstGeom>
              <a:blipFill>
                <a:blip r:embed="rId2"/>
                <a:stretch>
                  <a:fillRect t="-6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148601" y="2070848"/>
                <a:ext cx="6303240" cy="2892074"/>
              </a:xfrm>
              <a:prstGeom prst="rect">
                <a:avLst/>
              </a:prstGeom>
              <a:noFill/>
            </p:spPr>
            <p:txBody>
              <a:bodyPr wrap="square" rtlCol="0">
                <a:spAutoFit/>
              </a:bodyPr>
              <a:lstStyle/>
              <a:p>
                <a:r>
                  <a:rPr lang="zh-CN" altLang="zh-CN" sz="1200" dirty="0"/>
                  <a:t>步骤</a:t>
                </a:r>
                <a:r>
                  <a:rPr lang="en-US" altLang="zh-CN" sz="1200" dirty="0"/>
                  <a:t>1</a:t>
                </a:r>
                <a:r>
                  <a:rPr lang="zh-CN" altLang="zh-CN" sz="1200" dirty="0"/>
                  <a:t>：根据当前各个分区所对应的概率</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𝑖</m:t>
                        </m:r>
                      </m:sub>
                    </m:sSub>
                  </m:oMath>
                </a14:m>
                <a:r>
                  <a:rPr lang="zh-CN" altLang="zh-CN" sz="1200" dirty="0"/>
                  <a:t>选取分区</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i="1">
                            <a:latin typeface="Cambria Math" panose="02040503050406030204" pitchFamily="18" charset="0"/>
                          </a:rPr>
                          <m:t>𝑖</m:t>
                        </m:r>
                      </m:sub>
                    </m:sSub>
                  </m:oMath>
                </a14:m>
                <a:r>
                  <a:rPr lang="en-US" altLang="zh-CN" sz="1200" dirty="0"/>
                  <a:t>,</a:t>
                </a:r>
                <a:r>
                  <a:rPr lang="zh-CN" altLang="zh-CN" sz="1200" dirty="0"/>
                  <a:t>其中</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𝑚</m:t>
                        </m:r>
                      </m:sub>
                    </m:sSub>
                    <m:r>
                      <a:rPr lang="en-US" altLang="zh-CN" sz="1200" i="1">
                        <a:latin typeface="Cambria Math" panose="02040503050406030204" pitchFamily="18" charset="0"/>
                      </a:rPr>
                      <m:t>=1</m:t>
                    </m:r>
                  </m:oMath>
                </a14:m>
                <a:r>
                  <a:rPr lang="zh-CN" altLang="zh-CN" sz="1200" dirty="0"/>
                  <a:t>。</a:t>
                </a:r>
              </a:p>
              <a:p>
                <a:r>
                  <a:rPr lang="zh-CN" altLang="zh-CN" sz="1200" dirty="0"/>
                  <a:t>步骤</a:t>
                </a:r>
                <a:r>
                  <a:rPr lang="en-US" altLang="zh-CN" sz="1200" dirty="0"/>
                  <a:t>2</a:t>
                </a:r>
                <a:r>
                  <a:rPr lang="zh-CN" altLang="zh-CN" sz="1200" dirty="0"/>
                  <a:t>：等概率随机地从分区</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i="1">
                            <a:latin typeface="Cambria Math" panose="02040503050406030204" pitchFamily="18" charset="0"/>
                          </a:rPr>
                          <m:t>𝑖</m:t>
                        </m:r>
                      </m:sub>
                    </m:sSub>
                  </m:oMath>
                </a14:m>
                <a:r>
                  <a:rPr lang="zh-CN" altLang="zh-CN" sz="1200" dirty="0"/>
                  <a:t>中选取一个测试用例</a:t>
                </a:r>
                <a:r>
                  <a:rPr lang="en-US" altLang="zh-CN" sz="1200" dirty="0"/>
                  <a:t>TC</a:t>
                </a:r>
                <a:r>
                  <a:rPr lang="zh-CN" altLang="zh-CN" sz="1200" dirty="0"/>
                  <a:t>。</a:t>
                </a:r>
              </a:p>
              <a:p>
                <a:r>
                  <a:rPr lang="zh-CN" altLang="zh-CN" sz="1200" dirty="0"/>
                  <a:t>步骤</a:t>
                </a:r>
                <a:r>
                  <a:rPr lang="en-US" altLang="zh-CN" sz="1200" dirty="0"/>
                  <a:t>3</a:t>
                </a:r>
                <a:r>
                  <a:rPr lang="zh-CN" altLang="zh-CN" sz="1200" dirty="0"/>
                  <a:t>：执行选中的测试用例</a:t>
                </a:r>
                <a:r>
                  <a:rPr lang="en-US" altLang="zh-CN" sz="1200" dirty="0"/>
                  <a:t>TC</a:t>
                </a:r>
                <a:r>
                  <a:rPr lang="zh-CN" altLang="zh-CN" sz="1200" dirty="0"/>
                  <a:t>。如果测试用例</a:t>
                </a:r>
                <a:r>
                  <a:rPr lang="en-US" altLang="zh-CN" sz="1200" dirty="0"/>
                  <a:t>TC</a:t>
                </a:r>
                <a:r>
                  <a:rPr lang="zh-CN" altLang="zh-CN" sz="1200" dirty="0"/>
                  <a:t>检测出缺陷转步骤</a:t>
                </a:r>
                <a:r>
                  <a:rPr lang="en-US" altLang="zh-CN" sz="1200" dirty="0"/>
                  <a:t>4</a:t>
                </a:r>
                <a:r>
                  <a:rPr lang="zh-CN" altLang="zh-CN" sz="1200" dirty="0"/>
                  <a:t>，反之转步骤</a:t>
                </a:r>
                <a:r>
                  <a:rPr lang="en-US" altLang="zh-CN" sz="1200" dirty="0"/>
                  <a:t>5</a:t>
                </a:r>
                <a:r>
                  <a:rPr lang="zh-CN" altLang="zh-CN" sz="1200" dirty="0"/>
                  <a:t>。</a:t>
                </a:r>
              </a:p>
              <a:p>
                <a:r>
                  <a:rPr lang="zh-CN" altLang="zh-CN" sz="1200" dirty="0"/>
                  <a:t>步骤</a:t>
                </a:r>
                <a:r>
                  <a:rPr lang="en-US" altLang="zh-CN" sz="1200" dirty="0"/>
                  <a:t>4</a:t>
                </a:r>
                <a:r>
                  <a:rPr lang="zh-CN" altLang="zh-CN" sz="1200" dirty="0"/>
                  <a:t>：分区</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i="1">
                            <a:latin typeface="Cambria Math" panose="02040503050406030204" pitchFamily="18" charset="0"/>
                          </a:rPr>
                          <m:t>𝑖</m:t>
                        </m:r>
                      </m:sub>
                    </m:sSub>
                  </m:oMath>
                </a14:m>
                <a:r>
                  <a:rPr lang="zh-CN" altLang="zh-CN" sz="1200" dirty="0"/>
                  <a:t>的奖励因子</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𝑟𝑒𝑤𝑎𝑟𝑑</m:t>
                        </m:r>
                      </m:e>
                      <m:sub>
                        <m:r>
                          <a:rPr lang="en-US" altLang="zh-CN" sz="1200" i="1">
                            <a:latin typeface="Cambria Math" panose="02040503050406030204" pitchFamily="18" charset="0"/>
                          </a:rPr>
                          <m:t>𝑖</m:t>
                        </m:r>
                      </m:sub>
                    </m:sSub>
                    <m:r>
                      <a:rPr lang="en-US" altLang="zh-CN" sz="1200">
                        <a:latin typeface="Cambria Math" panose="02040503050406030204" pitchFamily="18" charset="0"/>
                      </a:rPr>
                      <m:t>=</m:t>
                    </m:r>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𝑟𝑒𝑤𝑎𝑟𝑑</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+1</m:t>
                    </m:r>
                  </m:oMath>
                </a14:m>
                <a:r>
                  <a:rPr lang="zh-CN" altLang="zh-CN" sz="1200" dirty="0"/>
                  <a:t>，惩罚因子</a:t>
                </a:r>
                <a14:m>
                  <m:oMath xmlns:m="http://schemas.openxmlformats.org/officeDocument/2006/math">
                    <m:sSub>
                      <m:sSubPr>
                        <m:ctrlPr>
                          <a:rPr lang="zh-CN" altLang="zh-CN" sz="1200" i="1">
                            <a:latin typeface="Cambria Math" panose="02040503050406030204" pitchFamily="18" charset="0"/>
                          </a:rPr>
                        </m:ctrlPr>
                      </m:sSubPr>
                      <m:e>
                        <m:r>
                          <m:rPr>
                            <m:sty m:val="p"/>
                          </m:rPr>
                          <a:rPr lang="en-US" altLang="zh-CN" sz="1200">
                            <a:latin typeface="Cambria Math" panose="02040503050406030204" pitchFamily="18" charset="0"/>
                          </a:rPr>
                          <m:t>punishment</m:t>
                        </m:r>
                      </m:e>
                      <m:sub>
                        <m:r>
                          <a:rPr lang="en-US" altLang="zh-CN" sz="1200" i="1">
                            <a:latin typeface="Cambria Math" panose="02040503050406030204" pitchFamily="18" charset="0"/>
                          </a:rPr>
                          <m:t>𝑖</m:t>
                        </m:r>
                      </m:sub>
                    </m:sSub>
                    <m:r>
                      <a:rPr lang="en-US" altLang="zh-CN" sz="1200">
                        <a:latin typeface="Cambria Math" panose="02040503050406030204" pitchFamily="18" charset="0"/>
                      </a:rPr>
                      <m:t>=0</m:t>
                    </m:r>
                  </m:oMath>
                </a14:m>
                <a:r>
                  <a:rPr lang="zh-CN" altLang="zh-CN" sz="1200" dirty="0"/>
                  <a:t>，并移除缺陷。转步骤</a:t>
                </a:r>
                <a:r>
                  <a:rPr lang="en-US" altLang="zh-CN" sz="1200" dirty="0"/>
                  <a:t>2</a:t>
                </a:r>
                <a:r>
                  <a:rPr lang="zh-CN" altLang="zh-CN" sz="1200" dirty="0"/>
                  <a:t>。</a:t>
                </a:r>
              </a:p>
              <a:p>
                <a:r>
                  <a:rPr lang="zh-CN" altLang="zh-CN" sz="1200" dirty="0"/>
                  <a:t>步骤</a:t>
                </a:r>
                <a:r>
                  <a:rPr lang="en-US" altLang="zh-CN" sz="1200" dirty="0"/>
                  <a:t>5</a:t>
                </a:r>
                <a:r>
                  <a:rPr lang="zh-CN" altLang="zh-CN" sz="1200" dirty="0"/>
                  <a:t>：分区</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𝐶</m:t>
                        </m:r>
                      </m:e>
                      <m:sub>
                        <m:r>
                          <a:rPr lang="en-US" altLang="zh-CN" sz="1200" i="1">
                            <a:latin typeface="Cambria Math" panose="02040503050406030204" pitchFamily="18" charset="0"/>
                          </a:rPr>
                          <m:t>𝑖</m:t>
                        </m:r>
                      </m:sub>
                    </m:sSub>
                  </m:oMath>
                </a14:m>
                <a:r>
                  <a:rPr lang="zh-CN" altLang="zh-CN" sz="1200" dirty="0"/>
                  <a:t>的惩罚因子</a:t>
                </a:r>
                <a14:m>
                  <m:oMath xmlns:m="http://schemas.openxmlformats.org/officeDocument/2006/math">
                    <m:sSub>
                      <m:sSubPr>
                        <m:ctrlPr>
                          <a:rPr lang="zh-CN" altLang="zh-CN" sz="1200" i="1">
                            <a:latin typeface="Cambria Math" panose="02040503050406030204" pitchFamily="18" charset="0"/>
                          </a:rPr>
                        </m:ctrlPr>
                      </m:sSubPr>
                      <m:e>
                        <m:r>
                          <m:rPr>
                            <m:sty m:val="p"/>
                          </m:rPr>
                          <a:rPr lang="en-US" altLang="zh-CN" sz="1200">
                            <a:latin typeface="Cambria Math" panose="02040503050406030204" pitchFamily="18" charset="0"/>
                          </a:rPr>
                          <m:t>punishment</m:t>
                        </m:r>
                      </m:e>
                      <m:sub>
                        <m:r>
                          <a:rPr lang="en-US" altLang="zh-CN" sz="1200" i="1">
                            <a:latin typeface="Cambria Math" panose="02040503050406030204" pitchFamily="18" charset="0"/>
                          </a:rPr>
                          <m:t>𝑖</m:t>
                        </m:r>
                      </m:sub>
                    </m:sSub>
                    <m:r>
                      <a:rPr lang="en-US" altLang="zh-CN" sz="1200">
                        <a:latin typeface="Cambria Math" panose="02040503050406030204" pitchFamily="18" charset="0"/>
                      </a:rPr>
                      <m:t>=</m:t>
                    </m:r>
                    <m:sSub>
                      <m:sSubPr>
                        <m:ctrlPr>
                          <a:rPr lang="zh-CN" altLang="zh-CN" sz="1200" i="1">
                            <a:latin typeface="Cambria Math" panose="02040503050406030204" pitchFamily="18" charset="0"/>
                          </a:rPr>
                        </m:ctrlPr>
                      </m:sSubPr>
                      <m:e>
                        <m:r>
                          <m:rPr>
                            <m:sty m:val="p"/>
                          </m:rPr>
                          <a:rPr lang="en-US" altLang="zh-CN" sz="1200">
                            <a:latin typeface="Cambria Math" panose="02040503050406030204" pitchFamily="18" charset="0"/>
                          </a:rPr>
                          <m:t>punishment</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+1</m:t>
                    </m:r>
                  </m:oMath>
                </a14:m>
                <a:r>
                  <a:rPr lang="zh-CN" altLang="zh-CN" sz="1200" dirty="0"/>
                  <a:t>。如果</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𝑟𝑒𝑤𝑎𝑟𝑑</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≠0</m:t>
                    </m:r>
                  </m:oMath>
                </a14:m>
                <a:r>
                  <a:rPr lang="zh-CN" altLang="zh-CN" sz="1200" dirty="0"/>
                  <a:t>就增大测试用例</a:t>
                </a:r>
                <a:r>
                  <a:rPr lang="en-US" altLang="zh-CN" sz="1200" dirty="0"/>
                  <a:t>TC</a:t>
                </a:r>
                <a:r>
                  <a:rPr lang="zh-CN" altLang="zh-CN" sz="1200" dirty="0"/>
                  <a:t>所在分区对应的概率</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𝑖</m:t>
                        </m:r>
                      </m:sub>
                    </m:sSub>
                  </m:oMath>
                </a14:m>
                <a:r>
                  <a:rPr lang="zh-CN" altLang="zh-CN" sz="1200" dirty="0"/>
                  <a:t>，同时减小其它分区被选择的概率</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oMath>
                </a14:m>
                <a:endParaRPr lang="zh-CN" altLang="zh-CN" sz="1200" dirty="0"/>
              </a:p>
              <a:p>
                <a:r>
                  <a:rPr lang="zh-CN" altLang="zh-CN" sz="1200" dirty="0"/>
                  <a:t>如果</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𝑟𝑒𝑤𝑎𝑟𝑑</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=0</m:t>
                    </m:r>
                  </m:oMath>
                </a14:m>
                <a:r>
                  <a:rPr lang="zh-CN" altLang="zh-CN" sz="1200" dirty="0"/>
                  <a:t>，就减少该分区对应的概率</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𝑖</m:t>
                        </m:r>
                      </m:sub>
                    </m:sSub>
                  </m:oMath>
                </a14:m>
                <a:r>
                  <a:rPr lang="zh-CN" altLang="zh-CN" sz="1200" dirty="0"/>
                  <a:t>，同时增大其它分区对应的概率</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𝑗</m:t>
                        </m:r>
                      </m:sub>
                    </m:sSub>
                    <m:r>
                      <a:rPr lang="en-US" altLang="zh-CN" sz="1200" i="1">
                        <a:latin typeface="Cambria Math" panose="02040503050406030204" pitchFamily="18" charset="0"/>
                      </a:rPr>
                      <m:t>(</m:t>
                    </m:r>
                    <m:r>
                      <a:rPr lang="en-US" altLang="zh-CN" sz="1200" i="1">
                        <a:latin typeface="Cambria Math" panose="02040503050406030204" pitchFamily="18" charset="0"/>
                      </a:rPr>
                      <m:t>𝑖</m:t>
                    </m:r>
                    <m:r>
                      <a:rPr lang="en-US" altLang="zh-CN" sz="1200" i="1">
                        <a:latin typeface="Cambria Math" panose="02040503050406030204" pitchFamily="18" charset="0"/>
                      </a:rPr>
                      <m:t>≠</m:t>
                    </m:r>
                    <m:r>
                      <a:rPr lang="en-US" altLang="zh-CN" sz="1200" i="1">
                        <a:latin typeface="Cambria Math" panose="02040503050406030204" pitchFamily="18" charset="0"/>
                      </a:rPr>
                      <m:t>𝑗</m:t>
                    </m:r>
                    <m:r>
                      <a:rPr lang="en-US" altLang="zh-CN" sz="1200" i="1">
                        <a:latin typeface="Cambria Math" panose="02040503050406030204" pitchFamily="18" charset="0"/>
                      </a:rPr>
                      <m:t>)</m:t>
                    </m:r>
                  </m:oMath>
                </a14:m>
                <a:r>
                  <a:rPr lang="zh-CN" altLang="zh-CN" sz="1200" dirty="0"/>
                  <a:t>，如果该分区的惩罚因子</a:t>
                </a:r>
                <a14:m>
                  <m:oMath xmlns:m="http://schemas.openxmlformats.org/officeDocument/2006/math">
                    <m:sSub>
                      <m:sSubPr>
                        <m:ctrlPr>
                          <a:rPr lang="zh-CN" altLang="zh-CN" sz="1200" i="1">
                            <a:latin typeface="Cambria Math" panose="02040503050406030204" pitchFamily="18" charset="0"/>
                          </a:rPr>
                        </m:ctrlPr>
                      </m:sSubPr>
                      <m:e>
                        <m:r>
                          <m:rPr>
                            <m:sty m:val="p"/>
                          </m:rPr>
                          <a:rPr lang="en-US" altLang="zh-CN" sz="1200">
                            <a:latin typeface="Cambria Math" panose="02040503050406030204" pitchFamily="18" charset="0"/>
                          </a:rPr>
                          <m:t>punishment</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m:t>
                    </m:r>
                    <m:r>
                      <a:rPr lang="en-US" altLang="zh-CN" sz="1200" i="1">
                        <a:latin typeface="Cambria Math" panose="02040503050406030204" pitchFamily="18" charset="0"/>
                      </a:rPr>
                      <m:t>𝑏𝑜𝑢𝑛𝑑𝑎𝑟𝑦</m:t>
                    </m:r>
                  </m:oMath>
                </a14:m>
                <a:r>
                  <a:rPr lang="zh-CN" altLang="zh-CN" sz="1200" dirty="0"/>
                  <a:t>则该分区对应的概率</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𝑝</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=0</m:t>
                    </m:r>
                  </m:oMath>
                </a14:m>
                <a:endParaRPr lang="zh-CN" altLang="zh-CN" sz="1200" dirty="0"/>
              </a:p>
              <a:p>
                <a:r>
                  <a:rPr lang="zh-CN" altLang="zh-CN" sz="1200" dirty="0"/>
                  <a:t>步骤</a:t>
                </a:r>
                <a:r>
                  <a:rPr lang="en-US" altLang="zh-CN" sz="1200" dirty="0"/>
                  <a:t>6</a:t>
                </a:r>
                <a:r>
                  <a:rPr lang="zh-CN" altLang="zh-CN" sz="1200" dirty="0"/>
                  <a:t>：检查测试停止条件，如果不满足则转步骤</a:t>
                </a:r>
                <a:r>
                  <a:rPr lang="en-US" altLang="zh-CN" sz="1200" dirty="0"/>
                  <a:t>1</a:t>
                </a:r>
                <a:r>
                  <a:rPr lang="zh-CN" altLang="zh-CN" sz="1200" dirty="0"/>
                  <a:t>；如果满足则停止测试。</a:t>
                </a:r>
              </a:p>
              <a:p>
                <a:endParaRPr lang="zh-CN" altLang="en-US" sz="1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148601" y="2070848"/>
                <a:ext cx="6303240" cy="2892074"/>
              </a:xfrm>
              <a:prstGeom prst="rect">
                <a:avLst/>
              </a:prstGeom>
              <a:blipFill>
                <a:blip r:embed="rId3"/>
                <a:stretch>
                  <a:fillRect t="-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148601" y="3922473"/>
                <a:ext cx="3896216" cy="1235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𝑗</m:t>
                          </m:r>
                        </m:sub>
                      </m:sSub>
                      <m:r>
                        <a:rPr lang="en-US" altLang="zh-CN" sz="1000">
                          <a:latin typeface="Cambria Math" panose="02040503050406030204" pitchFamily="18" charset="0"/>
                        </a:rPr>
                        <m:t>=</m:t>
                      </m:r>
                      <m:d>
                        <m:dPr>
                          <m:begChr m:val="{"/>
                          <m:endChr m:val=""/>
                          <m:ctrlPr>
                            <a:rPr lang="zh-CN" altLang="zh-CN" sz="1000" i="1">
                              <a:latin typeface="Cambria Math" panose="02040503050406030204" pitchFamily="18" charset="0"/>
                            </a:rPr>
                          </m:ctrlPr>
                        </m:dPr>
                        <m:e>
                          <m:eqArr>
                            <m:eqArrPr>
                              <m:ctrlPr>
                                <a:rPr lang="zh-CN" altLang="zh-CN" sz="1000" i="1">
                                  <a:latin typeface="Cambria Math" panose="02040503050406030204" pitchFamily="18" charset="0"/>
                                </a:rPr>
                              </m:ctrlPr>
                            </m:eqArrPr>
                            <m:e>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𝑗</m:t>
                                  </m:r>
                                </m:sub>
                              </m:sSub>
                              <m:r>
                                <a:rPr lang="en-US" altLang="zh-CN" sz="1000" i="1">
                                  <a:latin typeface="Cambria Math" panose="02040503050406030204" pitchFamily="18" charset="0"/>
                                </a:rPr>
                                <m:t>−</m:t>
                              </m:r>
                              <m:f>
                                <m:fPr>
                                  <m:ctrlPr>
                                    <a:rPr lang="zh-CN" altLang="zh-CN" sz="1000" i="1">
                                      <a:latin typeface="Cambria Math" panose="02040503050406030204" pitchFamily="18" charset="0"/>
                                    </a:rPr>
                                  </m:ctrlPr>
                                </m:fPr>
                                <m:num>
                                  <m:d>
                                    <m:dPr>
                                      <m:ctrlPr>
                                        <a:rPr lang="zh-CN" altLang="zh-CN" sz="1000" i="1">
                                          <a:latin typeface="Cambria Math" panose="02040503050406030204" pitchFamily="18" charset="0"/>
                                        </a:rPr>
                                      </m:ctrlPr>
                                    </m:dPr>
                                    <m:e>
                                      <m:r>
                                        <a:rPr lang="en-US" altLang="zh-CN" sz="1000" i="1">
                                          <a:latin typeface="Cambria Math" panose="02040503050406030204" pitchFamily="18" charset="0"/>
                                        </a:rPr>
                                        <m:t>1+</m:t>
                                      </m:r>
                                      <m:func>
                                        <m:funcPr>
                                          <m:ctrlPr>
                                            <a:rPr lang="zh-CN" altLang="zh-CN" sz="1000" i="1">
                                              <a:latin typeface="Cambria Math" panose="02040503050406030204" pitchFamily="18" charset="0"/>
                                            </a:rPr>
                                          </m:ctrlPr>
                                        </m:funcPr>
                                        <m:fName>
                                          <m:r>
                                            <m:rPr>
                                              <m:sty m:val="p"/>
                                            </m:rPr>
                                            <a:rPr lang="en-US" altLang="zh-CN" sz="1000">
                                              <a:latin typeface="Cambria Math" panose="02040503050406030204" pitchFamily="18" charset="0"/>
                                            </a:rPr>
                                            <m:t>ln</m:t>
                                          </m:r>
                                        </m:fName>
                                        <m:e>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𝑟𝑒𝑤𝑎𝑟𝑑</m:t>
                                              </m:r>
                                            </m:e>
                                            <m:sub>
                                              <m:r>
                                                <a:rPr lang="en-US" altLang="zh-CN" sz="1000" i="1">
                                                  <a:latin typeface="Cambria Math" panose="02040503050406030204" pitchFamily="18" charset="0"/>
                                                </a:rPr>
                                                <m:t>𝑖</m:t>
                                              </m:r>
                                            </m:sub>
                                          </m:sSub>
                                        </m:e>
                                      </m:func>
                                    </m:e>
                                  </m:d>
                                  <m:r>
                                    <a:rPr lang="en-US" altLang="zh-CN" sz="1000" i="1">
                                      <a:latin typeface="Cambria Math" panose="02040503050406030204" pitchFamily="18" charset="0"/>
                                    </a:rPr>
                                    <m:t>×</m:t>
                                  </m:r>
                                  <m:r>
                                    <a:rPr lang="en-US" altLang="zh-CN" sz="1000" i="1">
                                      <a:latin typeface="Cambria Math" panose="02040503050406030204" pitchFamily="18" charset="0"/>
                                    </a:rPr>
                                    <m:t>𝜀</m:t>
                                  </m:r>
                                </m:num>
                                <m:den>
                                  <m:r>
                                    <a:rPr lang="en-US" altLang="zh-CN" sz="1000" i="1">
                                      <a:latin typeface="Cambria Math" panose="02040503050406030204" pitchFamily="18" charset="0"/>
                                    </a:rPr>
                                    <m:t>𝑚</m:t>
                                  </m:r>
                                  <m:r>
                                    <a:rPr lang="en-US" altLang="zh-CN" sz="1000" i="1">
                                      <a:latin typeface="Cambria Math" panose="02040503050406030204" pitchFamily="18" charset="0"/>
                                    </a:rPr>
                                    <m:t>−1</m:t>
                                  </m:r>
                                </m:den>
                              </m:f>
                              <m:r>
                                <a:rPr lang="en-US" altLang="zh-CN" sz="1000">
                                  <a:latin typeface="Cambria Math" panose="02040503050406030204" pitchFamily="18" charset="0"/>
                                </a:rPr>
                                <m:t>,  &amp;</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𝑗</m:t>
                                  </m:r>
                                </m:sub>
                              </m:sSub>
                              <m:r>
                                <a:rPr lang="en-US" altLang="zh-CN" sz="1000" i="1">
                                  <a:latin typeface="Cambria Math" panose="02040503050406030204" pitchFamily="18" charset="0"/>
                                </a:rPr>
                                <m:t>≥</m:t>
                              </m:r>
                              <m:f>
                                <m:fPr>
                                  <m:ctrlPr>
                                    <a:rPr lang="zh-CN" altLang="zh-CN" sz="1000" i="1">
                                      <a:latin typeface="Cambria Math" panose="02040503050406030204" pitchFamily="18" charset="0"/>
                                    </a:rPr>
                                  </m:ctrlPr>
                                </m:fPr>
                                <m:num>
                                  <m:r>
                                    <a:rPr lang="en-US" altLang="zh-CN" sz="1000" i="1">
                                      <a:latin typeface="Cambria Math" panose="02040503050406030204" pitchFamily="18" charset="0"/>
                                    </a:rPr>
                                    <m:t>(1+</m:t>
                                  </m:r>
                                  <m:r>
                                    <m:rPr>
                                      <m:sty m:val="p"/>
                                    </m:rPr>
                                    <a:rPr lang="en-US" altLang="zh-CN" sz="1000">
                                      <a:latin typeface="Cambria Math" panose="02040503050406030204" pitchFamily="18" charset="0"/>
                                    </a:rPr>
                                    <m:t>ln</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𝑟𝑒𝑤𝑎𝑟𝑑</m:t>
                                      </m:r>
                                    </m:e>
                                    <m:sub>
                                      <m:r>
                                        <a:rPr lang="en-US" altLang="zh-CN" sz="1000" i="1">
                                          <a:latin typeface="Cambria Math" panose="02040503050406030204" pitchFamily="18" charset="0"/>
                                        </a:rPr>
                                        <m:t>𝑖</m:t>
                                      </m:r>
                                    </m:sub>
                                  </m:sSub>
                                  <m:r>
                                    <a:rPr lang="en-US" altLang="zh-CN" sz="1000" i="1">
                                      <a:latin typeface="Cambria Math" panose="02040503050406030204" pitchFamily="18" charset="0"/>
                                    </a:rPr>
                                    <m:t>)×</m:t>
                                  </m:r>
                                  <m:r>
                                    <a:rPr lang="en-US" altLang="zh-CN" sz="1000" i="1">
                                      <a:latin typeface="Cambria Math" panose="02040503050406030204" pitchFamily="18" charset="0"/>
                                    </a:rPr>
                                    <m:t>𝜀</m:t>
                                  </m:r>
                                </m:num>
                                <m:den>
                                  <m:r>
                                    <a:rPr lang="en-US" altLang="zh-CN" sz="1000" i="1">
                                      <a:latin typeface="Cambria Math" panose="02040503050406030204" pitchFamily="18" charset="0"/>
                                    </a:rPr>
                                    <m:t>𝑚</m:t>
                                  </m:r>
                                  <m:r>
                                    <a:rPr lang="en-US" altLang="zh-CN" sz="1000" i="1">
                                      <a:latin typeface="Cambria Math" panose="02040503050406030204" pitchFamily="18" charset="0"/>
                                    </a:rPr>
                                    <m:t>−1</m:t>
                                  </m:r>
                                </m:den>
                              </m:f>
                            </m:e>
                            <m:e>
                              <m:r>
                                <a:rPr lang="en-US" altLang="zh-CN" sz="1000">
                                  <a:latin typeface="Cambria Math" panose="02040503050406030204" pitchFamily="18" charset="0"/>
                                </a:rPr>
                                <m:t>0,  &amp;</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𝑗</m:t>
                                  </m:r>
                                </m:sub>
                              </m:sSub>
                              <m:r>
                                <a:rPr lang="en-US" altLang="zh-CN" sz="1000" i="1">
                                  <a:latin typeface="Cambria Math" panose="02040503050406030204" pitchFamily="18" charset="0"/>
                                </a:rPr>
                                <m:t>&lt;</m:t>
                              </m:r>
                              <m:f>
                                <m:fPr>
                                  <m:ctrlPr>
                                    <a:rPr lang="zh-CN" altLang="zh-CN" sz="1000" i="1">
                                      <a:latin typeface="Cambria Math" panose="02040503050406030204" pitchFamily="18" charset="0"/>
                                    </a:rPr>
                                  </m:ctrlPr>
                                </m:fPr>
                                <m:num>
                                  <m:r>
                                    <a:rPr lang="en-US" altLang="zh-CN" sz="1000" i="1">
                                      <a:latin typeface="Cambria Math" panose="02040503050406030204" pitchFamily="18" charset="0"/>
                                    </a:rPr>
                                    <m:t>(1+</m:t>
                                  </m:r>
                                  <m:r>
                                    <m:rPr>
                                      <m:sty m:val="p"/>
                                    </m:rPr>
                                    <a:rPr lang="en-US" altLang="zh-CN" sz="1000">
                                      <a:latin typeface="Cambria Math" panose="02040503050406030204" pitchFamily="18" charset="0"/>
                                    </a:rPr>
                                    <m:t>ln</m:t>
                                  </m:r>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𝑟𝑒𝑤𝑎𝑟𝑑</m:t>
                                      </m:r>
                                    </m:e>
                                    <m:sub>
                                      <m:r>
                                        <a:rPr lang="en-US" altLang="zh-CN" sz="1000" i="1">
                                          <a:latin typeface="Cambria Math" panose="02040503050406030204" pitchFamily="18" charset="0"/>
                                        </a:rPr>
                                        <m:t>𝑖</m:t>
                                      </m:r>
                                    </m:sub>
                                  </m:sSub>
                                  <m:r>
                                    <a:rPr lang="en-US" altLang="zh-CN" sz="1000" i="1">
                                      <a:latin typeface="Cambria Math" panose="02040503050406030204" pitchFamily="18" charset="0"/>
                                    </a:rPr>
                                    <m:t>)×</m:t>
                                  </m:r>
                                  <m:r>
                                    <a:rPr lang="en-US" altLang="zh-CN" sz="1000" i="1">
                                      <a:latin typeface="Cambria Math" panose="02040503050406030204" pitchFamily="18" charset="0"/>
                                    </a:rPr>
                                    <m:t>𝜀</m:t>
                                  </m:r>
                                </m:num>
                                <m:den>
                                  <m:r>
                                    <a:rPr lang="en-US" altLang="zh-CN" sz="1000" i="1">
                                      <a:latin typeface="Cambria Math" panose="02040503050406030204" pitchFamily="18" charset="0"/>
                                    </a:rPr>
                                    <m:t>𝑚</m:t>
                                  </m:r>
                                  <m:r>
                                    <a:rPr lang="en-US" altLang="zh-CN" sz="1000" i="1">
                                      <a:latin typeface="Cambria Math" panose="02040503050406030204" pitchFamily="18" charset="0"/>
                                    </a:rPr>
                                    <m:t>−1</m:t>
                                  </m:r>
                                </m:den>
                              </m:f>
                            </m:e>
                          </m:eqArr>
                        </m:e>
                      </m:d>
                    </m:oMath>
                  </m:oMathPara>
                </a14:m>
                <a:endParaRPr lang="zh-CN" altLang="zh-CN" sz="1000" dirty="0"/>
              </a:p>
              <a:p>
                <a:pPr fontAlgn="ctr"/>
                <a:r>
                  <a:rPr lang="en-US" altLang="zh-CN" sz="1000" dirty="0"/>
                  <a:t>				</a:t>
                </a:r>
                <a14:m>
                  <m:oMath xmlns:m="http://schemas.openxmlformats.org/officeDocument/2006/math">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𝑖</m:t>
                        </m:r>
                      </m:sub>
                    </m:sSub>
                    <m:r>
                      <a:rPr lang="en-US" altLang="zh-CN" sz="1000" i="1">
                        <a:latin typeface="Cambria Math" panose="02040503050406030204" pitchFamily="18" charset="0"/>
                      </a:rPr>
                      <m:t>=1−</m:t>
                    </m:r>
                    <m:nary>
                      <m:naryPr>
                        <m:chr m:val="∑"/>
                        <m:limLoc m:val="undOvr"/>
                        <m:supHide m:val="on"/>
                        <m:ctrlPr>
                          <a:rPr lang="zh-CN" altLang="zh-CN" sz="1000" i="1">
                            <a:latin typeface="Cambria Math" panose="02040503050406030204" pitchFamily="18" charset="0"/>
                          </a:rPr>
                        </m:ctrlPr>
                      </m:naryPr>
                      <m:sub>
                        <m:r>
                          <a:rPr lang="en-US" altLang="zh-CN" sz="1000" i="1">
                            <a:latin typeface="Cambria Math" panose="02040503050406030204" pitchFamily="18" charset="0"/>
                          </a:rPr>
                          <m:t>𝑖</m:t>
                        </m:r>
                        <m:r>
                          <a:rPr lang="en-US" altLang="zh-CN" sz="1000" i="1">
                            <a:latin typeface="Cambria Math" panose="02040503050406030204" pitchFamily="18" charset="0"/>
                          </a:rPr>
                          <m:t>≠</m:t>
                        </m:r>
                        <m:r>
                          <a:rPr lang="en-US" altLang="zh-CN" sz="1000" i="1">
                            <a:latin typeface="Cambria Math" panose="02040503050406030204" pitchFamily="18" charset="0"/>
                          </a:rPr>
                          <m:t>𝑗</m:t>
                        </m:r>
                      </m:sub>
                      <m:sup/>
                      <m:e>
                        <m:sSub>
                          <m:sSubPr>
                            <m:ctrlPr>
                              <a:rPr lang="zh-CN" altLang="zh-CN" sz="1000" i="1">
                                <a:latin typeface="Cambria Math" panose="02040503050406030204" pitchFamily="18" charset="0"/>
                              </a:rPr>
                            </m:ctrlPr>
                          </m:sSubPr>
                          <m:e>
                            <m:r>
                              <a:rPr lang="en-US" altLang="zh-CN" sz="1000" i="1">
                                <a:latin typeface="Cambria Math" panose="02040503050406030204" pitchFamily="18" charset="0"/>
                              </a:rPr>
                              <m:t>𝑝</m:t>
                            </m:r>
                          </m:e>
                          <m:sub>
                            <m:r>
                              <a:rPr lang="en-US" altLang="zh-CN" sz="1000" i="1">
                                <a:latin typeface="Cambria Math" panose="02040503050406030204" pitchFamily="18" charset="0"/>
                              </a:rPr>
                              <m:t>𝑗</m:t>
                            </m:r>
                          </m:sub>
                        </m:sSub>
                      </m:e>
                    </m:nary>
                  </m:oMath>
                </a14:m>
                <a:endParaRPr lang="zh-CN" altLang="zh-CN" sz="1000" dirty="0"/>
              </a:p>
              <a:p>
                <a:endParaRPr lang="zh-CN" altLang="en-US" dirty="0"/>
              </a:p>
            </p:txBody>
          </p:sp>
        </mc:Choice>
        <mc:Fallback xmlns="">
          <p:sp>
            <p:nvSpPr>
              <p:cNvPr id="10" name="文本框 9"/>
              <p:cNvSpPr txBox="1">
                <a:spLocks noRot="1" noChangeAspect="1" noMove="1" noResize="1" noEditPoints="1" noAdjustHandles="1" noChangeArrowheads="1" noChangeShapeType="1" noTextEdit="1"/>
              </p:cNvSpPr>
              <p:nvPr/>
            </p:nvSpPr>
            <p:spPr>
              <a:xfrm>
                <a:off x="1148601" y="3922473"/>
                <a:ext cx="3896216" cy="1235018"/>
              </a:xfrm>
              <a:prstGeom prst="rect">
                <a:avLst/>
              </a:prstGeom>
              <a:blipFill>
                <a:blip r:embed="rId4"/>
                <a:stretch>
                  <a:fillRect b="-44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901352" y="3922473"/>
                <a:ext cx="3657600" cy="13026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𝑖</m:t>
                          </m:r>
                        </m:sub>
                      </m:sSub>
                      <m:r>
                        <a:rPr lang="en-US" altLang="zh-CN" sz="900">
                          <a:latin typeface="Cambria Math" panose="02040503050406030204" pitchFamily="18" charset="0"/>
                        </a:rPr>
                        <m:t>=</m:t>
                      </m:r>
                      <m:d>
                        <m:dPr>
                          <m:begChr m:val="{"/>
                          <m:endChr m:val=""/>
                          <m:ctrlPr>
                            <a:rPr lang="zh-CN" altLang="zh-CN" sz="900" i="1">
                              <a:latin typeface="Cambria Math" panose="02040503050406030204" pitchFamily="18" charset="0"/>
                            </a:rPr>
                          </m:ctrlPr>
                        </m:dPr>
                        <m:e>
                          <m:eqArr>
                            <m:eqArrPr>
                              <m:ctrlPr>
                                <a:rPr lang="zh-CN" altLang="zh-CN" sz="900" i="1">
                                  <a:latin typeface="Cambria Math" panose="02040503050406030204" pitchFamily="18" charset="0"/>
                                </a:rPr>
                              </m:ctrlPr>
                            </m:eqArrPr>
                            <m:e>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𝑖</m:t>
                                  </m:r>
                                </m:sub>
                              </m:sSub>
                              <m:r>
                                <a:rPr lang="en-US" altLang="zh-CN" sz="900" i="1">
                                  <a:latin typeface="Cambria Math" panose="02040503050406030204" pitchFamily="18" charset="0"/>
                                </a:rPr>
                                <m:t>−</m:t>
                              </m:r>
                              <m:r>
                                <a:rPr lang="en-US" altLang="zh-CN" sz="900" i="1">
                                  <a:latin typeface="Cambria Math" panose="02040503050406030204" pitchFamily="18" charset="0"/>
                                </a:rPr>
                                <m:t>𝛿</m:t>
                              </m:r>
                              <m:r>
                                <a:rPr lang="en-US" altLang="zh-CN" sz="900">
                                  <a:latin typeface="Cambria Math" panose="02040503050406030204" pitchFamily="18" charset="0"/>
                                </a:rPr>
                                <m:t>,  &amp;</m:t>
                              </m:r>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𝑖</m:t>
                                  </m:r>
                                </m:sub>
                              </m:sSub>
                              <m:r>
                                <a:rPr lang="en-US" altLang="zh-CN" sz="900">
                                  <a:latin typeface="Cambria Math" panose="02040503050406030204" pitchFamily="18" charset="0"/>
                                </a:rPr>
                                <m:t>≥</m:t>
                              </m:r>
                              <m:r>
                                <m:rPr>
                                  <m:sty m:val="p"/>
                                </m:rPr>
                                <a:rPr lang="en-US" altLang="zh-CN" sz="900">
                                  <a:latin typeface="Cambria Math" panose="02040503050406030204" pitchFamily="18" charset="0"/>
                                </a:rPr>
                                <m:t>δ</m:t>
                              </m:r>
                            </m:e>
                            <m:e>
                              <m:r>
                                <a:rPr lang="en-US" altLang="zh-CN" sz="900">
                                  <a:latin typeface="Cambria Math" panose="02040503050406030204" pitchFamily="18" charset="0"/>
                                </a:rPr>
                                <m:t>0,  &amp;</m:t>
                              </m:r>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𝑖</m:t>
                                  </m:r>
                                </m:sub>
                              </m:sSub>
                              <m:r>
                                <a:rPr lang="en-US" altLang="zh-CN" sz="900" i="1">
                                  <a:latin typeface="Cambria Math" panose="02040503050406030204" pitchFamily="18" charset="0"/>
                                </a:rPr>
                                <m:t>&lt;</m:t>
                              </m:r>
                              <m:r>
                                <a:rPr lang="en-US" altLang="zh-CN" sz="900" i="1">
                                  <a:latin typeface="Cambria Math" panose="02040503050406030204" pitchFamily="18" charset="0"/>
                                </a:rPr>
                                <m:t>𝛿</m:t>
                              </m:r>
                              <m:r>
                                <a:rPr lang="en-US" altLang="zh-CN" sz="900" i="1">
                                  <a:latin typeface="Cambria Math" panose="02040503050406030204" pitchFamily="18" charset="0"/>
                                </a:rPr>
                                <m:t> </m:t>
                              </m:r>
                              <m:r>
                                <a:rPr lang="en-US" altLang="zh-CN" sz="900" i="1">
                                  <a:latin typeface="Cambria Math" panose="02040503050406030204" pitchFamily="18" charset="0"/>
                                </a:rPr>
                                <m:t>𝑜𝑟</m:t>
                              </m:r>
                              <m:r>
                                <a:rPr lang="en-US" altLang="zh-CN" sz="900" i="1">
                                  <a:latin typeface="Cambria Math" panose="02040503050406030204" pitchFamily="18" charset="0"/>
                                </a:rPr>
                                <m:t> </m:t>
                              </m:r>
                              <m:sSub>
                                <m:sSubPr>
                                  <m:ctrlPr>
                                    <a:rPr lang="zh-CN" altLang="zh-CN" sz="900" i="1">
                                      <a:latin typeface="Cambria Math" panose="02040503050406030204" pitchFamily="18" charset="0"/>
                                    </a:rPr>
                                  </m:ctrlPr>
                                </m:sSubPr>
                                <m:e>
                                  <m:r>
                                    <m:rPr>
                                      <m:sty m:val="p"/>
                                    </m:rPr>
                                    <a:rPr lang="en-US" altLang="zh-CN" sz="900">
                                      <a:latin typeface="Cambria Math" panose="02040503050406030204" pitchFamily="18" charset="0"/>
                                    </a:rPr>
                                    <m:t>punishment</m:t>
                                  </m:r>
                                </m:e>
                                <m:sub>
                                  <m:r>
                                    <a:rPr lang="en-US" altLang="zh-CN" sz="900" i="1">
                                      <a:latin typeface="Cambria Math" panose="02040503050406030204" pitchFamily="18" charset="0"/>
                                    </a:rPr>
                                    <m:t>𝑖</m:t>
                                  </m:r>
                                </m:sub>
                              </m:sSub>
                              <m:r>
                                <a:rPr lang="en-US" altLang="zh-CN" sz="900" i="1">
                                  <a:latin typeface="Cambria Math" panose="02040503050406030204" pitchFamily="18" charset="0"/>
                                </a:rPr>
                                <m:t>=</m:t>
                              </m:r>
                              <m:r>
                                <a:rPr lang="en-US" altLang="zh-CN" sz="900" i="1">
                                  <a:latin typeface="Cambria Math" panose="02040503050406030204" pitchFamily="18" charset="0"/>
                                </a:rPr>
                                <m:t>𝑏𝑜𝑢𝑛𝑑𝑎𝑟𝑦</m:t>
                              </m:r>
                            </m:e>
                          </m:eqArr>
                        </m:e>
                      </m:d>
                    </m:oMath>
                  </m:oMathPara>
                </a14:m>
                <a:endParaRPr lang="zh-CN" altLang="zh-CN" sz="900" dirty="0"/>
              </a:p>
              <a:p>
                <a:pPr/>
                <a14:m>
                  <m:oMathPara xmlns:m="http://schemas.openxmlformats.org/officeDocument/2006/math">
                    <m:oMathParaPr>
                      <m:jc m:val="centerGroup"/>
                    </m:oMathParaPr>
                    <m:oMath xmlns:m="http://schemas.openxmlformats.org/officeDocument/2006/math">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𝑗</m:t>
                          </m:r>
                        </m:sub>
                      </m:sSub>
                      <m:r>
                        <a:rPr lang="en-US" altLang="zh-CN" sz="900">
                          <a:latin typeface="Cambria Math" panose="02040503050406030204" pitchFamily="18" charset="0"/>
                        </a:rPr>
                        <m:t>=</m:t>
                      </m:r>
                      <m:d>
                        <m:dPr>
                          <m:begChr m:val="{"/>
                          <m:endChr m:val=""/>
                          <m:ctrlPr>
                            <a:rPr lang="zh-CN" altLang="zh-CN" sz="900" i="1">
                              <a:latin typeface="Cambria Math" panose="02040503050406030204" pitchFamily="18" charset="0"/>
                            </a:rPr>
                          </m:ctrlPr>
                        </m:dPr>
                        <m:e>
                          <m:eqArr>
                            <m:eqArrPr>
                              <m:ctrlPr>
                                <a:rPr lang="zh-CN" altLang="zh-CN" sz="900" i="1">
                                  <a:latin typeface="Cambria Math" panose="02040503050406030204" pitchFamily="18" charset="0"/>
                                </a:rPr>
                              </m:ctrlPr>
                            </m:eqArrPr>
                            <m:e>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𝑗</m:t>
                                  </m:r>
                                </m:sub>
                              </m:sSub>
                              <m:r>
                                <a:rPr lang="en-US" altLang="zh-CN" sz="900" i="1">
                                  <a:latin typeface="Cambria Math" panose="02040503050406030204" pitchFamily="18" charset="0"/>
                                </a:rPr>
                                <m:t>+</m:t>
                              </m:r>
                              <m:f>
                                <m:fPr>
                                  <m:ctrlPr>
                                    <a:rPr lang="zh-CN" altLang="zh-CN" sz="900" i="1">
                                      <a:latin typeface="Cambria Math" panose="02040503050406030204" pitchFamily="18" charset="0"/>
                                    </a:rPr>
                                  </m:ctrlPr>
                                </m:fPr>
                                <m:num>
                                  <m:r>
                                    <a:rPr lang="en-US" altLang="zh-CN" sz="900" i="1">
                                      <a:latin typeface="Cambria Math" panose="02040503050406030204" pitchFamily="18" charset="0"/>
                                    </a:rPr>
                                    <m:t>𝛿</m:t>
                                  </m:r>
                                </m:num>
                                <m:den>
                                  <m:r>
                                    <a:rPr lang="en-US" altLang="zh-CN" sz="900" i="1">
                                      <a:latin typeface="Cambria Math" panose="02040503050406030204" pitchFamily="18" charset="0"/>
                                    </a:rPr>
                                    <m:t>𝑚</m:t>
                                  </m:r>
                                  <m:r>
                                    <a:rPr lang="en-US" altLang="zh-CN" sz="900" i="1">
                                      <a:latin typeface="Cambria Math" panose="02040503050406030204" pitchFamily="18" charset="0"/>
                                    </a:rPr>
                                    <m:t>−1</m:t>
                                  </m:r>
                                </m:den>
                              </m:f>
                              <m:r>
                                <a:rPr lang="en-US" altLang="zh-CN" sz="900">
                                  <a:latin typeface="Cambria Math" panose="02040503050406030204" pitchFamily="18" charset="0"/>
                                </a:rPr>
                                <m:t>,  &amp;</m:t>
                              </m:r>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𝑖</m:t>
                                  </m:r>
                                </m:sub>
                              </m:sSub>
                              <m:r>
                                <a:rPr lang="en-US" altLang="zh-CN" sz="900">
                                  <a:latin typeface="Cambria Math" panose="02040503050406030204" pitchFamily="18" charset="0"/>
                                </a:rPr>
                                <m:t>≥</m:t>
                              </m:r>
                              <m:r>
                                <m:rPr>
                                  <m:sty m:val="p"/>
                                </m:rPr>
                                <a:rPr lang="en-US" altLang="zh-CN" sz="900">
                                  <a:latin typeface="Cambria Math" panose="02040503050406030204" pitchFamily="18" charset="0"/>
                                </a:rPr>
                                <m:t>δ</m:t>
                              </m:r>
                            </m:e>
                            <m:e>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𝑗</m:t>
                                  </m:r>
                                </m:sub>
                              </m:sSub>
                              <m:r>
                                <a:rPr lang="en-US" altLang="zh-CN" sz="900" i="1">
                                  <a:latin typeface="Cambria Math" panose="02040503050406030204" pitchFamily="18" charset="0"/>
                                </a:rPr>
                                <m:t>+</m:t>
                              </m:r>
                              <m:f>
                                <m:fPr>
                                  <m:ctrlPr>
                                    <a:rPr lang="zh-CN" altLang="zh-CN" sz="900" i="1">
                                      <a:latin typeface="Cambria Math" panose="02040503050406030204" pitchFamily="18" charset="0"/>
                                    </a:rPr>
                                  </m:ctrlPr>
                                </m:fPr>
                                <m:num>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𝑖</m:t>
                                      </m:r>
                                    </m:sub>
                                  </m:sSub>
                                </m:num>
                                <m:den>
                                  <m:r>
                                    <a:rPr lang="en-US" altLang="zh-CN" sz="900" i="1">
                                      <a:latin typeface="Cambria Math" panose="02040503050406030204" pitchFamily="18" charset="0"/>
                                    </a:rPr>
                                    <m:t>𝑚</m:t>
                                  </m:r>
                                  <m:r>
                                    <a:rPr lang="en-US" altLang="zh-CN" sz="900" i="1">
                                      <a:latin typeface="Cambria Math" panose="02040503050406030204" pitchFamily="18" charset="0"/>
                                    </a:rPr>
                                    <m:t>−1</m:t>
                                  </m:r>
                                </m:den>
                              </m:f>
                              <m:r>
                                <a:rPr lang="en-US" altLang="zh-CN" sz="900">
                                  <a:latin typeface="Cambria Math" panose="02040503050406030204" pitchFamily="18" charset="0"/>
                                </a:rPr>
                                <m:t>,  &amp;</m:t>
                              </m:r>
                              <m:sSub>
                                <m:sSubPr>
                                  <m:ctrlPr>
                                    <a:rPr lang="zh-CN" altLang="zh-CN" sz="900" i="1">
                                      <a:latin typeface="Cambria Math" panose="02040503050406030204" pitchFamily="18" charset="0"/>
                                    </a:rPr>
                                  </m:ctrlPr>
                                </m:sSubPr>
                                <m:e>
                                  <m:r>
                                    <a:rPr lang="en-US" altLang="zh-CN" sz="900" i="1">
                                      <a:latin typeface="Cambria Math" panose="02040503050406030204" pitchFamily="18" charset="0"/>
                                    </a:rPr>
                                    <m:t>𝑝</m:t>
                                  </m:r>
                                </m:e>
                                <m:sub>
                                  <m:r>
                                    <a:rPr lang="en-US" altLang="zh-CN" sz="900" i="1">
                                      <a:latin typeface="Cambria Math" panose="02040503050406030204" pitchFamily="18" charset="0"/>
                                    </a:rPr>
                                    <m:t>𝑖</m:t>
                                  </m:r>
                                </m:sub>
                              </m:sSub>
                              <m:r>
                                <a:rPr lang="en-US" altLang="zh-CN" sz="900" i="1">
                                  <a:latin typeface="Cambria Math" panose="02040503050406030204" pitchFamily="18" charset="0"/>
                                </a:rPr>
                                <m:t>&lt;</m:t>
                              </m:r>
                              <m:r>
                                <a:rPr lang="en-US" altLang="zh-CN" sz="900" i="1">
                                  <a:latin typeface="Cambria Math" panose="02040503050406030204" pitchFamily="18" charset="0"/>
                                </a:rPr>
                                <m:t>𝛿</m:t>
                              </m:r>
                              <m:r>
                                <a:rPr lang="en-US" altLang="zh-CN" sz="900" i="1">
                                  <a:latin typeface="Cambria Math" panose="02040503050406030204" pitchFamily="18" charset="0"/>
                                </a:rPr>
                                <m:t> </m:t>
                              </m:r>
                              <m:r>
                                <a:rPr lang="en-US" altLang="zh-CN" sz="900" i="1">
                                  <a:latin typeface="Cambria Math" panose="02040503050406030204" pitchFamily="18" charset="0"/>
                                </a:rPr>
                                <m:t>𝑜𝑟</m:t>
                              </m:r>
                              <m:r>
                                <a:rPr lang="en-US" altLang="zh-CN" sz="900" i="1">
                                  <a:latin typeface="Cambria Math" panose="02040503050406030204" pitchFamily="18" charset="0"/>
                                </a:rPr>
                                <m:t> </m:t>
                              </m:r>
                              <m:sSub>
                                <m:sSubPr>
                                  <m:ctrlPr>
                                    <a:rPr lang="zh-CN" altLang="zh-CN" sz="900" i="1">
                                      <a:latin typeface="Cambria Math" panose="02040503050406030204" pitchFamily="18" charset="0"/>
                                    </a:rPr>
                                  </m:ctrlPr>
                                </m:sSubPr>
                                <m:e>
                                  <m:r>
                                    <m:rPr>
                                      <m:sty m:val="p"/>
                                    </m:rPr>
                                    <a:rPr lang="en-US" altLang="zh-CN" sz="900">
                                      <a:latin typeface="Cambria Math" panose="02040503050406030204" pitchFamily="18" charset="0"/>
                                    </a:rPr>
                                    <m:t>punishment</m:t>
                                  </m:r>
                                </m:e>
                                <m:sub>
                                  <m:r>
                                    <a:rPr lang="en-US" altLang="zh-CN" sz="900" i="1">
                                      <a:latin typeface="Cambria Math" panose="02040503050406030204" pitchFamily="18" charset="0"/>
                                    </a:rPr>
                                    <m:t>𝑖</m:t>
                                  </m:r>
                                </m:sub>
                              </m:sSub>
                              <m:r>
                                <a:rPr lang="en-US" altLang="zh-CN" sz="900" i="1">
                                  <a:latin typeface="Cambria Math" panose="02040503050406030204" pitchFamily="18" charset="0"/>
                                </a:rPr>
                                <m:t>=</m:t>
                              </m:r>
                              <m:r>
                                <a:rPr lang="en-US" altLang="zh-CN" sz="900" i="1">
                                  <a:latin typeface="Cambria Math" panose="02040503050406030204" pitchFamily="18" charset="0"/>
                                </a:rPr>
                                <m:t>𝑏𝑜𝑢𝑛𝑑𝑎𝑟𝑦</m:t>
                              </m:r>
                            </m:e>
                          </m:eqArr>
                        </m:e>
                      </m:d>
                    </m:oMath>
                  </m:oMathPara>
                </a14:m>
                <a:endParaRPr lang="zh-CN" altLang="zh-CN" sz="900" dirty="0"/>
              </a:p>
              <a:p>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901352" y="3922473"/>
                <a:ext cx="3657600" cy="1302601"/>
              </a:xfrm>
              <a:prstGeom prst="rect">
                <a:avLst/>
              </a:prstGeom>
              <a:blipFill>
                <a:blip r:embed="rId5"/>
                <a:stretch>
                  <a:fillRect t="-51869" b="-56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570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6434418"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RDRT</a:t>
            </a:r>
            <a:r>
              <a:rPr lang="zh-CN" altLang="en-US" sz="2400" dirty="0">
                <a:latin typeface="Georgia" panose="02040502050405020303" pitchFamily="18" charset="0"/>
                <a:ea typeface="黑体" panose="02010609060101010101" pitchFamily="49" charset="-122"/>
              </a:rPr>
              <a:t>与</a:t>
            </a:r>
            <a:r>
              <a:rPr lang="en-US" altLang="zh-CN" sz="2400" dirty="0">
                <a:latin typeface="Georgia" panose="02040502050405020303" pitchFamily="18" charset="0"/>
                <a:ea typeface="黑体" panose="02010609060101010101" pitchFamily="49" charset="-122"/>
              </a:rPr>
              <a:t>MDRT</a:t>
            </a:r>
            <a:r>
              <a:rPr lang="zh-CN" altLang="en-US" sz="2400" dirty="0">
                <a:latin typeface="Georgia" panose="02040502050405020303" pitchFamily="18" charset="0"/>
                <a:ea typeface="黑体" panose="02010609060101010101" pitchFamily="49" charset="-122"/>
              </a:rPr>
              <a:t>复杂度分析</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1038153" y="1189408"/>
            <a:ext cx="5727032"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时间复杂度</a:t>
            </a:r>
          </a:p>
        </p:txBody>
      </p:sp>
      <p:sp>
        <p:nvSpPr>
          <p:cNvPr id="6" name="文本框 5"/>
          <p:cNvSpPr txBox="1"/>
          <p:nvPr/>
        </p:nvSpPr>
        <p:spPr>
          <a:xfrm>
            <a:off x="1436914" y="1711922"/>
            <a:ext cx="5960788" cy="369332"/>
          </a:xfrm>
          <a:prstGeom prst="rect">
            <a:avLst/>
          </a:prstGeom>
          <a:noFill/>
        </p:spPr>
        <p:txBody>
          <a:bodyPr wrap="square" rtlCol="0">
            <a:spAutoFit/>
          </a:bodyPr>
          <a:lstStyle/>
          <a:p>
            <a:r>
              <a:rPr lang="en-US" altLang="zh-CN" dirty="0">
                <a:solidFill>
                  <a:srgbClr val="FF0000"/>
                </a:solidFill>
              </a:rPr>
              <a:t>DRT</a:t>
            </a:r>
            <a:r>
              <a:rPr lang="zh-CN" altLang="en-US" dirty="0">
                <a:solidFill>
                  <a:srgbClr val="FF0000"/>
                </a:solidFill>
              </a:rPr>
              <a:t>、</a:t>
            </a:r>
            <a:r>
              <a:rPr lang="en-US" altLang="zh-CN" dirty="0">
                <a:solidFill>
                  <a:srgbClr val="FF0000"/>
                </a:solidFill>
              </a:rPr>
              <a:t>MDRT</a:t>
            </a:r>
            <a:r>
              <a:rPr lang="zh-CN" altLang="en-US" dirty="0">
                <a:solidFill>
                  <a:srgbClr val="FF0000"/>
                </a:solidFill>
              </a:rPr>
              <a:t>、</a:t>
            </a:r>
            <a:r>
              <a:rPr lang="en-US" altLang="zh-CN" dirty="0">
                <a:solidFill>
                  <a:srgbClr val="FF0000"/>
                </a:solidFill>
              </a:rPr>
              <a:t>RDRT</a:t>
            </a:r>
            <a:r>
              <a:rPr lang="zh-CN" altLang="en-US" dirty="0">
                <a:solidFill>
                  <a:srgbClr val="FF0000"/>
                </a:solidFill>
              </a:rPr>
              <a:t>算法的时间复杂度都为</a:t>
            </a:r>
            <a:r>
              <a:rPr lang="en-US" altLang="zh-CN" dirty="0">
                <a:solidFill>
                  <a:srgbClr val="FF0000"/>
                </a:solidFill>
              </a:rPr>
              <a:t>O(n)</a:t>
            </a:r>
            <a:endParaRPr lang="zh-CN" altLang="en-US" dirty="0">
              <a:solidFill>
                <a:srgbClr val="FF0000"/>
              </a:solidFill>
            </a:endParaRPr>
          </a:p>
        </p:txBody>
      </p:sp>
      <p:sp>
        <p:nvSpPr>
          <p:cNvPr id="15" name="文本框 14"/>
          <p:cNvSpPr txBox="1"/>
          <p:nvPr/>
        </p:nvSpPr>
        <p:spPr>
          <a:xfrm>
            <a:off x="1038153" y="2163299"/>
            <a:ext cx="5727032"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空间复杂度</a:t>
            </a:r>
          </a:p>
        </p:txBody>
      </p:sp>
      <mc:AlternateContent xmlns:mc="http://schemas.openxmlformats.org/markup-compatibility/2006" xmlns:a14="http://schemas.microsoft.com/office/drawing/2010/main">
        <mc:Choice Requires="a14">
          <p:sp>
            <p:nvSpPr>
              <p:cNvPr id="16" name="文本框 15"/>
              <p:cNvSpPr txBox="1"/>
              <p:nvPr/>
            </p:nvSpPr>
            <p:spPr>
              <a:xfrm>
                <a:off x="1436914" y="2614676"/>
                <a:ext cx="5960788" cy="2031325"/>
              </a:xfrm>
              <a:prstGeom prst="rect">
                <a:avLst/>
              </a:prstGeom>
              <a:noFill/>
            </p:spPr>
            <p:txBody>
              <a:bodyPr wrap="square" rtlCol="0">
                <a:spAutoFit/>
              </a:bodyPr>
              <a:lstStyle/>
              <a:p>
                <a:r>
                  <a:rPr lang="zh-CN" altLang="zh-CN" dirty="0"/>
                  <a:t>对于</a:t>
                </a:r>
                <a:r>
                  <a:rPr lang="en-US" altLang="zh-CN" dirty="0"/>
                  <a:t>MDRT</a:t>
                </a:r>
                <a:r>
                  <a:rPr lang="zh-CN" altLang="zh-CN" dirty="0"/>
                  <a:t>算法</a:t>
                </a:r>
                <a:r>
                  <a:rPr lang="zh-CN" altLang="en-US" dirty="0"/>
                  <a:t>和</a:t>
                </a:r>
                <a:r>
                  <a:rPr lang="en-US" altLang="zh-CN" dirty="0"/>
                  <a:t>RDRT</a:t>
                </a:r>
                <a:r>
                  <a:rPr lang="zh-CN" altLang="en-US" dirty="0"/>
                  <a:t>算法</a:t>
                </a:r>
                <a:r>
                  <a:rPr lang="en-US" altLang="zh-CN" dirty="0"/>
                  <a:t>,</a:t>
                </a:r>
                <a:r>
                  <a:rPr lang="zh-CN" altLang="zh-CN" dirty="0"/>
                  <a:t>输入与输出只与问题本身有关</a:t>
                </a:r>
                <a:r>
                  <a:rPr lang="en-US" altLang="zh-CN" dirty="0"/>
                  <a:t>,</a:t>
                </a:r>
                <a:r>
                  <a:rPr lang="zh-CN" altLang="zh-CN" dirty="0"/>
                  <a:t>与算法本身无关</a:t>
                </a:r>
                <a:r>
                  <a:rPr lang="en-US" altLang="zh-CN" dirty="0"/>
                  <a:t>.</a:t>
                </a:r>
                <a:r>
                  <a:rPr lang="zh-CN" altLang="zh-CN" dirty="0"/>
                  <a:t>因为对不同的软件进行测试所需要的测试用例一般是不同的</a:t>
                </a:r>
                <a:r>
                  <a:rPr lang="en-US" altLang="zh-CN" dirty="0"/>
                  <a:t>.</a:t>
                </a:r>
                <a:r>
                  <a:rPr lang="zh-CN" altLang="zh-CN" dirty="0"/>
                  <a:t>因此这里主要分析算法的辅助空间</a:t>
                </a:r>
                <a:r>
                  <a:rPr lang="en-US" altLang="zh-CN" dirty="0"/>
                  <a:t>.</a:t>
                </a:r>
                <a:r>
                  <a:rPr lang="zh-CN" altLang="zh-CN" dirty="0"/>
                  <a:t>不妨设在一次软件测试过程中，将软件的输入域划分为</a:t>
                </a:r>
                <a:r>
                  <a:rPr lang="en-US" altLang="zh-CN" dirty="0"/>
                  <a:t>m</a:t>
                </a:r>
                <a:r>
                  <a:rPr lang="zh-CN" altLang="zh-CN" dirty="0"/>
                  <a:t>个分区</a:t>
                </a:r>
                <a:r>
                  <a:rPr lang="en-US" altLang="zh-CN" dirty="0"/>
                  <a:t>,</a:t>
                </a:r>
                <a:r>
                  <a:rPr lang="zh-CN" altLang="zh-CN" dirty="0"/>
                  <a:t>那么</a:t>
                </a:r>
                <a:r>
                  <a:rPr lang="en-US" altLang="zh-CN" dirty="0"/>
                  <a:t>MDRT</a:t>
                </a:r>
                <a:r>
                  <a:rPr lang="zh-CN" altLang="zh-CN" dirty="0"/>
                  <a:t>算法的辅助空间主要为</a:t>
                </a:r>
                <a:r>
                  <a:rPr lang="en-US" altLang="zh-CN" dirty="0"/>
                  <a:t>m*m</a:t>
                </a:r>
                <a:r>
                  <a:rPr lang="zh-CN" altLang="zh-CN" dirty="0"/>
                  <a:t>的矩阵以及每次执行测试用例时</a:t>
                </a:r>
                <a:r>
                  <a:rPr lang="en-US" altLang="zh-CN" dirty="0"/>
                  <a:t>,</a:t>
                </a:r>
                <a:r>
                  <a:rPr lang="zh-CN" altLang="zh-CN" dirty="0"/>
                  <a:t>记录的执行结果</a:t>
                </a:r>
                <a:r>
                  <a:rPr lang="en-US" altLang="zh-CN" dirty="0"/>
                  <a:t>.</a:t>
                </a:r>
                <a:r>
                  <a:rPr lang="zh-CN" altLang="zh-CN" dirty="0">
                    <a:solidFill>
                      <a:srgbClr val="FF0000"/>
                    </a:solidFill>
                  </a:rPr>
                  <a:t>因此该算法的空间复杂度为</a:t>
                </a:r>
                <a14:m>
                  <m:oMath xmlns:m="http://schemas.openxmlformats.org/officeDocument/2006/math">
                    <m:r>
                      <a:rPr lang="en-US" altLang="zh-CN" b="0" i="1" smtClean="0">
                        <a:solidFill>
                          <a:srgbClr val="FF0000"/>
                        </a:solidFill>
                        <a:latin typeface="Cambria Math" panose="02040503050406030204" pitchFamily="18" charset="0"/>
                      </a:rPr>
                      <m:t>𝑂</m:t>
                    </m:r>
                    <m:d>
                      <m:dPr>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1</m:t>
                        </m:r>
                      </m:e>
                    </m:d>
                  </m:oMath>
                </a14:m>
                <a:r>
                  <a:rPr lang="en-US" altLang="zh-CN" dirty="0">
                    <a:solidFill>
                      <a:srgbClr val="FF0000"/>
                    </a:solidFill>
                  </a:rPr>
                  <a:t>;</a:t>
                </a:r>
                <a:r>
                  <a:rPr lang="zh-CN" altLang="en-US" dirty="0">
                    <a:solidFill>
                      <a:srgbClr val="FF0000"/>
                    </a:solidFill>
                  </a:rPr>
                  <a:t>同理，</a:t>
                </a:r>
                <a:r>
                  <a:rPr lang="en-US" altLang="zh-CN" dirty="0">
                    <a:solidFill>
                      <a:srgbClr val="FF0000"/>
                    </a:solidFill>
                  </a:rPr>
                  <a:t>RDRT</a:t>
                </a:r>
                <a:r>
                  <a:rPr lang="zh-CN" altLang="en-US" dirty="0">
                    <a:solidFill>
                      <a:srgbClr val="FF0000"/>
                    </a:solidFill>
                  </a:rPr>
                  <a:t>算法的空间复杂度为</a:t>
                </a:r>
                <a14:m>
                  <m:oMath xmlns:m="http://schemas.openxmlformats.org/officeDocument/2006/math">
                    <m:r>
                      <a:rPr lang="en-US" altLang="zh-CN" i="1">
                        <a:solidFill>
                          <a:srgbClr val="FF0000"/>
                        </a:solidFill>
                        <a:latin typeface="Cambria Math" panose="02040503050406030204" pitchFamily="18" charset="0"/>
                      </a:rPr>
                      <m:t>𝑂</m:t>
                    </m:r>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1</m:t>
                        </m:r>
                      </m:e>
                    </m:d>
                  </m:oMath>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436914" y="2614676"/>
                <a:ext cx="5960788" cy="2031325"/>
              </a:xfrm>
              <a:prstGeom prst="rect">
                <a:avLst/>
              </a:prstGeom>
              <a:blipFill>
                <a:blip r:embed="rId2"/>
                <a:stretch>
                  <a:fillRect l="-920" t="-1802" r="-1636" b="-39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964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6434418"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研究问题回顾</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1" name="文本框 10"/>
              <p:cNvSpPr txBox="1"/>
              <p:nvPr/>
            </p:nvSpPr>
            <p:spPr>
              <a:xfrm>
                <a:off x="912158" y="1067262"/>
                <a:ext cx="5526743" cy="1938992"/>
              </a:xfrm>
              <a:prstGeom prst="rect">
                <a:avLst/>
              </a:prstGeom>
              <a:noFill/>
            </p:spPr>
            <p:txBody>
              <a:bodyPr wrap="square" rtlCol="0">
                <a:spAutoFit/>
              </a:bodyPr>
              <a:lstStyle/>
              <a:p>
                <a:pPr marL="342900" indent="-342900">
                  <a:buFont typeface="+mj-lt"/>
                  <a:buAutoNum type="arabicPeriod"/>
                </a:pPr>
                <a14:m>
                  <m:oMath xmlns:m="http://schemas.openxmlformats.org/officeDocument/2006/math">
                    <m:r>
                      <m:rPr>
                        <m:sty m:val="p"/>
                      </m:rPr>
                      <a:rPr lang="zh-CN" altLang="en-US" sz="1400">
                        <a:latin typeface="Cambria Math" panose="02040503050406030204" pitchFamily="18" charset="0"/>
                      </a:rPr>
                      <m:t>ε</m:t>
                    </m:r>
                    <m:r>
                      <a:rPr lang="en-US" altLang="zh-CN" sz="1400">
                        <a:latin typeface="Cambria Math" panose="02040503050406030204" pitchFamily="18" charset="0"/>
                      </a:rPr>
                      <m:t>,</m:t>
                    </m:r>
                    <m:r>
                      <m:rPr>
                        <m:sty m:val="p"/>
                      </m:rPr>
                      <a:rPr lang="el-GR" altLang="zh-CN" sz="1400">
                        <a:latin typeface="Cambria Math" panose="02040503050406030204" pitchFamily="18" charset="0"/>
                        <a:ea typeface="Cambria Math" panose="02040503050406030204" pitchFamily="18" charset="0"/>
                      </a:rPr>
                      <m:t>δ</m:t>
                    </m:r>
                  </m:oMath>
                </a14:m>
                <a:r>
                  <a:rPr lang="zh-CN" altLang="en-US" sz="1400" dirty="0"/>
                  <a:t>的取值问题</a:t>
                </a:r>
                <a:endParaRPr lang="en-US" altLang="zh-CN" sz="1400" dirty="0"/>
              </a:p>
              <a:p>
                <a:pPr marL="342900" indent="-342900">
                  <a:buFont typeface="+mj-lt"/>
                  <a:buAutoNum type="arabicPeriod"/>
                </a:pPr>
                <a:r>
                  <a:rPr lang="zh-CN" altLang="en-US" sz="1400" dirty="0"/>
                  <a:t>参数小</a:t>
                </a:r>
                <a:r>
                  <a:rPr lang="en-US" altLang="zh-CN" sz="1400" dirty="0"/>
                  <a:t>,</a:t>
                </a:r>
                <a:r>
                  <a:rPr lang="zh-CN" altLang="en-US" sz="1400" dirty="0"/>
                  <a:t>失效率低时</a:t>
                </a:r>
                <a:r>
                  <a:rPr lang="en-US" altLang="zh-CN" sz="1400" dirty="0"/>
                  <a:t>,</a:t>
                </a:r>
                <a:r>
                  <a:rPr lang="zh-CN" altLang="en-US" sz="1400" dirty="0"/>
                  <a:t>高检测能力的分区不容易突显</a:t>
                </a:r>
                <a:endParaRPr lang="en-US" altLang="zh-CN" sz="1400" dirty="0"/>
              </a:p>
              <a:p>
                <a:pPr marL="342900" indent="-342900">
                  <a:buFont typeface="+mj-lt"/>
                  <a:buAutoNum type="arabicPeriod"/>
                </a:pPr>
                <a:r>
                  <a:rPr lang="zh-CN" altLang="en-US" sz="1400" dirty="0"/>
                  <a:t>分区的被选择概率相互影响</a:t>
                </a:r>
                <a:endParaRPr lang="en-US" altLang="zh-CN" sz="1400" dirty="0"/>
              </a:p>
              <a:p>
                <a:pPr marL="342900" indent="-342900">
                  <a:buFont typeface="+mj-lt"/>
                  <a:buAutoNum type="arabicPeriod"/>
                </a:pPr>
                <a:r>
                  <a:rPr lang="zh-CN" altLang="en-US" sz="1400" dirty="0"/>
                  <a:t>调整分区概率的幅度始终一致</a:t>
                </a:r>
                <a:endParaRPr lang="en-US" altLang="zh-CN" sz="1400" dirty="0"/>
              </a:p>
              <a:p>
                <a:pPr marL="342900" indent="-342900">
                  <a:buFont typeface="+mj-lt"/>
                  <a:buAutoNum type="arabicPeriod"/>
                </a:pPr>
                <a:r>
                  <a:rPr lang="zh-CN" altLang="en-US" sz="1400" dirty="0"/>
                  <a:t>初始剖面</a:t>
                </a:r>
                <a:endParaRPr lang="en-US" altLang="zh-CN" sz="1400" dirty="0"/>
              </a:p>
              <a:p>
                <a:pPr marL="342900" indent="-342900">
                  <a:buFont typeface="+mj-lt"/>
                  <a:buAutoNum type="arabicPeriod"/>
                </a:pPr>
                <a:r>
                  <a:rPr lang="zh-CN" altLang="en-US" sz="1400" dirty="0"/>
                  <a:t>分区数目</a:t>
                </a:r>
                <a:endParaRPr lang="en-US" altLang="zh-CN" sz="1400" dirty="0"/>
              </a:p>
              <a:p>
                <a:pPr marL="342900" indent="-342900">
                  <a:buFont typeface="+mj-lt"/>
                  <a:buAutoNum type="arabicPeriod"/>
                </a:pPr>
                <a:endParaRPr lang="en-US" altLang="zh-CN" dirty="0"/>
              </a:p>
              <a:p>
                <a:pPr marL="342900" indent="-342900">
                  <a:buFont typeface="+mj-lt"/>
                  <a:buAutoNum type="arabicPeriod"/>
                </a:pPr>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912158" y="1067262"/>
                <a:ext cx="5526743" cy="1938992"/>
              </a:xfrm>
              <a:prstGeom prst="rect">
                <a:avLst/>
              </a:prstGeom>
              <a:blipFill>
                <a:blip r:embed="rId2"/>
                <a:stretch>
                  <a:fillRect l="-552" t="-629"/>
                </a:stretch>
              </a:blipFill>
            </p:spPr>
            <p:txBody>
              <a:bodyPr/>
              <a:lstStyle/>
              <a:p>
                <a:r>
                  <a:rPr lang="zh-CN" altLang="en-US">
                    <a:noFill/>
                  </a:rPr>
                  <a:t> </a:t>
                </a:r>
              </a:p>
            </p:txBody>
          </p:sp>
        </mc:Fallback>
      </mc:AlternateContent>
      <p:sp>
        <p:nvSpPr>
          <p:cNvPr id="7" name="矩形 6"/>
          <p:cNvSpPr/>
          <p:nvPr/>
        </p:nvSpPr>
        <p:spPr>
          <a:xfrm>
            <a:off x="726141" y="1317600"/>
            <a:ext cx="4544259" cy="62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17711" y="2378967"/>
            <a:ext cx="6434418"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参数的取值研究</a:t>
            </a:r>
          </a:p>
        </p:txBody>
      </p:sp>
      <mc:AlternateContent xmlns:mc="http://schemas.openxmlformats.org/markup-compatibility/2006" xmlns:a14="http://schemas.microsoft.com/office/drawing/2010/main">
        <mc:Choice Requires="a14">
          <p:sp>
            <p:nvSpPr>
              <p:cNvPr id="8" name="文本框 7"/>
              <p:cNvSpPr txBox="1"/>
              <p:nvPr/>
            </p:nvSpPr>
            <p:spPr>
              <a:xfrm>
                <a:off x="1247911" y="3073868"/>
                <a:ext cx="7520776" cy="738664"/>
              </a:xfrm>
              <a:prstGeom prst="rect">
                <a:avLst/>
              </a:prstGeom>
              <a:noFill/>
            </p:spPr>
            <p:txBody>
              <a:bodyPr wrap="square" rtlCol="0">
                <a:spAutoFit/>
              </a:bodyPr>
              <a:lstStyle/>
              <a:p>
                <a:r>
                  <a:rPr lang="zh-CN" altLang="en-US" sz="1400" dirty="0"/>
                  <a:t>围绕着</a:t>
                </a:r>
                <a14:m>
                  <m:oMath xmlns:m="http://schemas.openxmlformats.org/officeDocument/2006/math">
                    <m:r>
                      <m:rPr>
                        <m:sty m:val="p"/>
                      </m:rPr>
                      <a:rPr lang="zh-CN" altLang="en-US" sz="1400">
                        <a:latin typeface="Cambria Math" panose="02040503050406030204" pitchFamily="18" charset="0"/>
                      </a:rPr>
                      <m:t>ε</m:t>
                    </m:r>
                    <m:r>
                      <a:rPr lang="en-US" altLang="zh-CN" sz="1400">
                        <a:latin typeface="Cambria Math" panose="02040503050406030204" pitchFamily="18" charset="0"/>
                      </a:rPr>
                      <m:t>,</m:t>
                    </m:r>
                    <m:r>
                      <m:rPr>
                        <m:sty m:val="p"/>
                      </m:rPr>
                      <a:rPr lang="el-GR" altLang="zh-CN" sz="1400">
                        <a:latin typeface="Cambria Math" panose="02040503050406030204" pitchFamily="18" charset="0"/>
                        <a:ea typeface="Cambria Math" panose="02040503050406030204" pitchFamily="18" charset="0"/>
                      </a:rPr>
                      <m:t>δ</m:t>
                    </m:r>
                  </m:oMath>
                </a14:m>
                <a:r>
                  <a:rPr lang="zh-CN" altLang="en-US" sz="1400" dirty="0"/>
                  <a:t>已经做了很多的工作</a:t>
                </a:r>
                <a:r>
                  <a:rPr lang="en-US" altLang="zh-CN" sz="1400" dirty="0"/>
                  <a:t>, </a:t>
                </a:r>
                <a:r>
                  <a:rPr lang="en-US" altLang="zh-CN" sz="1400" dirty="0" err="1"/>
                  <a:t>Junpeng</a:t>
                </a:r>
                <a:r>
                  <a:rPr lang="en-US" altLang="zh-CN" sz="1400" dirty="0"/>
                  <a:t> </a:t>
                </a:r>
                <a:r>
                  <a:rPr lang="en-US" altLang="zh-CN" sz="1400" dirty="0" err="1"/>
                  <a:t>Lv</a:t>
                </a:r>
                <a:r>
                  <a:rPr lang="zh-CN" altLang="en-US" sz="1400" dirty="0"/>
                  <a:t>等人从理论分析的角度给出了</a:t>
                </a:r>
                <a14:m>
                  <m:oMath xmlns:m="http://schemas.openxmlformats.org/officeDocument/2006/math">
                    <m:r>
                      <a:rPr lang="zh-CN" altLang="en-US" sz="1400" i="1" smtClean="0">
                        <a:latin typeface="Cambria Math" panose="02040503050406030204" pitchFamily="18" charset="0"/>
                      </a:rPr>
                      <m:t>𝜀</m:t>
                    </m:r>
                    <m:r>
                      <a:rPr lang="en-US" altLang="zh-CN" sz="1400" b="0" i="0" smtClean="0">
                        <a:latin typeface="Cambria Math" panose="02040503050406030204" pitchFamily="18" charset="0"/>
                      </a:rPr>
                      <m:t>/</m:t>
                    </m:r>
                    <m:r>
                      <m:rPr>
                        <m:sty m:val="p"/>
                      </m:rPr>
                      <a:rPr lang="el-GR" altLang="zh-CN" sz="1400" b="0" i="1" smtClean="0">
                        <a:latin typeface="Cambria Math" panose="02040503050406030204" pitchFamily="18" charset="0"/>
                        <a:ea typeface="Cambria Math" panose="02040503050406030204" pitchFamily="18" charset="0"/>
                      </a:rPr>
                      <m:t>δ</m:t>
                    </m:r>
                  </m:oMath>
                </a14:m>
                <a:r>
                  <a:rPr lang="zh-CN" altLang="en-US" sz="1400" dirty="0"/>
                  <a:t>的取值范围</a:t>
                </a:r>
                <a:r>
                  <a:rPr lang="en-US" altLang="zh-CN" sz="1400" dirty="0"/>
                  <a:t>,</a:t>
                </a:r>
                <a:r>
                  <a:rPr lang="zh-CN" altLang="en-US" sz="1400" dirty="0"/>
                  <a:t>但是该取值范围是基于测试之前知道各个分区的失效率的假设</a:t>
                </a:r>
                <a:r>
                  <a:rPr lang="en-US" altLang="zh-CN" sz="1400" dirty="0"/>
                  <a:t>. </a:t>
                </a:r>
                <a:r>
                  <a:rPr lang="en-US" altLang="zh-CN" sz="1400" dirty="0" err="1"/>
                  <a:t>Zijiang</a:t>
                </a:r>
                <a:r>
                  <a:rPr lang="en-US" altLang="zh-CN" sz="1400" dirty="0"/>
                  <a:t> Yang</a:t>
                </a:r>
                <a:r>
                  <a:rPr lang="zh-CN" altLang="en-US" sz="1400" dirty="0"/>
                  <a:t>在</a:t>
                </a:r>
                <a:r>
                  <a:rPr lang="en-US" altLang="zh-CN" sz="1400" dirty="0" err="1"/>
                  <a:t>Lv</a:t>
                </a:r>
                <a:r>
                  <a:rPr lang="zh-CN" altLang="en-US" sz="1400" dirty="0"/>
                  <a:t>的基础上</a:t>
                </a:r>
                <a:r>
                  <a:rPr lang="zh-CN" altLang="zh-CN" sz="1400" dirty="0"/>
                  <a:t>利用测试过程中检测的成功率</a:t>
                </a:r>
                <a:r>
                  <a:rPr lang="en-US" altLang="zh-CN" sz="1400" dirty="0"/>
                  <a:t>,</a:t>
                </a:r>
                <a:r>
                  <a:rPr lang="zh-CN" altLang="zh-CN" sz="1400" dirty="0"/>
                  <a:t>动态调整</a:t>
                </a:r>
                <a14:m>
                  <m:oMath xmlns:m="http://schemas.openxmlformats.org/officeDocument/2006/math">
                    <m:r>
                      <a:rPr lang="zh-CN" altLang="en-US" sz="1400" i="1">
                        <a:latin typeface="Cambria Math" panose="02040503050406030204" pitchFamily="18" charset="0"/>
                      </a:rPr>
                      <m:t>𝜀</m:t>
                    </m:r>
                    <m:r>
                      <a:rPr lang="en-US" altLang="zh-CN" sz="1400">
                        <a:latin typeface="Cambria Math" panose="02040503050406030204" pitchFamily="18" charset="0"/>
                      </a:rPr>
                      <m:t>/</m:t>
                    </m:r>
                    <m:r>
                      <m:rPr>
                        <m:sty m:val="p"/>
                      </m:rPr>
                      <a:rPr lang="el-GR" altLang="zh-CN" sz="1400" i="1">
                        <a:latin typeface="Cambria Math" panose="02040503050406030204" pitchFamily="18" charset="0"/>
                        <a:ea typeface="Cambria Math" panose="02040503050406030204" pitchFamily="18" charset="0"/>
                      </a:rPr>
                      <m:t>δ</m:t>
                    </m:r>
                  </m:oMath>
                </a14:m>
                <a:r>
                  <a:rPr lang="zh-CN" altLang="zh-CN" sz="1400" dirty="0"/>
                  <a:t>的取值范围</a:t>
                </a:r>
                <a:r>
                  <a:rPr lang="en-US" altLang="zh-CN" sz="1400" dirty="0"/>
                  <a:t>,</a:t>
                </a:r>
                <a:r>
                  <a:rPr lang="zh-CN" altLang="en-US" sz="1400" dirty="0"/>
                  <a:t>但是当软件中存在难检测的缺陷时</a:t>
                </a:r>
                <a:r>
                  <a:rPr lang="en-US" altLang="zh-CN" sz="1400" dirty="0"/>
                  <a:t>,</a:t>
                </a:r>
                <a:r>
                  <a:rPr lang="zh-CN" altLang="en-US" sz="1400" dirty="0"/>
                  <a:t>效果不佳</a:t>
                </a:r>
              </a:p>
            </p:txBody>
          </p:sp>
        </mc:Choice>
        <mc:Fallback xmlns="">
          <p:sp>
            <p:nvSpPr>
              <p:cNvPr id="8" name="文本框 7"/>
              <p:cNvSpPr txBox="1">
                <a:spLocks noRot="1" noChangeAspect="1" noMove="1" noResize="1" noEditPoints="1" noAdjustHandles="1" noChangeArrowheads="1" noChangeShapeType="1" noTextEdit="1"/>
              </p:cNvSpPr>
              <p:nvPr/>
            </p:nvSpPr>
            <p:spPr>
              <a:xfrm>
                <a:off x="1247911" y="3073868"/>
                <a:ext cx="7520776" cy="738664"/>
              </a:xfrm>
              <a:prstGeom prst="rect">
                <a:avLst/>
              </a:prstGeom>
              <a:blipFill>
                <a:blip r:embed="rId3"/>
                <a:stretch>
                  <a:fillRect l="-243" t="-1653" b="-8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4953140" y="2378967"/>
                <a:ext cx="3760415" cy="646331"/>
              </a:xfrm>
              <a:prstGeom prst="rect">
                <a:avLst/>
              </a:prstGeom>
              <a:noFill/>
            </p:spPr>
            <p:txBody>
              <a:bodyPr wrap="square" rtlCol="0">
                <a:spAutoFit/>
              </a:bodyPr>
              <a:lstStyle/>
              <a:p>
                <a:r>
                  <a:rPr lang="zh-CN" altLang="en-US" dirty="0">
                    <a:solidFill>
                      <a:srgbClr val="FF0000"/>
                    </a:solidFill>
                  </a:rPr>
                  <a:t>即便知道</a:t>
                </a:r>
                <a14:m>
                  <m:oMath xmlns:m="http://schemas.openxmlformats.org/officeDocument/2006/math">
                    <m:r>
                      <a:rPr lang="zh-CN" altLang="en-US" i="1">
                        <a:solidFill>
                          <a:srgbClr val="FF0000"/>
                        </a:solidFill>
                        <a:latin typeface="Cambria Math" panose="02040503050406030204" pitchFamily="18" charset="0"/>
                      </a:rPr>
                      <m:t>𝜀</m:t>
                    </m:r>
                    <m:r>
                      <a:rPr lang="en-US" altLang="zh-CN">
                        <a:solidFill>
                          <a:srgbClr val="FF0000"/>
                        </a:solidFill>
                        <a:latin typeface="Cambria Math" panose="02040503050406030204" pitchFamily="18" charset="0"/>
                      </a:rPr>
                      <m:t>/</m:t>
                    </m:r>
                    <m:r>
                      <m:rPr>
                        <m:sty m:val="p"/>
                      </m:rPr>
                      <a:rPr lang="el-GR" altLang="zh-CN" i="1">
                        <a:solidFill>
                          <a:srgbClr val="FF0000"/>
                        </a:solidFill>
                        <a:latin typeface="Cambria Math" panose="02040503050406030204" pitchFamily="18" charset="0"/>
                        <a:ea typeface="Cambria Math" panose="02040503050406030204" pitchFamily="18" charset="0"/>
                      </a:rPr>
                      <m:t>δ</m:t>
                    </m:r>
                  </m:oMath>
                </a14:m>
                <a:r>
                  <a:rPr lang="zh-CN" altLang="en-US" dirty="0">
                    <a:solidFill>
                      <a:srgbClr val="FF0000"/>
                    </a:solidFill>
                  </a:rPr>
                  <a:t>的取值范围，仍然不知道</a:t>
                </a:r>
                <a14:m>
                  <m:oMath xmlns:m="http://schemas.openxmlformats.org/officeDocument/2006/math">
                    <m:r>
                      <m:rPr>
                        <m:sty m:val="p"/>
                      </m:rPr>
                      <a:rPr lang="zh-CN" altLang="en-US">
                        <a:solidFill>
                          <a:srgbClr val="FF0000"/>
                        </a:solidFill>
                        <a:latin typeface="Cambria Math" panose="02040503050406030204" pitchFamily="18" charset="0"/>
                      </a:rPr>
                      <m:t>ε</m:t>
                    </m:r>
                    <m:r>
                      <a:rPr lang="en-US" altLang="zh-CN">
                        <a:solidFill>
                          <a:srgbClr val="FF0000"/>
                        </a:solidFill>
                        <a:latin typeface="Cambria Math" panose="02040503050406030204" pitchFamily="18" charset="0"/>
                      </a:rPr>
                      <m:t>,</m:t>
                    </m:r>
                    <m:r>
                      <m:rPr>
                        <m:sty m:val="p"/>
                      </m:rPr>
                      <a:rPr lang="el-GR" altLang="zh-CN">
                        <a:solidFill>
                          <a:srgbClr val="FF0000"/>
                        </a:solidFill>
                        <a:latin typeface="Cambria Math" panose="02040503050406030204" pitchFamily="18" charset="0"/>
                        <a:ea typeface="Cambria Math" panose="02040503050406030204" pitchFamily="18" charset="0"/>
                      </a:rPr>
                      <m:t>δ</m:t>
                    </m:r>
                  </m:oMath>
                </a14:m>
                <a:r>
                  <a:rPr lang="zh-CN" altLang="en-US" dirty="0">
                    <a:solidFill>
                      <a:srgbClr val="FF0000"/>
                    </a:solidFill>
                  </a:rPr>
                  <a:t>的具体取值</a:t>
                </a:r>
              </a:p>
            </p:txBody>
          </p:sp>
        </mc:Choice>
        <mc:Fallback xmlns="">
          <p:sp>
            <p:nvSpPr>
              <p:cNvPr id="9" name="文本框 8"/>
              <p:cNvSpPr txBox="1">
                <a:spLocks noRot="1" noChangeAspect="1" noMove="1" noResize="1" noEditPoints="1" noAdjustHandles="1" noChangeArrowheads="1" noChangeShapeType="1" noTextEdit="1"/>
              </p:cNvSpPr>
              <p:nvPr/>
            </p:nvSpPr>
            <p:spPr>
              <a:xfrm>
                <a:off x="4953140" y="2378967"/>
                <a:ext cx="3760415" cy="646331"/>
              </a:xfrm>
              <a:prstGeom prst="rect">
                <a:avLst/>
              </a:prstGeom>
              <a:blipFill>
                <a:blip r:embed="rId4"/>
                <a:stretch>
                  <a:fillRect l="-1461" t="-4717" r="-1136"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247911" y="3999017"/>
                <a:ext cx="7882108" cy="954107"/>
              </a:xfrm>
              <a:prstGeom prst="rect">
                <a:avLst/>
              </a:prstGeom>
              <a:noFill/>
            </p:spPr>
            <p:txBody>
              <a:bodyPr wrap="square" rtlCol="0">
                <a:spAutoFit/>
              </a:bodyPr>
              <a:lstStyle/>
              <a:p>
                <a:r>
                  <a:rPr lang="zh-CN" altLang="en-US" sz="1400" dirty="0"/>
                  <a:t>通过设置</a:t>
                </a:r>
                <a:r>
                  <a:rPr lang="en-US" altLang="zh-CN" sz="1400" dirty="0"/>
                  <a:t>DRT</a:t>
                </a:r>
                <a:r>
                  <a:rPr lang="zh-CN" altLang="en-US" sz="1400" dirty="0"/>
                  <a:t>、</a:t>
                </a:r>
                <a:r>
                  <a:rPr lang="en-US" altLang="zh-CN" sz="1400" dirty="0"/>
                  <a:t>RDRT</a:t>
                </a:r>
                <a:r>
                  <a:rPr lang="zh-CN" altLang="en-US" sz="1400" dirty="0"/>
                  <a:t>中</a:t>
                </a:r>
                <a:r>
                  <a:rPr lang="en-US" altLang="zh-CN" sz="1400" dirty="0"/>
                  <a:t> </a:t>
                </a:r>
                <a14:m>
                  <m:oMath xmlns:m="http://schemas.openxmlformats.org/officeDocument/2006/math">
                    <m:r>
                      <a:rPr lang="zh-CN" altLang="en-US" sz="1400" i="1">
                        <a:latin typeface="Cambria Math" panose="02040503050406030204" pitchFamily="18" charset="0"/>
                      </a:rPr>
                      <m:t>𝜀</m:t>
                    </m:r>
                    <m:r>
                      <a:rPr lang="en-US" altLang="zh-CN" sz="1400" i="1" smtClean="0">
                        <a:latin typeface="Cambria Math" panose="02040503050406030204" pitchFamily="18" charset="0"/>
                      </a:rPr>
                      <m:t>=</m:t>
                    </m:r>
                    <m:r>
                      <m:rPr>
                        <m:sty m:val="p"/>
                      </m:rPr>
                      <a:rPr lang="el-GR" altLang="zh-CN" sz="1400" i="1">
                        <a:latin typeface="Cambria Math" panose="02040503050406030204" pitchFamily="18" charset="0"/>
                        <a:ea typeface="Cambria Math" panose="02040503050406030204" pitchFamily="18" charset="0"/>
                      </a:rPr>
                      <m:t>δ</m:t>
                    </m:r>
                    <m:r>
                      <a:rPr lang="en-US" altLang="zh-CN" sz="1400" b="0" i="0" smtClean="0">
                        <a:latin typeface="Cambria Math" panose="02040503050406030204" pitchFamily="18" charset="0"/>
                        <a:ea typeface="Cambria Math" panose="02040503050406030204" pitchFamily="18" charset="0"/>
                      </a:rPr>
                      <m:t>={</m:t>
                    </m:r>
                    <m:r>
                      <a:rPr lang="en-US" altLang="zh-CN" sz="1400">
                        <a:latin typeface="Cambria Math" panose="02040503050406030204" pitchFamily="18" charset="0"/>
                      </a:rPr>
                      <m:t>0.00001,0.0001,0.001,0.01,0.1,0.2,0.25,0.3,0.35,0.4,0.45,0.5,0.55,0.6,0.65,0.8,1</m:t>
                    </m:r>
                    <m:r>
                      <a:rPr lang="en-US" altLang="zh-CN" sz="1400" b="0" i="0" smtClean="0">
                        <a:latin typeface="Cambria Math" panose="02040503050406030204" pitchFamily="18" charset="0"/>
                        <a:ea typeface="Cambria Math" panose="02040503050406030204" pitchFamily="18" charset="0"/>
                      </a:rPr>
                      <m:t>}</m:t>
                    </m:r>
                  </m:oMath>
                </a14:m>
                <a:endParaRPr lang="en-US" altLang="zh-CN" sz="1400" dirty="0"/>
              </a:p>
              <a:p>
                <a:r>
                  <a:rPr lang="en-US" altLang="zh-CN" sz="1400" dirty="0"/>
                  <a:t>MDRT</a:t>
                </a:r>
                <a:r>
                  <a:rPr lang="zh-CN" altLang="en-US" sz="1400" dirty="0"/>
                  <a:t>中</a:t>
                </a:r>
                <a14:m>
                  <m:oMath xmlns:m="http://schemas.openxmlformats.org/officeDocument/2006/math">
                    <m:r>
                      <a:rPr lang="zh-CN" altLang="en-US" sz="1400" i="1" smtClean="0">
                        <a:latin typeface="Cambria Math" panose="02040503050406030204" pitchFamily="18" charset="0"/>
                      </a:rPr>
                      <m:t>𝛾</m:t>
                    </m:r>
                  </m:oMath>
                </a14:m>
                <a:r>
                  <a:rPr lang="en-US" altLang="zh-CN" sz="1400" dirty="0"/>
                  <a:t>={</a:t>
                </a:r>
                <a14:m>
                  <m:oMath xmlns:m="http://schemas.openxmlformats.org/officeDocument/2006/math">
                    <m:r>
                      <a:rPr lang="en-US" altLang="zh-CN" sz="1400">
                        <a:latin typeface="Cambria Math" panose="02040503050406030204" pitchFamily="18" charset="0"/>
                      </a:rPr>
                      <m:t>0.00001,0.0001,0.001,0.01,0.1,0.2,0.25,0.3,0.35,0.4,0.45,0.5,0.55,0.6,0.65,0.</m:t>
                    </m:r>
                    <m:r>
                      <a:rPr lang="en-US" altLang="zh-CN" sz="1400" b="0" i="0" smtClean="0">
                        <a:latin typeface="Cambria Math" panose="02040503050406030204" pitchFamily="18" charset="0"/>
                      </a:rPr>
                      <m:t>7</m:t>
                    </m:r>
                    <m:r>
                      <a:rPr lang="en-US" altLang="zh-CN" sz="1400">
                        <a:latin typeface="Cambria Math" panose="02040503050406030204" pitchFamily="18" charset="0"/>
                      </a:rPr>
                      <m:t>,</m:t>
                    </m:r>
                    <m:r>
                      <a:rPr lang="en-US" altLang="zh-CN" sz="1400" b="0" i="0" smtClean="0">
                        <a:latin typeface="Cambria Math" panose="02040503050406030204" pitchFamily="18" charset="0"/>
                      </a:rPr>
                      <m:t>0.9</m:t>
                    </m:r>
                  </m:oMath>
                </a14:m>
                <a:r>
                  <a:rPr lang="en-US" altLang="zh-CN" sz="1400" dirty="0"/>
                  <a:t>}</a:t>
                </a:r>
                <a:r>
                  <a:rPr lang="zh-CN" altLang="en-US" sz="1400" dirty="0"/>
                  <a:t>探究不同测试策略参数的最佳取值范围</a:t>
                </a:r>
              </a:p>
            </p:txBody>
          </p:sp>
        </mc:Choice>
        <mc:Fallback xmlns="">
          <p:sp>
            <p:nvSpPr>
              <p:cNvPr id="10" name="文本框 9"/>
              <p:cNvSpPr txBox="1">
                <a:spLocks noRot="1" noChangeAspect="1" noMove="1" noResize="1" noEditPoints="1" noAdjustHandles="1" noChangeArrowheads="1" noChangeShapeType="1" noTextEdit="1"/>
              </p:cNvSpPr>
              <p:nvPr/>
            </p:nvSpPr>
            <p:spPr>
              <a:xfrm>
                <a:off x="1247911" y="3999017"/>
                <a:ext cx="7882108" cy="954107"/>
              </a:xfrm>
              <a:prstGeom prst="rect">
                <a:avLst/>
              </a:prstGeom>
              <a:blipFill>
                <a:blip r:embed="rId5"/>
                <a:stretch>
                  <a:fillRect l="-232" t="-1274" b="-5732"/>
                </a:stretch>
              </a:blipFill>
            </p:spPr>
            <p:txBody>
              <a:bodyPr/>
              <a:lstStyle/>
              <a:p>
                <a:r>
                  <a:rPr lang="zh-CN" altLang="en-US">
                    <a:noFill/>
                  </a:rPr>
                  <a:t> </a:t>
                </a:r>
              </a:p>
            </p:txBody>
          </p:sp>
        </mc:Fallback>
      </mc:AlternateContent>
      <p:sp>
        <p:nvSpPr>
          <p:cNvPr id="3" name="文本框 2"/>
          <p:cNvSpPr txBox="1"/>
          <p:nvPr/>
        </p:nvSpPr>
        <p:spPr>
          <a:xfrm>
            <a:off x="970764" y="2789994"/>
            <a:ext cx="2913797"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t>现状</a:t>
            </a:r>
          </a:p>
        </p:txBody>
      </p:sp>
      <p:sp>
        <p:nvSpPr>
          <p:cNvPr id="13" name="文本框 12"/>
          <p:cNvSpPr txBox="1"/>
          <p:nvPr/>
        </p:nvSpPr>
        <p:spPr>
          <a:xfrm>
            <a:off x="970763" y="3721109"/>
            <a:ext cx="2913797"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t>方案</a:t>
            </a:r>
          </a:p>
        </p:txBody>
      </p:sp>
    </p:spTree>
    <p:extLst>
      <p:ext uri="{BB962C8B-B14F-4D97-AF65-F5344CB8AC3E}">
        <p14:creationId xmlns:p14="http://schemas.microsoft.com/office/powerpoint/2010/main" val="79797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animBg="1"/>
      <p:bldP spid="18" grpId="0"/>
      <p:bldP spid="8" grpId="0"/>
      <p:bldP spid="9" grpId="0"/>
      <p:bldP spid="10" grpId="0"/>
      <p:bldP spid="3"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6434418"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初始剖面的研究</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3" name="文本框 2"/>
              <p:cNvSpPr txBox="1"/>
              <p:nvPr/>
            </p:nvSpPr>
            <p:spPr>
              <a:xfrm>
                <a:off x="1184047" y="1545963"/>
                <a:ext cx="7302680" cy="738664"/>
              </a:xfrm>
              <a:prstGeom prst="rect">
                <a:avLst/>
              </a:prstGeom>
              <a:noFill/>
            </p:spPr>
            <p:txBody>
              <a:bodyPr wrap="square" rtlCol="0">
                <a:spAutoFit/>
              </a:bodyPr>
              <a:lstStyle/>
              <a:p>
                <a:r>
                  <a:rPr lang="zh-CN" altLang="en-US" sz="1400" dirty="0"/>
                  <a:t>一方面</a:t>
                </a:r>
                <a:r>
                  <a:rPr lang="en-US" altLang="zh-CN" sz="1400" dirty="0"/>
                  <a:t>,</a:t>
                </a:r>
                <a:r>
                  <a:rPr lang="zh-CN" altLang="en-US" sz="1400" dirty="0"/>
                  <a:t>在传统的</a:t>
                </a:r>
                <a:r>
                  <a:rPr lang="en-US" altLang="zh-CN" sz="1400" dirty="0"/>
                  <a:t>PT</a:t>
                </a:r>
                <a:r>
                  <a:rPr lang="zh-CN" altLang="en-US" sz="1400" dirty="0"/>
                  <a:t>测试中</a:t>
                </a:r>
                <a:r>
                  <a:rPr lang="en-US" altLang="zh-CN" sz="1400" dirty="0"/>
                  <a:t>,</a:t>
                </a:r>
                <a:r>
                  <a:rPr lang="zh-CN" altLang="en-US" sz="1400" dirty="0"/>
                  <a:t>测试剖面</a:t>
                </a:r>
                <a14:m>
                  <m:oMath xmlns:m="http://schemas.openxmlformats.org/officeDocument/2006/math">
                    <m:d>
                      <m:dPr>
                        <m:begChr m:val="{"/>
                        <m:endChr m:val="}"/>
                        <m:ctrlPr>
                          <a:rPr lang="zh-CN" altLang="zh-CN" sz="1400" i="1">
                            <a:latin typeface="Cambria Math" panose="02040503050406030204" pitchFamily="18" charset="0"/>
                          </a:rPr>
                        </m:ctrlPr>
                      </m:dPr>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𝑚</m:t>
                            </m:r>
                          </m:sub>
                        </m:sSub>
                      </m:e>
                    </m:d>
                  </m:oMath>
                </a14:m>
                <a:r>
                  <a:rPr lang="zh-CN" altLang="zh-CN" sz="1400" dirty="0"/>
                  <a:t>中</a:t>
                </a:r>
                <a14:m>
                  <m:oMath xmlns:m="http://schemas.openxmlformats.org/officeDocument/2006/math">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i="1">
                            <a:latin typeface="Cambria Math" panose="02040503050406030204" pitchFamily="18" charset="0"/>
                          </a:rPr>
                          <m:t>𝑚</m:t>
                        </m:r>
                      </m:sub>
                    </m:sSub>
                  </m:oMath>
                </a14:m>
                <a:r>
                  <a:rPr lang="en-US" altLang="zh-CN" sz="1400" dirty="0"/>
                  <a:t>.</a:t>
                </a:r>
                <a:r>
                  <a:rPr lang="zh-CN" altLang="en-US" sz="1400" dirty="0"/>
                  <a:t>这是由于无法事先确定分区的失效率</a:t>
                </a:r>
                <a:r>
                  <a:rPr lang="en-US" altLang="zh-CN" sz="1400" dirty="0"/>
                  <a:t>,</a:t>
                </a:r>
                <a:r>
                  <a:rPr lang="zh-CN" altLang="en-US" sz="1400" dirty="0"/>
                  <a:t>因此认为每一个分区被选择的概率应该是相等的</a:t>
                </a:r>
                <a:r>
                  <a:rPr lang="en-US" altLang="zh-CN" sz="1400" dirty="0"/>
                  <a:t>.</a:t>
                </a:r>
                <a:r>
                  <a:rPr lang="zh-CN" altLang="en-US" sz="1400" dirty="0"/>
                  <a:t>另一方面</a:t>
                </a:r>
                <a:r>
                  <a:rPr lang="en-US" altLang="zh-CN" sz="1400" dirty="0"/>
                  <a:t>,</a:t>
                </a:r>
                <a:r>
                  <a:rPr lang="zh-CN" altLang="en-US" sz="1400" dirty="0"/>
                  <a:t>测试人员不知道如何确定初始的测试剖面</a:t>
                </a:r>
                <a:r>
                  <a:rPr lang="en-US" altLang="zh-CN" sz="1400" dirty="0"/>
                  <a:t>.</a:t>
                </a:r>
                <a:r>
                  <a:rPr lang="zh-CN" altLang="en-US" sz="1400" dirty="0"/>
                  <a:t>因此一般情况下初始测试剖面为均等的测试剖面</a:t>
                </a:r>
              </a:p>
            </p:txBody>
          </p:sp>
        </mc:Choice>
        <mc:Fallback xmlns="">
          <p:sp>
            <p:nvSpPr>
              <p:cNvPr id="3" name="文本框 2"/>
              <p:cNvSpPr txBox="1">
                <a:spLocks noRot="1" noChangeAspect="1" noMove="1" noResize="1" noEditPoints="1" noAdjustHandles="1" noChangeArrowheads="1" noChangeShapeType="1" noTextEdit="1"/>
              </p:cNvSpPr>
              <p:nvPr/>
            </p:nvSpPr>
            <p:spPr>
              <a:xfrm>
                <a:off x="1184047" y="1545963"/>
                <a:ext cx="7302680" cy="738664"/>
              </a:xfrm>
              <a:prstGeom prst="rect">
                <a:avLst/>
              </a:prstGeom>
              <a:blipFill>
                <a:blip r:embed="rId2"/>
                <a:stretch>
                  <a:fillRect l="-250" t="-1653" b="-7438"/>
                </a:stretch>
              </a:blipFill>
            </p:spPr>
            <p:txBody>
              <a:bodyPr/>
              <a:lstStyle/>
              <a:p>
                <a:r>
                  <a:rPr lang="zh-CN" altLang="en-US">
                    <a:noFill/>
                  </a:rPr>
                  <a:t> </a:t>
                </a:r>
              </a:p>
            </p:txBody>
          </p:sp>
        </mc:Fallback>
      </mc:AlternateContent>
      <p:sp>
        <p:nvSpPr>
          <p:cNvPr id="6" name="文本框 5"/>
          <p:cNvSpPr txBox="1"/>
          <p:nvPr/>
        </p:nvSpPr>
        <p:spPr>
          <a:xfrm>
            <a:off x="1184047" y="2335581"/>
            <a:ext cx="7240189" cy="738664"/>
          </a:xfrm>
          <a:prstGeom prst="rect">
            <a:avLst/>
          </a:prstGeom>
          <a:noFill/>
        </p:spPr>
        <p:txBody>
          <a:bodyPr wrap="square" rtlCol="0">
            <a:spAutoFit/>
          </a:bodyPr>
          <a:lstStyle/>
          <a:p>
            <a:r>
              <a:rPr lang="zh-CN" altLang="en-US" sz="1400" dirty="0"/>
              <a:t>当</a:t>
            </a:r>
            <a:r>
              <a:rPr lang="en-US" altLang="zh-CN" sz="1400" dirty="0"/>
              <a:t>SUT</a:t>
            </a:r>
            <a:r>
              <a:rPr lang="zh-CN" altLang="en-US" sz="1400" dirty="0"/>
              <a:t>输入域的失效率较低时</a:t>
            </a:r>
            <a:r>
              <a:rPr lang="en-US" altLang="zh-CN" sz="1400" dirty="0"/>
              <a:t>,</a:t>
            </a:r>
            <a:r>
              <a:rPr lang="zh-CN" altLang="en-US" sz="1400" dirty="0"/>
              <a:t>根据软件中</a:t>
            </a:r>
            <a:r>
              <a:rPr lang="zh-CN" altLang="en-US" sz="1400" dirty="0">
                <a:solidFill>
                  <a:srgbClr val="FF0000"/>
                </a:solidFill>
              </a:rPr>
              <a:t>输入造成的故障在输入域中趋向于聚簇在连续的区域</a:t>
            </a:r>
            <a:r>
              <a:rPr lang="en-US" altLang="zh-CN" sz="1400" dirty="0"/>
              <a:t>,</a:t>
            </a:r>
            <a:r>
              <a:rPr lang="zh-CN" altLang="en-US" sz="1400" dirty="0"/>
              <a:t>使得不同分区的故障检测能力差别巨大。</a:t>
            </a:r>
            <a:r>
              <a:rPr lang="zh-CN" altLang="en-US" sz="1400" dirty="0">
                <a:solidFill>
                  <a:srgbClr val="FF0000"/>
                </a:solidFill>
              </a:rPr>
              <a:t>直觉地</a:t>
            </a:r>
            <a:r>
              <a:rPr lang="en-US" altLang="zh-CN" sz="1400" dirty="0">
                <a:solidFill>
                  <a:srgbClr val="FF0000"/>
                </a:solidFill>
              </a:rPr>
              <a:t>,</a:t>
            </a:r>
            <a:r>
              <a:rPr lang="zh-CN" altLang="en-US" sz="1400" dirty="0">
                <a:solidFill>
                  <a:srgbClr val="FF0000"/>
                </a:solidFill>
              </a:rPr>
              <a:t>当软件失效率较低时</a:t>
            </a:r>
            <a:r>
              <a:rPr lang="en-US" altLang="zh-CN" sz="1400" dirty="0">
                <a:solidFill>
                  <a:srgbClr val="FF0000"/>
                </a:solidFill>
              </a:rPr>
              <a:t>,</a:t>
            </a:r>
            <a:r>
              <a:rPr lang="zh-CN" altLang="en-US" sz="1400" dirty="0">
                <a:solidFill>
                  <a:srgbClr val="FF0000"/>
                </a:solidFill>
              </a:rPr>
              <a:t>测试用例较多的分区具有更高的故障检测能力</a:t>
            </a:r>
          </a:p>
        </p:txBody>
      </p:sp>
      <p:sp>
        <p:nvSpPr>
          <p:cNvPr id="12" name="文本框 11"/>
          <p:cNvSpPr txBox="1"/>
          <p:nvPr/>
        </p:nvSpPr>
        <p:spPr>
          <a:xfrm>
            <a:off x="920659" y="3202079"/>
            <a:ext cx="2461276"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初始剖面的研究方式</a:t>
            </a:r>
          </a:p>
        </p:txBody>
      </p:sp>
      <p:sp>
        <p:nvSpPr>
          <p:cNvPr id="16" name="文本框 15"/>
          <p:cNvSpPr txBox="1"/>
          <p:nvPr/>
        </p:nvSpPr>
        <p:spPr>
          <a:xfrm>
            <a:off x="1184047" y="3724419"/>
            <a:ext cx="6976800" cy="523220"/>
          </a:xfrm>
          <a:prstGeom prst="rect">
            <a:avLst/>
          </a:prstGeom>
          <a:noFill/>
        </p:spPr>
        <p:txBody>
          <a:bodyPr wrap="square" rtlCol="0">
            <a:spAutoFit/>
          </a:bodyPr>
          <a:lstStyle/>
          <a:p>
            <a:r>
              <a:rPr lang="zh-CN" altLang="en-US" sz="1400" dirty="0"/>
              <a:t>当</a:t>
            </a:r>
            <a:r>
              <a:rPr lang="en-US" altLang="zh-CN" sz="1400" dirty="0"/>
              <a:t>SUT</a:t>
            </a:r>
            <a:r>
              <a:rPr lang="zh-CN" altLang="en-US" sz="1400" dirty="0"/>
              <a:t>输入域的失效率较低时</a:t>
            </a:r>
            <a:r>
              <a:rPr lang="en-US" altLang="zh-CN" sz="1400" dirty="0"/>
              <a:t>,</a:t>
            </a:r>
            <a:r>
              <a:rPr lang="zh-CN" altLang="en-US" sz="1400" dirty="0"/>
              <a:t>对</a:t>
            </a:r>
            <a:r>
              <a:rPr lang="en-US" altLang="zh-CN" sz="1400" dirty="0"/>
              <a:t>5</a:t>
            </a:r>
            <a:r>
              <a:rPr lang="zh-CN" altLang="en-US" sz="1400" dirty="0"/>
              <a:t>个真实的工程设置均等的测试剖面和不均等的测试剖面</a:t>
            </a:r>
            <a:r>
              <a:rPr lang="en-US" altLang="zh-CN" sz="1400" dirty="0"/>
              <a:t>(</a:t>
            </a:r>
            <a:r>
              <a:rPr lang="zh-CN" altLang="en-US" sz="1400" dirty="0"/>
              <a:t>将各个分区测试用例占所有测试用例的百分比作为初始剖面</a:t>
            </a:r>
            <a:r>
              <a:rPr lang="en-US" altLang="zh-CN" sz="1400" dirty="0"/>
              <a:t>)</a:t>
            </a:r>
            <a:r>
              <a:rPr lang="zh-CN" altLang="en-US" sz="1400" dirty="0"/>
              <a:t>进行比较</a:t>
            </a:r>
            <a:endParaRPr lang="zh-CN" altLang="en-US" sz="1400" dirty="0">
              <a:solidFill>
                <a:srgbClr val="FF0000"/>
              </a:solidFill>
            </a:endParaRPr>
          </a:p>
        </p:txBody>
      </p:sp>
      <p:sp>
        <p:nvSpPr>
          <p:cNvPr id="10" name="文本框 9"/>
          <p:cNvSpPr txBox="1"/>
          <p:nvPr/>
        </p:nvSpPr>
        <p:spPr>
          <a:xfrm>
            <a:off x="920659" y="1105764"/>
            <a:ext cx="5947200"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分析</a:t>
            </a:r>
          </a:p>
        </p:txBody>
      </p:sp>
    </p:spTree>
    <p:extLst>
      <p:ext uri="{BB962C8B-B14F-4D97-AF65-F5344CB8AC3E}">
        <p14:creationId xmlns:p14="http://schemas.microsoft.com/office/powerpoint/2010/main" val="64820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2" grpId="0"/>
      <p:bldP spid="16"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2.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算法理论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27366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分区数目的研究</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1304174" y="1532826"/>
            <a:ext cx="6917792" cy="523220"/>
          </a:xfrm>
          <a:prstGeom prst="rect">
            <a:avLst/>
          </a:prstGeom>
          <a:noFill/>
        </p:spPr>
        <p:txBody>
          <a:bodyPr wrap="square" rtlCol="0">
            <a:spAutoFit/>
          </a:bodyPr>
          <a:lstStyle/>
          <a:p>
            <a:r>
              <a:rPr lang="zh-CN" altLang="en-US" sz="1400" dirty="0"/>
              <a:t>对于一个确定的项目</a:t>
            </a:r>
            <a:r>
              <a:rPr lang="en-US" altLang="zh-CN" sz="1400" dirty="0"/>
              <a:t>,</a:t>
            </a:r>
            <a:r>
              <a:rPr lang="zh-CN" altLang="en-US" sz="1400" dirty="0"/>
              <a:t>一方面不同的分区方式产生的分区可能是不同的</a:t>
            </a:r>
            <a:r>
              <a:rPr lang="en-US" altLang="zh-CN" sz="1400" dirty="0"/>
              <a:t>,</a:t>
            </a:r>
            <a:r>
              <a:rPr lang="zh-CN" altLang="en-US" sz="1400" dirty="0"/>
              <a:t>并且很难知道哪一种分区方式在该项目中具有更高的效果</a:t>
            </a:r>
          </a:p>
        </p:txBody>
      </p:sp>
      <p:sp>
        <p:nvSpPr>
          <p:cNvPr id="7" name="文本框 6"/>
          <p:cNvSpPr txBox="1"/>
          <p:nvPr/>
        </p:nvSpPr>
        <p:spPr>
          <a:xfrm>
            <a:off x="1335599" y="2189883"/>
            <a:ext cx="6472800" cy="307777"/>
          </a:xfrm>
          <a:prstGeom prst="rect">
            <a:avLst/>
          </a:prstGeom>
          <a:noFill/>
        </p:spPr>
        <p:txBody>
          <a:bodyPr wrap="square" rtlCol="0">
            <a:spAutoFit/>
          </a:bodyPr>
          <a:lstStyle/>
          <a:p>
            <a:r>
              <a:rPr lang="zh-CN" altLang="en-US" sz="1400" dirty="0"/>
              <a:t>另一方面</a:t>
            </a:r>
            <a:r>
              <a:rPr lang="en-US" altLang="zh-CN" sz="1400" dirty="0"/>
              <a:t>,</a:t>
            </a:r>
            <a:r>
              <a:rPr lang="zh-CN" altLang="en-US" sz="1400" dirty="0"/>
              <a:t>同一种分区方式可能产生分区的数目不同</a:t>
            </a:r>
            <a:r>
              <a:rPr lang="en-US" altLang="zh-CN" sz="1400" dirty="0"/>
              <a:t>,</a:t>
            </a:r>
            <a:r>
              <a:rPr lang="zh-CN" altLang="en-US" sz="1400" dirty="0"/>
              <a:t>比如决策表、等价类等</a:t>
            </a:r>
          </a:p>
        </p:txBody>
      </p:sp>
      <p:sp>
        <p:nvSpPr>
          <p:cNvPr id="13" name="文本框 12"/>
          <p:cNvSpPr txBox="1"/>
          <p:nvPr/>
        </p:nvSpPr>
        <p:spPr>
          <a:xfrm>
            <a:off x="1044000" y="2718886"/>
            <a:ext cx="5947200"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分区数目的研究方式</a:t>
            </a:r>
          </a:p>
        </p:txBody>
      </p:sp>
      <p:sp>
        <p:nvSpPr>
          <p:cNvPr id="8" name="文本框 7"/>
          <p:cNvSpPr txBox="1"/>
          <p:nvPr/>
        </p:nvSpPr>
        <p:spPr>
          <a:xfrm>
            <a:off x="1304174" y="3191277"/>
            <a:ext cx="6278400" cy="523220"/>
          </a:xfrm>
          <a:prstGeom prst="rect">
            <a:avLst/>
          </a:prstGeom>
          <a:noFill/>
        </p:spPr>
        <p:txBody>
          <a:bodyPr wrap="square" rtlCol="0">
            <a:spAutoFit/>
          </a:bodyPr>
          <a:lstStyle/>
          <a:p>
            <a:r>
              <a:rPr lang="zh-CN" altLang="en-US" sz="1400" dirty="0"/>
              <a:t>当</a:t>
            </a:r>
            <a:r>
              <a:rPr lang="en-US" altLang="zh-CN" sz="1400" dirty="0"/>
              <a:t>SUT</a:t>
            </a:r>
            <a:r>
              <a:rPr lang="zh-CN" altLang="en-US" sz="1400" dirty="0"/>
              <a:t>输入域的失效率较低时</a:t>
            </a:r>
            <a:r>
              <a:rPr lang="en-US" altLang="zh-CN" sz="1400" dirty="0"/>
              <a:t>,</a:t>
            </a:r>
            <a:r>
              <a:rPr lang="zh-CN" altLang="en-US" sz="1400" dirty="0"/>
              <a:t>采取不同粒度的分区方案得到不同数目的分区</a:t>
            </a:r>
            <a:r>
              <a:rPr lang="en-US" altLang="zh-CN" sz="1400" dirty="0"/>
              <a:t>,</a:t>
            </a:r>
            <a:r>
              <a:rPr lang="zh-CN" altLang="en-US" sz="1400" dirty="0"/>
              <a:t>比较这两种分区的测试效率</a:t>
            </a:r>
          </a:p>
        </p:txBody>
      </p:sp>
      <p:sp>
        <p:nvSpPr>
          <p:cNvPr id="10" name="文本框 9"/>
          <p:cNvSpPr txBox="1"/>
          <p:nvPr/>
        </p:nvSpPr>
        <p:spPr>
          <a:xfrm>
            <a:off x="970573" y="1124713"/>
            <a:ext cx="5947200"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分析</a:t>
            </a:r>
          </a:p>
        </p:txBody>
      </p:sp>
    </p:spTree>
    <p:extLst>
      <p:ext uri="{BB962C8B-B14F-4D97-AF65-F5344CB8AC3E}">
        <p14:creationId xmlns:p14="http://schemas.microsoft.com/office/powerpoint/2010/main" val="327692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27366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实验目的</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框 5"/>
          <p:cNvSpPr txBox="1"/>
          <p:nvPr/>
        </p:nvSpPr>
        <p:spPr>
          <a:xfrm>
            <a:off x="907200" y="1171702"/>
            <a:ext cx="4183200"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zh-CN" sz="1600" dirty="0"/>
              <a:t>评估与比较不同算法的性能</a:t>
            </a:r>
            <a:endParaRPr lang="zh-CN" altLang="en-US" sz="1600" dirty="0"/>
          </a:p>
        </p:txBody>
      </p:sp>
      <p:sp>
        <p:nvSpPr>
          <p:cNvPr id="9" name="文本框 8"/>
          <p:cNvSpPr txBox="1"/>
          <p:nvPr/>
        </p:nvSpPr>
        <p:spPr>
          <a:xfrm>
            <a:off x="1346400" y="1566893"/>
            <a:ext cx="7711200" cy="529958"/>
          </a:xfrm>
          <a:prstGeom prst="rect">
            <a:avLst/>
          </a:prstGeom>
          <a:noFill/>
        </p:spPr>
        <p:txBody>
          <a:bodyPr wrap="square" rtlCol="0">
            <a:spAutoFit/>
          </a:bodyPr>
          <a:lstStyle/>
          <a:p>
            <a:r>
              <a:rPr lang="zh-CN" altLang="zh-CN" sz="1400" dirty="0"/>
              <a:t>通过</a:t>
            </a:r>
            <a:r>
              <a:rPr lang="en-US" altLang="zh-CN" sz="1400" dirty="0"/>
              <a:t>5</a:t>
            </a:r>
            <a:r>
              <a:rPr lang="zh-CN" altLang="zh-CN" sz="1400" dirty="0"/>
              <a:t>个真实的工程验证在</a:t>
            </a:r>
            <a:r>
              <a:rPr lang="en-US" altLang="zh-CN" sz="1400" dirty="0"/>
              <a:t>SUT</a:t>
            </a:r>
            <a:r>
              <a:rPr lang="zh-CN" altLang="en-US" sz="1400" dirty="0"/>
              <a:t>输入域的失效率低的</a:t>
            </a:r>
            <a:r>
              <a:rPr lang="zh-CN" altLang="zh-CN" sz="1400" dirty="0"/>
              <a:t>情况</a:t>
            </a:r>
            <a:r>
              <a:rPr lang="zh-CN" altLang="en-US" sz="1400" dirty="0"/>
              <a:t>下验证</a:t>
            </a:r>
            <a:r>
              <a:rPr lang="en-US" altLang="zh-CN" sz="1400" dirty="0"/>
              <a:t>MDRT,RDRT</a:t>
            </a:r>
            <a:r>
              <a:rPr lang="zh-CN" altLang="zh-CN" sz="1400" dirty="0"/>
              <a:t>比</a:t>
            </a:r>
            <a:r>
              <a:rPr lang="en-US" altLang="zh-CN" sz="1400" dirty="0"/>
              <a:t>RT,RPT,DRT</a:t>
            </a:r>
            <a:r>
              <a:rPr lang="zh-CN" altLang="zh-CN" sz="1400" dirty="0"/>
              <a:t>具有更高的测试效率</a:t>
            </a:r>
            <a:endParaRPr lang="zh-CN" altLang="en-US" sz="1400" dirty="0"/>
          </a:p>
        </p:txBody>
      </p:sp>
      <p:sp>
        <p:nvSpPr>
          <p:cNvPr id="15" name="文本框 14"/>
          <p:cNvSpPr txBox="1"/>
          <p:nvPr/>
        </p:nvSpPr>
        <p:spPr>
          <a:xfrm>
            <a:off x="907200" y="2165602"/>
            <a:ext cx="4183200"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探究算法参数对实验的影响</a:t>
            </a:r>
          </a:p>
        </p:txBody>
      </p:sp>
      <p:sp>
        <p:nvSpPr>
          <p:cNvPr id="16" name="文本框 15"/>
          <p:cNvSpPr txBox="1"/>
          <p:nvPr/>
        </p:nvSpPr>
        <p:spPr>
          <a:xfrm>
            <a:off x="907200" y="3135273"/>
            <a:ext cx="4183200"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探究初始剖面对实验的影响</a:t>
            </a:r>
          </a:p>
        </p:txBody>
      </p:sp>
      <p:sp>
        <p:nvSpPr>
          <p:cNvPr id="18" name="文本框 17"/>
          <p:cNvSpPr txBox="1"/>
          <p:nvPr/>
        </p:nvSpPr>
        <p:spPr>
          <a:xfrm>
            <a:off x="907200" y="4128715"/>
            <a:ext cx="4183200"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t>探究分区数目对实验的影响</a:t>
            </a:r>
          </a:p>
        </p:txBody>
      </p:sp>
      <p:sp>
        <p:nvSpPr>
          <p:cNvPr id="10" name="文本框 9"/>
          <p:cNvSpPr txBox="1"/>
          <p:nvPr/>
        </p:nvSpPr>
        <p:spPr>
          <a:xfrm>
            <a:off x="1346400" y="2560335"/>
            <a:ext cx="7711200" cy="523220"/>
          </a:xfrm>
          <a:prstGeom prst="rect">
            <a:avLst/>
          </a:prstGeom>
          <a:noFill/>
        </p:spPr>
        <p:txBody>
          <a:bodyPr wrap="square" rtlCol="0">
            <a:spAutoFit/>
          </a:bodyPr>
          <a:lstStyle/>
          <a:p>
            <a:r>
              <a:rPr lang="en-US" altLang="zh-CN" sz="1400" dirty="0"/>
              <a:t>DRT,RDRT,MDRT</a:t>
            </a:r>
            <a:r>
              <a:rPr lang="zh-CN" altLang="en-US" sz="1400" dirty="0"/>
              <a:t>参数不同</a:t>
            </a:r>
            <a:r>
              <a:rPr lang="en-US" altLang="zh-CN" sz="1400" dirty="0"/>
              <a:t>,</a:t>
            </a:r>
            <a:r>
              <a:rPr lang="zh-CN" altLang="en-US" sz="1400" dirty="0"/>
              <a:t>调整分区概率的幅度也不同</a:t>
            </a:r>
            <a:r>
              <a:rPr lang="en-US" altLang="zh-CN" sz="1400" dirty="0"/>
              <a:t>,</a:t>
            </a:r>
            <a:r>
              <a:rPr lang="zh-CN" altLang="en-US" sz="1400" dirty="0"/>
              <a:t>参数是否存在一个范围</a:t>
            </a:r>
            <a:r>
              <a:rPr lang="en-US" altLang="zh-CN" sz="1400" dirty="0"/>
              <a:t>,</a:t>
            </a:r>
            <a:r>
              <a:rPr lang="zh-CN" altLang="en-US" sz="1400" dirty="0"/>
              <a:t>即使不同的项目仍然具有较高的检测效率</a:t>
            </a:r>
          </a:p>
        </p:txBody>
      </p:sp>
      <p:sp>
        <p:nvSpPr>
          <p:cNvPr id="11" name="文本框 10"/>
          <p:cNvSpPr txBox="1"/>
          <p:nvPr/>
        </p:nvSpPr>
        <p:spPr>
          <a:xfrm>
            <a:off x="1346400" y="3485484"/>
            <a:ext cx="7840800" cy="738664"/>
          </a:xfrm>
          <a:prstGeom prst="rect">
            <a:avLst/>
          </a:prstGeom>
          <a:noFill/>
        </p:spPr>
        <p:txBody>
          <a:bodyPr wrap="square" rtlCol="0">
            <a:spAutoFit/>
          </a:bodyPr>
          <a:lstStyle/>
          <a:p>
            <a:r>
              <a:rPr lang="zh-CN" altLang="zh-CN" sz="1400" dirty="0"/>
              <a:t>根据每次执行测试用例的结果调整各个分区对应的选择概率相对于分区概率本身是很小的</a:t>
            </a:r>
            <a:r>
              <a:rPr lang="en-US" altLang="zh-CN" sz="1400" dirty="0"/>
              <a:t>,</a:t>
            </a:r>
            <a:r>
              <a:rPr lang="zh-CN" altLang="zh-CN" sz="1400" dirty="0"/>
              <a:t>因此初始概率的分布会对测试的结果产生很大的影响</a:t>
            </a:r>
            <a:r>
              <a:rPr lang="en-US" altLang="zh-CN" sz="1400" dirty="0"/>
              <a:t>.</a:t>
            </a:r>
            <a:r>
              <a:rPr lang="zh-CN" altLang="en-US" sz="1400" dirty="0"/>
              <a:t>在</a:t>
            </a:r>
            <a:r>
              <a:rPr lang="en-US" altLang="zh-CN" sz="1400" dirty="0"/>
              <a:t>SUT</a:t>
            </a:r>
            <a:r>
              <a:rPr lang="zh-CN" altLang="en-US" sz="1400" dirty="0"/>
              <a:t>输入域的失效率低时</a:t>
            </a:r>
            <a:r>
              <a:rPr lang="en-US" altLang="zh-CN" sz="1400" dirty="0"/>
              <a:t>,</a:t>
            </a:r>
            <a:r>
              <a:rPr lang="zh-CN" altLang="en-US" sz="1400" dirty="0"/>
              <a:t>探究均等和不均等初始分布对测试策略效率的影响</a:t>
            </a:r>
          </a:p>
        </p:txBody>
      </p:sp>
      <p:sp>
        <p:nvSpPr>
          <p:cNvPr id="12" name="文本框 11"/>
          <p:cNvSpPr txBox="1"/>
          <p:nvPr/>
        </p:nvSpPr>
        <p:spPr>
          <a:xfrm>
            <a:off x="1346400" y="4498047"/>
            <a:ext cx="7552800" cy="307777"/>
          </a:xfrm>
          <a:prstGeom prst="rect">
            <a:avLst/>
          </a:prstGeom>
          <a:noFill/>
        </p:spPr>
        <p:txBody>
          <a:bodyPr wrap="square" rtlCol="0">
            <a:spAutoFit/>
          </a:bodyPr>
          <a:lstStyle/>
          <a:p>
            <a:r>
              <a:rPr lang="zh-CN" altLang="en-US" sz="1400" dirty="0"/>
              <a:t>探究在</a:t>
            </a:r>
            <a:r>
              <a:rPr lang="en-US" altLang="zh-CN" sz="1400" dirty="0"/>
              <a:t>SUT</a:t>
            </a:r>
            <a:r>
              <a:rPr lang="zh-CN" altLang="en-US" sz="1400" dirty="0"/>
              <a:t>输入域的失效率低时</a:t>
            </a:r>
            <a:r>
              <a:rPr lang="en-US" altLang="zh-CN" sz="1400" dirty="0"/>
              <a:t>,</a:t>
            </a:r>
            <a:r>
              <a:rPr lang="zh-CN" altLang="en-US" sz="1400" dirty="0"/>
              <a:t>分区数目对测试策略效率的影响</a:t>
            </a:r>
          </a:p>
        </p:txBody>
      </p:sp>
    </p:spTree>
    <p:extLst>
      <p:ext uri="{BB962C8B-B14F-4D97-AF65-F5344CB8AC3E}">
        <p14:creationId xmlns:p14="http://schemas.microsoft.com/office/powerpoint/2010/main" val="198753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p:bldP spid="16" grpId="0"/>
      <p:bldP spid="18" grpId="0"/>
      <p:bldP spid="10" grpId="0"/>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27366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变异测试</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14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1415963"/>
            <a:ext cx="3886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155200" y="1872000"/>
            <a:ext cx="3319200" cy="1200329"/>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基本假设</a:t>
            </a:r>
            <a:endParaRPr lang="en-US" altLang="zh-CN" dirty="0"/>
          </a:p>
          <a:p>
            <a:pPr marL="285750" indent="-285750">
              <a:buFont typeface="Wingdings" panose="05000000000000000000" pitchFamily="2" charset="2"/>
              <a:buChar char="Ø"/>
            </a:pPr>
            <a:r>
              <a:rPr lang="zh-CN" altLang="en-US" dirty="0"/>
              <a:t>简单变异体和复杂变异体</a:t>
            </a:r>
            <a:endParaRPr lang="en-US" altLang="zh-CN" dirty="0"/>
          </a:p>
          <a:p>
            <a:pPr marL="285750" indent="-285750">
              <a:buFont typeface="Wingdings" panose="05000000000000000000" pitchFamily="2" charset="2"/>
              <a:buChar char="Ø"/>
            </a:pPr>
            <a:r>
              <a:rPr lang="zh-CN" altLang="en-US" dirty="0"/>
              <a:t>一阶变异体和和高阶变异体</a:t>
            </a:r>
            <a:endParaRPr lang="en-US" altLang="zh-CN" dirty="0"/>
          </a:p>
          <a:p>
            <a:pPr marL="285750" indent="-285750">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83830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46312" y="786653"/>
            <a:ext cx="3590364"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Oracle</a:t>
            </a:r>
            <a:endParaRPr lang="zh-CN" altLang="en-US" sz="2400" dirty="0">
              <a:latin typeface="Georgia" panose="02040502050405020303" pitchFamily="18" charset="0"/>
              <a:ea typeface="黑体" panose="02010609060101010101" pitchFamily="49" charset="-122"/>
            </a:endParaRPr>
          </a:p>
        </p:txBody>
      </p:sp>
      <p:sp>
        <p:nvSpPr>
          <p:cNvPr id="8" name="文本框 7"/>
          <p:cNvSpPr txBox="1"/>
          <p:nvPr/>
        </p:nvSpPr>
        <p:spPr>
          <a:xfrm>
            <a:off x="746312" y="2767853"/>
            <a:ext cx="3590364"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Oracle</a:t>
            </a:r>
            <a:r>
              <a:rPr lang="zh-CN" altLang="en-US" sz="2400" dirty="0">
                <a:latin typeface="Georgia" panose="02040502050405020303" pitchFamily="18" charset="0"/>
                <a:ea typeface="黑体" panose="02010609060101010101" pitchFamily="49" charset="-122"/>
              </a:rPr>
              <a:t>问题</a:t>
            </a:r>
          </a:p>
        </p:txBody>
      </p:sp>
      <p:sp>
        <p:nvSpPr>
          <p:cNvPr id="5" name="文本框 4"/>
          <p:cNvSpPr txBox="1"/>
          <p:nvPr/>
        </p:nvSpPr>
        <p:spPr>
          <a:xfrm>
            <a:off x="1089213" y="1425388"/>
            <a:ext cx="5096436" cy="1230406"/>
          </a:xfrm>
          <a:prstGeom prst="rect">
            <a:avLst/>
          </a:prstGeom>
          <a:noFill/>
        </p:spPr>
        <p:txBody>
          <a:bodyPr wrap="square" rtlCol="0">
            <a:spAutoFit/>
          </a:bodyPr>
          <a:lstStyle/>
          <a:p>
            <a:r>
              <a:rPr lang="zh-CN" altLang="en-US" dirty="0"/>
              <a:t>根据</a:t>
            </a:r>
            <a:r>
              <a:rPr lang="en-US" altLang="zh-CN" dirty="0">
                <a:latin typeface="Georgia" panose="02040502050405020303" pitchFamily="18" charset="0"/>
              </a:rPr>
              <a:t>ELAINE J. WEYUKER</a:t>
            </a:r>
            <a:r>
              <a:rPr lang="en-US" altLang="zh-CN" dirty="0"/>
              <a:t>1980</a:t>
            </a:r>
            <a:r>
              <a:rPr lang="zh-CN" altLang="en-US" dirty="0"/>
              <a:t>年的技术报告：</a:t>
            </a:r>
            <a:r>
              <a:rPr lang="en-US" altLang="zh-CN" dirty="0">
                <a:latin typeface="Georgia" panose="02040502050405020303" pitchFamily="18" charset="0"/>
              </a:rPr>
              <a:t>oracle</a:t>
            </a:r>
            <a:r>
              <a:rPr lang="zh-CN" altLang="en-US" dirty="0"/>
              <a:t>是能够准确地判断系统的输出是否正确的测试人员或者外部的机制</a:t>
            </a:r>
            <a:r>
              <a:rPr lang="en-US" altLang="zh-CN" dirty="0"/>
              <a:t> </a:t>
            </a:r>
            <a:br>
              <a:rPr lang="en-US" altLang="zh-CN" dirty="0"/>
            </a:br>
            <a:endParaRPr lang="zh-CN" altLang="en-US" dirty="0"/>
          </a:p>
        </p:txBody>
      </p:sp>
      <p:sp>
        <p:nvSpPr>
          <p:cNvPr id="6" name="文本框 5"/>
          <p:cNvSpPr txBox="1"/>
          <p:nvPr/>
        </p:nvSpPr>
        <p:spPr>
          <a:xfrm>
            <a:off x="1089212" y="3403428"/>
            <a:ext cx="5096436" cy="646331"/>
          </a:xfrm>
          <a:prstGeom prst="rect">
            <a:avLst/>
          </a:prstGeom>
          <a:noFill/>
        </p:spPr>
        <p:txBody>
          <a:bodyPr wrap="square" rtlCol="0">
            <a:spAutoFit/>
          </a:bodyPr>
          <a:lstStyle/>
          <a:p>
            <a:r>
              <a:rPr lang="zh-CN" altLang="en-US" dirty="0"/>
              <a:t>不存在</a:t>
            </a:r>
            <a:r>
              <a:rPr lang="en-US" altLang="zh-CN" dirty="0"/>
              <a:t>oracle</a:t>
            </a:r>
            <a:r>
              <a:rPr lang="zh-CN" altLang="en-US" dirty="0"/>
              <a:t>或者测试人员必须花费很大的代价才能决定系统的输出是否正确</a:t>
            </a:r>
          </a:p>
        </p:txBody>
      </p:sp>
    </p:spTree>
    <p:extLst>
      <p:ext uri="{BB962C8B-B14F-4D97-AF65-F5344CB8AC3E}">
        <p14:creationId xmlns:p14="http://schemas.microsoft.com/office/powerpoint/2010/main" val="324624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31686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待测程序基本信息</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980400" y="1067262"/>
            <a:ext cx="7488000" cy="1202400"/>
          </a:xfrm>
          <a:prstGeom prst="rect">
            <a:avLst/>
          </a:prstGeom>
          <a:noFill/>
        </p:spPr>
        <p:txBody>
          <a:bodyPr wrap="square" rtlCol="0">
            <a:spAutoFit/>
          </a:bodyPr>
          <a:lstStyle/>
          <a:p>
            <a:r>
              <a:rPr lang="zh-CN" altLang="zh-CN" dirty="0"/>
              <a:t>为了尽量模拟实际工程上的情况，本文选取了</a:t>
            </a:r>
            <a:r>
              <a:rPr lang="en-US" altLang="zh-CN" dirty="0"/>
              <a:t>SIR</a:t>
            </a:r>
            <a:r>
              <a:rPr lang="zh-CN" altLang="zh-CN" dirty="0"/>
              <a:t>网站中提供的由</a:t>
            </a:r>
            <a:r>
              <a:rPr lang="en-US" altLang="zh-CN" dirty="0"/>
              <a:t>C</a:t>
            </a:r>
            <a:r>
              <a:rPr lang="zh-CN" altLang="zh-CN" dirty="0"/>
              <a:t>语言编写的</a:t>
            </a:r>
            <a:r>
              <a:rPr lang="en-US" altLang="zh-CN" dirty="0"/>
              <a:t>5</a:t>
            </a:r>
            <a:r>
              <a:rPr lang="zh-CN" altLang="zh-CN" dirty="0"/>
              <a:t>个真是存在的源程序：</a:t>
            </a:r>
            <a:r>
              <a:rPr lang="en-US" altLang="zh-CN" dirty="0"/>
              <a:t>GREP</a:t>
            </a:r>
            <a:r>
              <a:rPr lang="zh-CN" altLang="zh-CN" dirty="0"/>
              <a:t>、</a:t>
            </a:r>
            <a:r>
              <a:rPr lang="en-US" altLang="zh-CN" dirty="0"/>
              <a:t>GZIP</a:t>
            </a:r>
            <a:r>
              <a:rPr lang="zh-CN" altLang="zh-CN" dirty="0"/>
              <a:t>、</a:t>
            </a:r>
            <a:r>
              <a:rPr lang="en-US" altLang="zh-CN" dirty="0"/>
              <a:t>FLEX</a:t>
            </a:r>
            <a:r>
              <a:rPr lang="zh-CN" altLang="zh-CN" dirty="0"/>
              <a:t>、</a:t>
            </a:r>
            <a:r>
              <a:rPr lang="en-US" altLang="zh-CN" dirty="0"/>
              <a:t>BASH</a:t>
            </a:r>
            <a:r>
              <a:rPr lang="zh-CN" altLang="zh-CN" dirty="0"/>
              <a:t>以及</a:t>
            </a:r>
            <a:r>
              <a:rPr lang="en-US" altLang="zh-CN" dirty="0"/>
              <a:t>MAKE</a:t>
            </a:r>
            <a:r>
              <a:rPr lang="zh-CN" altLang="zh-CN" dirty="0"/>
              <a:t>。这</a:t>
            </a:r>
            <a:r>
              <a:rPr lang="en-US" altLang="zh-CN" dirty="0"/>
              <a:t>5</a:t>
            </a:r>
            <a:r>
              <a:rPr lang="zh-CN" altLang="zh-CN" dirty="0"/>
              <a:t>个待测源程序的</a:t>
            </a:r>
            <a:r>
              <a:rPr lang="en-US" altLang="zh-CN" dirty="0"/>
              <a:t>LOC</a:t>
            </a:r>
            <a:r>
              <a:rPr lang="zh-CN" altLang="zh-CN" dirty="0"/>
              <a:t>都在</a:t>
            </a:r>
            <a:r>
              <a:rPr lang="en-US" altLang="zh-CN" dirty="0"/>
              <a:t>5000</a:t>
            </a:r>
            <a:r>
              <a:rPr lang="zh-CN" altLang="zh-CN" dirty="0"/>
              <a:t>行以上，并且由于都是</a:t>
            </a:r>
            <a:r>
              <a:rPr lang="en-US" altLang="zh-CN" dirty="0"/>
              <a:t>LINUX</a:t>
            </a:r>
            <a:r>
              <a:rPr lang="zh-CN" altLang="zh-CN" dirty="0"/>
              <a:t>内核的一部分因此比较普及，选取这</a:t>
            </a:r>
            <a:r>
              <a:rPr lang="en-US" altLang="zh-CN" dirty="0"/>
              <a:t>5</a:t>
            </a:r>
            <a:r>
              <a:rPr lang="zh-CN" altLang="zh-CN" dirty="0"/>
              <a:t>个程序作为待测程序具有就较高的可信度</a:t>
            </a:r>
            <a:endParaRPr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756528634"/>
              </p:ext>
            </p:extLst>
          </p:nvPr>
        </p:nvGraphicFramePr>
        <p:xfrm>
          <a:off x="1532217" y="2438540"/>
          <a:ext cx="5494525" cy="1905000"/>
        </p:xfrm>
        <a:graphic>
          <a:graphicData uri="http://schemas.openxmlformats.org/drawingml/2006/table">
            <a:tbl>
              <a:tblPr firstRow="1" firstCol="1" bandRow="1" bandCol="1">
                <a:tableStyleId>{D7AC3CCA-C797-4891-BE02-D94E43425B78}</a:tableStyleId>
              </a:tblPr>
              <a:tblGrid>
                <a:gridCol w="576000">
                  <a:extLst>
                    <a:ext uri="{9D8B030D-6E8A-4147-A177-3AD203B41FA5}">
                      <a16:colId xmlns:a16="http://schemas.microsoft.com/office/drawing/2014/main" val="2639042401"/>
                    </a:ext>
                  </a:extLst>
                </a:gridCol>
                <a:gridCol w="684000">
                  <a:extLst>
                    <a:ext uri="{9D8B030D-6E8A-4147-A177-3AD203B41FA5}">
                      <a16:colId xmlns:a16="http://schemas.microsoft.com/office/drawing/2014/main" val="1369117810"/>
                    </a:ext>
                  </a:extLst>
                </a:gridCol>
                <a:gridCol w="684000">
                  <a:extLst>
                    <a:ext uri="{9D8B030D-6E8A-4147-A177-3AD203B41FA5}">
                      <a16:colId xmlns:a16="http://schemas.microsoft.com/office/drawing/2014/main" val="2622605796"/>
                    </a:ext>
                  </a:extLst>
                </a:gridCol>
                <a:gridCol w="958525">
                  <a:extLst>
                    <a:ext uri="{9D8B030D-6E8A-4147-A177-3AD203B41FA5}">
                      <a16:colId xmlns:a16="http://schemas.microsoft.com/office/drawing/2014/main" val="2450741757"/>
                    </a:ext>
                  </a:extLst>
                </a:gridCol>
                <a:gridCol w="828000">
                  <a:extLst>
                    <a:ext uri="{9D8B030D-6E8A-4147-A177-3AD203B41FA5}">
                      <a16:colId xmlns:a16="http://schemas.microsoft.com/office/drawing/2014/main" val="32536116"/>
                    </a:ext>
                  </a:extLst>
                </a:gridCol>
                <a:gridCol w="1080000">
                  <a:extLst>
                    <a:ext uri="{9D8B030D-6E8A-4147-A177-3AD203B41FA5}">
                      <a16:colId xmlns:a16="http://schemas.microsoft.com/office/drawing/2014/main" val="994683031"/>
                    </a:ext>
                  </a:extLst>
                </a:gridCol>
                <a:gridCol w="684000">
                  <a:extLst>
                    <a:ext uri="{9D8B030D-6E8A-4147-A177-3AD203B41FA5}">
                      <a16:colId xmlns:a16="http://schemas.microsoft.com/office/drawing/2014/main" val="163519211"/>
                    </a:ext>
                  </a:extLst>
                </a:gridCol>
              </a:tblGrid>
              <a:tr h="0">
                <a:tc>
                  <a:txBody>
                    <a:bodyPr/>
                    <a:lstStyle/>
                    <a:p>
                      <a:pPr marL="0" algn="ctr" defTabSz="685800" rtl="0" eaLnBrk="1" fontAlgn="ctr" latinLnBrk="0" hangingPunct="1">
                        <a:lnSpc>
                          <a:spcPts val="2500"/>
                        </a:lnSpc>
                        <a:spcAft>
                          <a:spcPts val="0"/>
                        </a:spcAft>
                      </a:pPr>
                      <a:r>
                        <a:rPr lang="zh-CN" altLang="en-US" sz="1050" kern="0" dirty="0">
                          <a:effectLst/>
                        </a:rPr>
                        <a:t>源程序</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zh-CN" altLang="en-US" sz="1050" kern="0" dirty="0">
                          <a:effectLst/>
                        </a:rPr>
                        <a:t>代码行数</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zh-CN" altLang="en-US" sz="1050" kern="0" dirty="0">
                          <a:effectLst/>
                        </a:rPr>
                        <a:t>测试版本</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zh-CN" altLang="en-US" sz="1050" kern="0" dirty="0">
                          <a:effectLst/>
                        </a:rPr>
                        <a:t>测试用例数目</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zh-CN" altLang="en-US" sz="1050" kern="0" dirty="0">
                          <a:effectLst/>
                        </a:rPr>
                        <a:t>故障数目</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zh-CN" altLang="en-US" sz="1050" kern="0" dirty="0">
                          <a:effectLst/>
                        </a:rPr>
                        <a:t>测试的故障数目</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zh-CN" altLang="en-US" sz="1050" kern="0" dirty="0">
                          <a:effectLst/>
                        </a:rPr>
                        <a:t>分区数目</a:t>
                      </a:r>
                      <a:endParaRPr lang="zh-CN" altLang="en-US" sz="1050" kern="0" dirty="0">
                        <a:solidFill>
                          <a:schemeClr val="dk1"/>
                        </a:solidFill>
                        <a:effectLst/>
                        <a:latin typeface="+mn-lt"/>
                        <a:ea typeface="+mn-ea"/>
                        <a:cs typeface="+mn-cs"/>
                      </a:endParaRPr>
                    </a:p>
                  </a:txBody>
                  <a:tcPr marL="68580" marR="68580" marT="0" marB="0" anchor="ctr" anchorCtr="1"/>
                </a:tc>
                <a:extLst>
                  <a:ext uri="{0D108BD9-81ED-4DB2-BD59-A6C34878D82A}">
                    <a16:rowId xmlns:a16="http://schemas.microsoft.com/office/drawing/2014/main" val="1643435999"/>
                  </a:ext>
                </a:extLst>
              </a:tr>
              <a:tr h="0">
                <a:tc>
                  <a:txBody>
                    <a:bodyPr/>
                    <a:lstStyle/>
                    <a:p>
                      <a:pPr marL="0" algn="ctr" defTabSz="685800" rtl="0" eaLnBrk="1" fontAlgn="ctr" latinLnBrk="0" hangingPunct="1">
                        <a:lnSpc>
                          <a:spcPts val="2500"/>
                        </a:lnSpc>
                        <a:spcAft>
                          <a:spcPts val="0"/>
                        </a:spcAft>
                      </a:pPr>
                      <a:r>
                        <a:rPr lang="en-US" sz="1050" kern="0" dirty="0">
                          <a:effectLst/>
                        </a:rPr>
                        <a:t>bash</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59846</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V1</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1061</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6</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6</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6</a:t>
                      </a:r>
                      <a:r>
                        <a:rPr lang="zh-CN" altLang="en-US" sz="1050" kern="0" dirty="0">
                          <a:effectLst/>
                        </a:rPr>
                        <a:t>，</a:t>
                      </a:r>
                      <a:r>
                        <a:rPr lang="en-US" altLang="zh-CN" sz="1050" kern="0" dirty="0">
                          <a:effectLst/>
                        </a:rPr>
                        <a:t>4</a:t>
                      </a:r>
                      <a:endParaRPr lang="zh-CN" altLang="en-US" sz="1050" kern="0" dirty="0">
                        <a:solidFill>
                          <a:schemeClr val="dk1"/>
                        </a:solidFill>
                        <a:effectLst/>
                        <a:latin typeface="+mn-lt"/>
                        <a:ea typeface="+mn-ea"/>
                        <a:cs typeface="+mn-cs"/>
                      </a:endParaRPr>
                    </a:p>
                  </a:txBody>
                  <a:tcPr marL="68580" marR="68580" marT="0" marB="0" anchor="ctr" anchorCtr="1"/>
                </a:tc>
                <a:extLst>
                  <a:ext uri="{0D108BD9-81ED-4DB2-BD59-A6C34878D82A}">
                    <a16:rowId xmlns:a16="http://schemas.microsoft.com/office/drawing/2014/main" val="2319352206"/>
                  </a:ext>
                </a:extLst>
              </a:tr>
              <a:tr h="0">
                <a:tc>
                  <a:txBody>
                    <a:bodyPr/>
                    <a:lstStyle/>
                    <a:p>
                      <a:pPr marL="0" algn="ctr" defTabSz="685800" rtl="0" eaLnBrk="1" fontAlgn="ctr" latinLnBrk="0" hangingPunct="1">
                        <a:lnSpc>
                          <a:spcPts val="2500"/>
                        </a:lnSpc>
                        <a:spcAft>
                          <a:spcPts val="0"/>
                        </a:spcAft>
                      </a:pPr>
                      <a:r>
                        <a:rPr lang="en-US" sz="1050" kern="0">
                          <a:effectLst/>
                        </a:rPr>
                        <a:t>flex</a:t>
                      </a:r>
                      <a:endParaRPr lang="zh-CN" altLang="en-US" sz="1050" kern="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10459</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marR="0" lvl="0" indent="0" algn="ctr" defTabSz="685800" rtl="0" eaLnBrk="1" fontAlgn="ctr" latinLnBrk="0" hangingPunct="1">
                        <a:lnSpc>
                          <a:spcPts val="2500"/>
                        </a:lnSpc>
                        <a:spcBef>
                          <a:spcPts val="0"/>
                        </a:spcBef>
                        <a:spcAft>
                          <a:spcPts val="0"/>
                        </a:spcAft>
                        <a:buClrTx/>
                        <a:buSzTx/>
                        <a:buFontTx/>
                        <a:buNone/>
                        <a:tabLst/>
                        <a:defRPr/>
                      </a:pPr>
                      <a:r>
                        <a:rPr lang="en-US" altLang="zh-CN" sz="1050" kern="0" dirty="0">
                          <a:effectLst/>
                        </a:rPr>
                        <a:t>V1</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567</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19</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3</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6</a:t>
                      </a:r>
                      <a:r>
                        <a:rPr lang="zh-CN" altLang="en-US" sz="1050" kern="0" dirty="0">
                          <a:effectLst/>
                        </a:rPr>
                        <a:t>，</a:t>
                      </a:r>
                      <a:r>
                        <a:rPr lang="en-US" altLang="zh-CN" sz="1050" kern="0" dirty="0">
                          <a:effectLst/>
                        </a:rPr>
                        <a:t>3</a:t>
                      </a:r>
                      <a:endParaRPr lang="zh-CN" altLang="en-US" sz="1050" kern="0" dirty="0">
                        <a:solidFill>
                          <a:schemeClr val="dk1"/>
                        </a:solidFill>
                        <a:effectLst/>
                        <a:latin typeface="+mn-lt"/>
                        <a:ea typeface="+mn-ea"/>
                        <a:cs typeface="+mn-cs"/>
                      </a:endParaRPr>
                    </a:p>
                  </a:txBody>
                  <a:tcPr marL="68580" marR="68580" marT="0" marB="0" anchor="ctr" anchorCtr="1"/>
                </a:tc>
                <a:extLst>
                  <a:ext uri="{0D108BD9-81ED-4DB2-BD59-A6C34878D82A}">
                    <a16:rowId xmlns:a16="http://schemas.microsoft.com/office/drawing/2014/main" val="3354292418"/>
                  </a:ext>
                </a:extLst>
              </a:tr>
              <a:tr h="0">
                <a:tc>
                  <a:txBody>
                    <a:bodyPr/>
                    <a:lstStyle/>
                    <a:p>
                      <a:pPr marL="0" algn="ctr" defTabSz="685800" rtl="0" eaLnBrk="1" fontAlgn="ctr" latinLnBrk="0" hangingPunct="1">
                        <a:lnSpc>
                          <a:spcPts val="2500"/>
                        </a:lnSpc>
                        <a:spcAft>
                          <a:spcPts val="0"/>
                        </a:spcAft>
                      </a:pPr>
                      <a:r>
                        <a:rPr lang="en-US" sz="1050" kern="0" dirty="0">
                          <a:effectLst/>
                        </a:rPr>
                        <a:t>grep</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10068</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V1</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809</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19</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5</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6</a:t>
                      </a:r>
                      <a:r>
                        <a:rPr lang="zh-CN" altLang="en-US" sz="1050" kern="0" dirty="0">
                          <a:effectLst/>
                        </a:rPr>
                        <a:t>，</a:t>
                      </a:r>
                      <a:r>
                        <a:rPr lang="en-US" altLang="zh-CN" sz="1050" kern="0" dirty="0">
                          <a:effectLst/>
                        </a:rPr>
                        <a:t>4</a:t>
                      </a:r>
                      <a:endParaRPr lang="zh-CN" altLang="en-US" sz="1050" kern="0" dirty="0">
                        <a:solidFill>
                          <a:schemeClr val="dk1"/>
                        </a:solidFill>
                        <a:effectLst/>
                        <a:latin typeface="+mn-lt"/>
                        <a:ea typeface="+mn-ea"/>
                        <a:cs typeface="+mn-cs"/>
                      </a:endParaRPr>
                    </a:p>
                  </a:txBody>
                  <a:tcPr marL="68580" marR="68580" marT="0" marB="0" anchor="ctr" anchorCtr="1"/>
                </a:tc>
                <a:extLst>
                  <a:ext uri="{0D108BD9-81ED-4DB2-BD59-A6C34878D82A}">
                    <a16:rowId xmlns:a16="http://schemas.microsoft.com/office/drawing/2014/main" val="2339819898"/>
                  </a:ext>
                </a:extLst>
              </a:tr>
              <a:tr h="0">
                <a:tc>
                  <a:txBody>
                    <a:bodyPr/>
                    <a:lstStyle/>
                    <a:p>
                      <a:pPr marL="0" algn="ctr" defTabSz="685800" rtl="0" eaLnBrk="1" fontAlgn="ctr" latinLnBrk="0" hangingPunct="1">
                        <a:lnSpc>
                          <a:spcPts val="2500"/>
                        </a:lnSpc>
                        <a:spcAft>
                          <a:spcPts val="0"/>
                        </a:spcAft>
                      </a:pPr>
                      <a:r>
                        <a:rPr lang="en-US" sz="1050" kern="0" dirty="0" err="1">
                          <a:effectLst/>
                        </a:rPr>
                        <a:t>gzip</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5680</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V1</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217</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16</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5</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4</a:t>
                      </a:r>
                      <a:r>
                        <a:rPr lang="zh-CN" altLang="en-US" sz="1050" kern="0" dirty="0">
                          <a:effectLst/>
                        </a:rPr>
                        <a:t>，</a:t>
                      </a:r>
                      <a:r>
                        <a:rPr lang="en-US" altLang="zh-CN" sz="1050" kern="0" dirty="0">
                          <a:effectLst/>
                        </a:rPr>
                        <a:t>3</a:t>
                      </a:r>
                      <a:endParaRPr lang="zh-CN" altLang="en-US" sz="1050" kern="0" dirty="0">
                        <a:solidFill>
                          <a:schemeClr val="dk1"/>
                        </a:solidFill>
                        <a:effectLst/>
                        <a:latin typeface="+mn-lt"/>
                        <a:ea typeface="+mn-ea"/>
                        <a:cs typeface="+mn-cs"/>
                      </a:endParaRPr>
                    </a:p>
                  </a:txBody>
                  <a:tcPr marL="68580" marR="68580" marT="0" marB="0" anchor="ctr" anchorCtr="1"/>
                </a:tc>
                <a:extLst>
                  <a:ext uri="{0D108BD9-81ED-4DB2-BD59-A6C34878D82A}">
                    <a16:rowId xmlns:a16="http://schemas.microsoft.com/office/drawing/2014/main" val="2856901744"/>
                  </a:ext>
                </a:extLst>
              </a:tr>
              <a:tr h="0">
                <a:tc>
                  <a:txBody>
                    <a:bodyPr/>
                    <a:lstStyle/>
                    <a:p>
                      <a:pPr marL="0" algn="ctr" defTabSz="685800" rtl="0" eaLnBrk="1" fontAlgn="ctr" latinLnBrk="0" hangingPunct="1">
                        <a:lnSpc>
                          <a:spcPts val="2500"/>
                        </a:lnSpc>
                        <a:spcAft>
                          <a:spcPts val="0"/>
                        </a:spcAft>
                      </a:pPr>
                      <a:r>
                        <a:rPr lang="en-US" sz="1050" kern="0" dirty="0">
                          <a:effectLst/>
                        </a:rPr>
                        <a:t>make</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35545</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V1</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793</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sz="1050" kern="0" dirty="0">
                          <a:effectLst/>
                        </a:rPr>
                        <a:t>19</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2</a:t>
                      </a:r>
                      <a:endParaRPr lang="zh-CN" altLang="en-US" sz="1050" kern="0" dirty="0">
                        <a:solidFill>
                          <a:schemeClr val="dk1"/>
                        </a:solidFill>
                        <a:effectLst/>
                        <a:latin typeface="+mn-lt"/>
                        <a:ea typeface="+mn-ea"/>
                        <a:cs typeface="+mn-cs"/>
                      </a:endParaRPr>
                    </a:p>
                  </a:txBody>
                  <a:tcPr marL="68580" marR="68580" marT="0" marB="0" anchor="ctr" anchorCtr="1"/>
                </a:tc>
                <a:tc>
                  <a:txBody>
                    <a:bodyPr/>
                    <a:lstStyle/>
                    <a:p>
                      <a:pPr marL="0" algn="ctr" defTabSz="685800" rtl="0" eaLnBrk="1" fontAlgn="ctr" latinLnBrk="0" hangingPunct="1">
                        <a:lnSpc>
                          <a:spcPts val="2500"/>
                        </a:lnSpc>
                        <a:spcAft>
                          <a:spcPts val="0"/>
                        </a:spcAft>
                      </a:pPr>
                      <a:r>
                        <a:rPr lang="en-US" altLang="zh-CN" sz="1050" kern="0" dirty="0">
                          <a:effectLst/>
                        </a:rPr>
                        <a:t>5</a:t>
                      </a:r>
                      <a:r>
                        <a:rPr lang="zh-CN" altLang="en-US" sz="1050" kern="0" dirty="0">
                          <a:effectLst/>
                        </a:rPr>
                        <a:t>，</a:t>
                      </a:r>
                      <a:r>
                        <a:rPr lang="en-US" altLang="zh-CN" sz="1050" kern="0" dirty="0">
                          <a:effectLst/>
                        </a:rPr>
                        <a:t>3</a:t>
                      </a:r>
                      <a:endParaRPr lang="zh-CN" altLang="en-US" sz="1050" kern="0" dirty="0">
                        <a:solidFill>
                          <a:schemeClr val="dk1"/>
                        </a:solidFill>
                        <a:effectLst/>
                        <a:latin typeface="+mn-lt"/>
                        <a:ea typeface="+mn-ea"/>
                        <a:cs typeface="+mn-cs"/>
                      </a:endParaRPr>
                    </a:p>
                  </a:txBody>
                  <a:tcPr marL="68580" marR="68580" marT="0" marB="0" anchor="ctr" anchorCtr="1"/>
                </a:tc>
                <a:extLst>
                  <a:ext uri="{0D108BD9-81ED-4DB2-BD59-A6C34878D82A}">
                    <a16:rowId xmlns:a16="http://schemas.microsoft.com/office/drawing/2014/main" val="3643325451"/>
                  </a:ext>
                </a:extLst>
              </a:tr>
            </a:tbl>
          </a:graphicData>
        </a:graphic>
      </p:graphicFrame>
    </p:spTree>
    <p:extLst>
      <p:ext uri="{BB962C8B-B14F-4D97-AF65-F5344CB8AC3E}">
        <p14:creationId xmlns:p14="http://schemas.microsoft.com/office/powerpoint/2010/main" val="316554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18078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评估策略</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1029600" y="1173600"/>
            <a:ext cx="6775200" cy="646331"/>
          </a:xfrm>
          <a:prstGeom prst="rect">
            <a:avLst/>
          </a:prstGeom>
          <a:noFill/>
        </p:spPr>
        <p:txBody>
          <a:bodyPr wrap="square" rtlCol="0">
            <a:spAutoFit/>
          </a:bodyPr>
          <a:lstStyle/>
          <a:p>
            <a:r>
              <a:rPr lang="zh-CN" altLang="en-US" dirty="0"/>
              <a:t>使用五个测试策略</a:t>
            </a:r>
            <a:r>
              <a:rPr lang="en-US" altLang="zh-CN" dirty="0"/>
              <a:t>(RT,RPT,DRT,MDRT,RDRT)</a:t>
            </a:r>
            <a:r>
              <a:rPr lang="zh-CN" altLang="en-US" dirty="0"/>
              <a:t>分别测试</a:t>
            </a:r>
            <a:r>
              <a:rPr lang="en-US" altLang="zh-CN" dirty="0"/>
              <a:t>5</a:t>
            </a:r>
            <a:r>
              <a:rPr lang="zh-CN" altLang="en-US" dirty="0"/>
              <a:t>个真实的项目</a:t>
            </a:r>
            <a:r>
              <a:rPr lang="en-US" altLang="zh-CN" dirty="0"/>
              <a:t>,</a:t>
            </a:r>
            <a:r>
              <a:rPr lang="zh-CN" altLang="en-US" dirty="0"/>
              <a:t>比较它们的故障检测效率</a:t>
            </a:r>
          </a:p>
        </p:txBody>
      </p:sp>
      <p:sp>
        <p:nvSpPr>
          <p:cNvPr id="7" name="文本框 6"/>
          <p:cNvSpPr txBox="1"/>
          <p:nvPr/>
        </p:nvSpPr>
        <p:spPr>
          <a:xfrm>
            <a:off x="1029600" y="1825462"/>
            <a:ext cx="330480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度量方法</a:t>
            </a:r>
          </a:p>
        </p:txBody>
      </p:sp>
      <p:sp>
        <p:nvSpPr>
          <p:cNvPr id="8" name="文本框 7"/>
          <p:cNvSpPr txBox="1"/>
          <p:nvPr/>
        </p:nvSpPr>
        <p:spPr>
          <a:xfrm>
            <a:off x="1180800" y="2311201"/>
            <a:ext cx="7963200" cy="1477328"/>
          </a:xfrm>
          <a:prstGeom prst="rect">
            <a:avLst/>
          </a:prstGeom>
          <a:noFill/>
        </p:spPr>
        <p:txBody>
          <a:bodyPr wrap="square" rtlCol="0">
            <a:spAutoFit/>
          </a:bodyPr>
          <a:lstStyle/>
          <a:p>
            <a:r>
              <a:rPr lang="zh-CN" altLang="en-US" dirty="0"/>
              <a:t>为了量化以上</a:t>
            </a:r>
            <a:r>
              <a:rPr lang="en-US" altLang="zh-CN" dirty="0"/>
              <a:t>5</a:t>
            </a:r>
            <a:r>
              <a:rPr lang="zh-CN" altLang="en-US" dirty="0"/>
              <a:t>种测试策略的故障检测效率</a:t>
            </a:r>
            <a:r>
              <a:rPr lang="en-US" altLang="zh-CN" dirty="0"/>
              <a:t>,</a:t>
            </a:r>
            <a:r>
              <a:rPr lang="zh-CN" altLang="en-US" dirty="0"/>
              <a:t>采用了</a:t>
            </a:r>
            <a:r>
              <a:rPr lang="en-US" altLang="zh-CN" dirty="0"/>
              <a:t>:</a:t>
            </a:r>
          </a:p>
          <a:p>
            <a:pPr marL="342900" indent="-342900">
              <a:buFont typeface="+mj-lt"/>
              <a:buAutoNum type="arabicPeriod"/>
            </a:pPr>
            <a:r>
              <a:rPr lang="en-US" altLang="zh-CN" dirty="0"/>
              <a:t>T-Measure:</a:t>
            </a:r>
            <a:r>
              <a:rPr lang="zh-CN" altLang="en-US" dirty="0"/>
              <a:t>检测出所有的故障用到的测试用例数目</a:t>
            </a:r>
            <a:endParaRPr lang="en-US" altLang="zh-CN" dirty="0"/>
          </a:p>
          <a:p>
            <a:pPr marL="342900" indent="-342900">
              <a:buFont typeface="+mj-lt"/>
              <a:buAutoNum type="arabicPeriod"/>
            </a:pPr>
            <a:r>
              <a:rPr lang="en-US" altLang="zh-CN" dirty="0"/>
              <a:t>NF-Measure:</a:t>
            </a:r>
            <a:r>
              <a:rPr lang="zh-CN" altLang="en-US" dirty="0"/>
              <a:t>检测出第一个故障后检测出第二个故障用到的测试用例数目</a:t>
            </a:r>
            <a:endParaRPr lang="en-US" altLang="zh-CN" dirty="0"/>
          </a:p>
          <a:p>
            <a:pPr marL="342900" indent="-342900">
              <a:buFont typeface="+mj-lt"/>
              <a:buAutoNum type="arabicPeriod"/>
            </a:pPr>
            <a:r>
              <a:rPr lang="en-US" altLang="zh-CN" dirty="0"/>
              <a:t>F-Measure:</a:t>
            </a:r>
            <a:r>
              <a:rPr lang="zh-CN" altLang="en-US" dirty="0"/>
              <a:t>检测出第一个故障用到的测试用例数目</a:t>
            </a:r>
            <a:endParaRPr lang="en-US" altLang="zh-CN" dirty="0"/>
          </a:p>
          <a:p>
            <a:pPr marL="342900" indent="-342900">
              <a:buFont typeface="+mj-lt"/>
              <a:buAutoNum type="arabicPeriod"/>
            </a:pPr>
            <a:r>
              <a:rPr lang="en-US" altLang="zh-CN" dirty="0"/>
              <a:t>D: T-Measure, NF-Measure, F-Measure</a:t>
            </a:r>
            <a:r>
              <a:rPr lang="zh-CN" altLang="en-US" dirty="0"/>
              <a:t>的方差</a:t>
            </a:r>
          </a:p>
        </p:txBody>
      </p:sp>
    </p:spTree>
    <p:extLst>
      <p:ext uri="{BB962C8B-B14F-4D97-AF65-F5344CB8AC3E}">
        <p14:creationId xmlns:p14="http://schemas.microsoft.com/office/powerpoint/2010/main" val="341939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18078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其它设置</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950400" y="1145034"/>
            <a:ext cx="318240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实现测试自动化的手段</a:t>
            </a:r>
          </a:p>
        </p:txBody>
      </p:sp>
      <p:sp>
        <p:nvSpPr>
          <p:cNvPr id="6" name="文本框 5"/>
          <p:cNvSpPr txBox="1"/>
          <p:nvPr/>
        </p:nvSpPr>
        <p:spPr>
          <a:xfrm>
            <a:off x="1253763" y="1574884"/>
            <a:ext cx="3190490" cy="307777"/>
          </a:xfrm>
          <a:prstGeom prst="rect">
            <a:avLst/>
          </a:prstGeom>
          <a:noFill/>
        </p:spPr>
        <p:txBody>
          <a:bodyPr wrap="square" rtlCol="0">
            <a:spAutoFit/>
          </a:bodyPr>
          <a:lstStyle/>
          <a:p>
            <a:r>
              <a:rPr lang="zh-CN" altLang="en-US" sz="1400" dirty="0"/>
              <a:t>编写</a:t>
            </a:r>
            <a:r>
              <a:rPr lang="en-US" altLang="zh-CN" sz="1400" dirty="0" err="1"/>
              <a:t>C,java,shell</a:t>
            </a:r>
            <a:r>
              <a:rPr lang="zh-CN" altLang="en-US" sz="1400" dirty="0"/>
              <a:t>脚本实现测试自动化</a:t>
            </a:r>
          </a:p>
        </p:txBody>
      </p:sp>
      <p:sp>
        <p:nvSpPr>
          <p:cNvPr id="11" name="文本框 10"/>
          <p:cNvSpPr txBox="1"/>
          <p:nvPr/>
        </p:nvSpPr>
        <p:spPr>
          <a:xfrm>
            <a:off x="950400" y="1932611"/>
            <a:ext cx="318240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测试用例和分区</a:t>
            </a:r>
          </a:p>
        </p:txBody>
      </p:sp>
      <p:sp>
        <p:nvSpPr>
          <p:cNvPr id="12" name="文本框 11"/>
          <p:cNvSpPr txBox="1"/>
          <p:nvPr/>
        </p:nvSpPr>
        <p:spPr>
          <a:xfrm>
            <a:off x="1253763" y="2332222"/>
            <a:ext cx="7002731" cy="1169551"/>
          </a:xfrm>
          <a:prstGeom prst="rect">
            <a:avLst/>
          </a:prstGeom>
          <a:noFill/>
        </p:spPr>
        <p:txBody>
          <a:bodyPr wrap="square" rtlCol="0">
            <a:spAutoFit/>
          </a:bodyPr>
          <a:lstStyle/>
          <a:p>
            <a:r>
              <a:rPr lang="en-US" altLang="zh-CN" sz="1400" dirty="0"/>
              <a:t>TSL</a:t>
            </a:r>
            <a:r>
              <a:rPr lang="zh-CN" altLang="zh-CN" sz="1400" dirty="0"/>
              <a:t>是一个用来书写测试规格说明书的语言。基于测试规格说明书中的信息产生大量</a:t>
            </a:r>
          </a:p>
          <a:p>
            <a:r>
              <a:rPr lang="zh-CN" altLang="zh-CN" sz="1400" dirty="0"/>
              <a:t>的测试帧。为每一个测试帧中的</a:t>
            </a:r>
            <a:r>
              <a:rPr lang="en-US" altLang="zh-CN" sz="1400" dirty="0"/>
              <a:t>choice</a:t>
            </a:r>
            <a:r>
              <a:rPr lang="zh-CN" altLang="zh-CN" sz="1400" dirty="0"/>
              <a:t>指定一个具体的值，可以得到一个具体的测试用例。根据等价类划分策略将规格说明书中规定的相同处理方式</a:t>
            </a:r>
            <a:r>
              <a:rPr lang="zh-CN" altLang="en-US" sz="1400" dirty="0"/>
              <a:t>组成一个分区，按照粗细两种粒度得到不同的分区数目。根据每一个测试用例的具体情况，将测试用例划分到不同的分区之中</a:t>
            </a:r>
          </a:p>
        </p:txBody>
      </p:sp>
      <p:sp>
        <p:nvSpPr>
          <p:cNvPr id="15" name="文本框 14"/>
          <p:cNvSpPr txBox="1"/>
          <p:nvPr/>
        </p:nvSpPr>
        <p:spPr>
          <a:xfrm>
            <a:off x="950400" y="3509521"/>
            <a:ext cx="318240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选择测试的故障</a:t>
            </a:r>
          </a:p>
        </p:txBody>
      </p:sp>
      <p:sp>
        <p:nvSpPr>
          <p:cNvPr id="10" name="文本框 9"/>
          <p:cNvSpPr txBox="1"/>
          <p:nvPr/>
        </p:nvSpPr>
        <p:spPr>
          <a:xfrm>
            <a:off x="1253763" y="3966184"/>
            <a:ext cx="7197713" cy="523220"/>
          </a:xfrm>
          <a:prstGeom prst="rect">
            <a:avLst/>
          </a:prstGeom>
          <a:noFill/>
        </p:spPr>
        <p:txBody>
          <a:bodyPr wrap="square" rtlCol="0">
            <a:spAutoFit/>
          </a:bodyPr>
          <a:lstStyle/>
          <a:p>
            <a:r>
              <a:rPr lang="zh-CN" altLang="en-US" sz="1400" dirty="0"/>
              <a:t>类似的工作没有指明输入域的失效率</a:t>
            </a:r>
            <a:r>
              <a:rPr lang="en-US" altLang="zh-CN" sz="1400" dirty="0"/>
              <a:t>,</a:t>
            </a:r>
            <a:r>
              <a:rPr lang="zh-CN" altLang="en-US" sz="1400" dirty="0"/>
              <a:t>但是从数据上可以看出输入域的失效率较高</a:t>
            </a:r>
            <a:r>
              <a:rPr lang="en-US" altLang="zh-CN" sz="1400" dirty="0"/>
              <a:t>.</a:t>
            </a:r>
            <a:r>
              <a:rPr lang="zh-CN" altLang="en-US" sz="1400" dirty="0"/>
              <a:t>本实验控制输入域的失效率在很低的水平</a:t>
            </a:r>
          </a:p>
        </p:txBody>
      </p:sp>
    </p:spTree>
    <p:extLst>
      <p:ext uri="{BB962C8B-B14F-4D97-AF65-F5344CB8AC3E}">
        <p14:creationId xmlns:p14="http://schemas.microsoft.com/office/powerpoint/2010/main" val="400352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P spid="15"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18078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其它设置</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950400" y="1145034"/>
            <a:ext cx="318240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测试策略</a:t>
            </a:r>
          </a:p>
        </p:txBody>
      </p:sp>
      <p:sp>
        <p:nvSpPr>
          <p:cNvPr id="6" name="文本框 5"/>
          <p:cNvSpPr txBox="1"/>
          <p:nvPr/>
        </p:nvSpPr>
        <p:spPr>
          <a:xfrm>
            <a:off x="1253763" y="1574884"/>
            <a:ext cx="3190490" cy="307777"/>
          </a:xfrm>
          <a:prstGeom prst="rect">
            <a:avLst/>
          </a:prstGeom>
          <a:noFill/>
        </p:spPr>
        <p:txBody>
          <a:bodyPr wrap="square" rtlCol="0">
            <a:spAutoFit/>
          </a:bodyPr>
          <a:lstStyle/>
          <a:p>
            <a:r>
              <a:rPr lang="en-US" altLang="zh-CN" sz="1400" dirty="0"/>
              <a:t>RT</a:t>
            </a:r>
            <a:r>
              <a:rPr lang="zh-CN" altLang="en-US" sz="1400" dirty="0"/>
              <a:t>、</a:t>
            </a:r>
            <a:r>
              <a:rPr lang="en-US" altLang="zh-CN" sz="1400" dirty="0"/>
              <a:t>RPT</a:t>
            </a:r>
            <a:r>
              <a:rPr lang="zh-CN" altLang="en-US" sz="1400" dirty="0"/>
              <a:t>、</a:t>
            </a:r>
            <a:r>
              <a:rPr lang="en-US" altLang="zh-CN" sz="1400" dirty="0"/>
              <a:t>DRT</a:t>
            </a:r>
            <a:r>
              <a:rPr lang="zh-CN" altLang="en-US" sz="1400" dirty="0"/>
              <a:t>、</a:t>
            </a:r>
            <a:r>
              <a:rPr lang="en-US" altLang="zh-CN" sz="1400" dirty="0"/>
              <a:t>MDRT</a:t>
            </a:r>
            <a:r>
              <a:rPr lang="zh-CN" altLang="en-US" sz="1400" dirty="0"/>
              <a:t>、</a:t>
            </a:r>
            <a:r>
              <a:rPr lang="en-US" altLang="zh-CN" sz="1400" dirty="0"/>
              <a:t>RDRT</a:t>
            </a:r>
            <a:endParaRPr lang="zh-CN" altLang="en-US" sz="1400" dirty="0"/>
          </a:p>
        </p:txBody>
      </p:sp>
      <p:sp>
        <p:nvSpPr>
          <p:cNvPr id="11" name="文本框 10"/>
          <p:cNvSpPr txBox="1"/>
          <p:nvPr/>
        </p:nvSpPr>
        <p:spPr>
          <a:xfrm>
            <a:off x="950400" y="2055622"/>
            <a:ext cx="318240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指定随机数种子</a:t>
            </a:r>
          </a:p>
        </p:txBody>
      </p:sp>
      <p:sp>
        <p:nvSpPr>
          <p:cNvPr id="12" name="文本框 11"/>
          <p:cNvSpPr txBox="1"/>
          <p:nvPr/>
        </p:nvSpPr>
        <p:spPr>
          <a:xfrm>
            <a:off x="1253763" y="2522942"/>
            <a:ext cx="4370400" cy="954107"/>
          </a:xfrm>
          <a:prstGeom prst="rect">
            <a:avLst/>
          </a:prstGeom>
          <a:noFill/>
        </p:spPr>
        <p:txBody>
          <a:bodyPr wrap="square" rtlCol="0">
            <a:spAutoFit/>
          </a:bodyPr>
          <a:lstStyle/>
          <a:p>
            <a:r>
              <a:rPr lang="zh-CN" altLang="en-US" sz="1400" dirty="0"/>
              <a:t>计算机产生的随机数是伪随机</a:t>
            </a:r>
            <a:r>
              <a:rPr lang="en-US" altLang="zh-CN" sz="1400" dirty="0"/>
              <a:t>,</a:t>
            </a:r>
            <a:r>
              <a:rPr lang="zh-CN" altLang="en-US" sz="1400" dirty="0"/>
              <a:t>如果不指定随机数种子</a:t>
            </a:r>
            <a:r>
              <a:rPr lang="en-US" altLang="zh-CN" sz="1400" dirty="0"/>
              <a:t>,</a:t>
            </a:r>
            <a:r>
              <a:rPr lang="zh-CN" altLang="en-US" sz="1400" dirty="0"/>
              <a:t>它将以当前时间为种子随机产生随机数</a:t>
            </a:r>
            <a:r>
              <a:rPr lang="en-US" altLang="zh-CN" sz="1400" dirty="0"/>
              <a:t>.</a:t>
            </a:r>
            <a:r>
              <a:rPr lang="zh-CN" altLang="en-US" sz="1400" dirty="0"/>
              <a:t>如果这样做一方面</a:t>
            </a:r>
            <a:r>
              <a:rPr lang="en-US" altLang="zh-CN" sz="1400" dirty="0"/>
              <a:t>,</a:t>
            </a:r>
            <a:r>
              <a:rPr lang="zh-CN" altLang="en-US" sz="1400" dirty="0"/>
              <a:t>导致实验不可重复</a:t>
            </a:r>
            <a:r>
              <a:rPr lang="en-US" altLang="zh-CN" sz="1400" dirty="0"/>
              <a:t>,</a:t>
            </a:r>
            <a:r>
              <a:rPr lang="zh-CN" altLang="en-US" sz="1400" dirty="0"/>
              <a:t>另一方面也使得不同测试策略的差异是随机数产生的还是策略本身产生的无法确定</a:t>
            </a: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663" y="603778"/>
            <a:ext cx="3002788" cy="4215452"/>
          </a:xfrm>
          <a:prstGeom prst="rect">
            <a:avLst/>
          </a:prstGeom>
        </p:spPr>
      </p:pic>
    </p:spTree>
    <p:extLst>
      <p:ext uri="{BB962C8B-B14F-4D97-AF65-F5344CB8AC3E}">
        <p14:creationId xmlns:p14="http://schemas.microsoft.com/office/powerpoint/2010/main" val="292464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25350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grep</a:t>
            </a:r>
            <a:r>
              <a:rPr lang="zh-CN" altLang="en-US" sz="2400" dirty="0">
                <a:latin typeface="Georgia" panose="02040502050405020303" pitchFamily="18" charset="0"/>
                <a:ea typeface="黑体" panose="02010609060101010101" pitchFamily="49" charset="-122"/>
              </a:rPr>
              <a:t>实验示例</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1000800" y="1202400"/>
            <a:ext cx="34704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grep</a:t>
            </a:r>
            <a:r>
              <a:rPr lang="zh-CN" altLang="en-US" dirty="0"/>
              <a:t>简介</a:t>
            </a:r>
          </a:p>
        </p:txBody>
      </p:sp>
      <p:sp>
        <p:nvSpPr>
          <p:cNvPr id="7" name="文本框 6"/>
          <p:cNvSpPr txBox="1"/>
          <p:nvPr/>
        </p:nvSpPr>
        <p:spPr>
          <a:xfrm>
            <a:off x="1296000" y="1526926"/>
            <a:ext cx="7610400" cy="646331"/>
          </a:xfrm>
          <a:prstGeom prst="rect">
            <a:avLst/>
          </a:prstGeom>
          <a:noFill/>
        </p:spPr>
        <p:txBody>
          <a:bodyPr wrap="square" rtlCol="0">
            <a:spAutoFit/>
          </a:bodyPr>
          <a:lstStyle/>
          <a:p>
            <a:r>
              <a:rPr lang="en-US" altLang="zh-CN" dirty="0"/>
              <a:t>grep</a:t>
            </a:r>
            <a:r>
              <a:rPr lang="zh-CN" altLang="zh-CN" dirty="0"/>
              <a:t>的全称为</a:t>
            </a:r>
            <a:r>
              <a:rPr lang="en-US" altLang="zh-CN" dirty="0"/>
              <a:t>global search regular expression and print out the line,</a:t>
            </a:r>
            <a:r>
              <a:rPr lang="zh-CN" altLang="zh-CN" dirty="0"/>
              <a:t>它的执行格式</a:t>
            </a:r>
            <a:r>
              <a:rPr lang="en-US" altLang="zh-CN" dirty="0"/>
              <a:t>:grep [options] filename</a:t>
            </a:r>
            <a:endParaRPr lang="zh-CN" altLang="en-US" dirty="0"/>
          </a:p>
        </p:txBody>
      </p:sp>
      <p:graphicFrame>
        <p:nvGraphicFramePr>
          <p:cNvPr id="8" name="表格 7"/>
          <p:cNvGraphicFramePr>
            <a:graphicFrameLocks noGrp="1"/>
          </p:cNvGraphicFramePr>
          <p:nvPr>
            <p:extLst>
              <p:ext uri="{D42A27DB-BD31-4B8C-83A1-F6EECF244321}">
                <p14:modId xmlns:p14="http://schemas.microsoft.com/office/powerpoint/2010/main" val="4212954207"/>
              </p:ext>
            </p:extLst>
          </p:nvPr>
        </p:nvGraphicFramePr>
        <p:xfrm>
          <a:off x="1439655" y="2127549"/>
          <a:ext cx="5349946" cy="2683871"/>
        </p:xfrm>
        <a:graphic>
          <a:graphicData uri="http://schemas.openxmlformats.org/drawingml/2006/table">
            <a:tbl>
              <a:tblPr firstRow="1" firstCol="1" bandRow="1" bandCol="1">
                <a:tableStyleId>{D7AC3CCA-C797-4891-BE02-D94E43425B78}</a:tableStyleId>
              </a:tblPr>
              <a:tblGrid>
                <a:gridCol w="988704">
                  <a:extLst>
                    <a:ext uri="{9D8B030D-6E8A-4147-A177-3AD203B41FA5}">
                      <a16:colId xmlns:a16="http://schemas.microsoft.com/office/drawing/2014/main" val="3256127389"/>
                    </a:ext>
                  </a:extLst>
                </a:gridCol>
                <a:gridCol w="2180621">
                  <a:extLst>
                    <a:ext uri="{9D8B030D-6E8A-4147-A177-3AD203B41FA5}">
                      <a16:colId xmlns:a16="http://schemas.microsoft.com/office/drawing/2014/main" val="1608661644"/>
                    </a:ext>
                  </a:extLst>
                </a:gridCol>
                <a:gridCol w="2180621">
                  <a:extLst>
                    <a:ext uri="{9D8B030D-6E8A-4147-A177-3AD203B41FA5}">
                      <a16:colId xmlns:a16="http://schemas.microsoft.com/office/drawing/2014/main" val="940120993"/>
                    </a:ext>
                  </a:extLst>
                </a:gridCol>
              </a:tblGrid>
              <a:tr h="153215">
                <a:tc>
                  <a:txBody>
                    <a:bodyPr/>
                    <a:lstStyle/>
                    <a:p>
                      <a:pPr algn="ctr" fontAlgn="ctr">
                        <a:lnSpc>
                          <a:spcPct val="150000"/>
                        </a:lnSpc>
                        <a:spcAft>
                          <a:spcPts val="0"/>
                        </a:spcAft>
                      </a:pPr>
                      <a:r>
                        <a:rPr lang="zh-CN" sz="800" kern="0">
                          <a:effectLst/>
                        </a:rPr>
                        <a:t>功能模块</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具体可选项</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dirty="0">
                          <a:effectLst/>
                        </a:rPr>
                        <a:t>具体功能描述</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4119813888"/>
                  </a:ext>
                </a:extLst>
              </a:tr>
              <a:tr h="153215">
                <a:tc rowSpan="3">
                  <a:txBody>
                    <a:bodyPr/>
                    <a:lstStyle/>
                    <a:p>
                      <a:pPr algn="ctr" fontAlgn="ctr">
                        <a:lnSpc>
                          <a:spcPct val="150000"/>
                        </a:lnSpc>
                        <a:spcAft>
                          <a:spcPts val="0"/>
                        </a:spcAft>
                      </a:pPr>
                      <a:r>
                        <a:rPr lang="zh-CN" sz="800" kern="0">
                          <a:effectLst/>
                        </a:rPr>
                        <a:t>正则表达式控制</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en-US" sz="800" kern="0" dirty="0">
                          <a:effectLst/>
                        </a:rPr>
                        <a:t>-E</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扩展正则表达式</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680782212"/>
                  </a:ext>
                </a:extLst>
              </a:tr>
              <a:tr h="153215">
                <a:tc vMerge="1">
                  <a:txBody>
                    <a:bodyPr/>
                    <a:lstStyle/>
                    <a:p>
                      <a:endParaRPr lang="zh-CN" altLang="en-US"/>
                    </a:p>
                  </a:txBody>
                  <a:tcPr/>
                </a:tc>
                <a:tc>
                  <a:txBody>
                    <a:bodyPr/>
                    <a:lstStyle/>
                    <a:p>
                      <a:pPr algn="ctr" fontAlgn="ctr">
                        <a:lnSpc>
                          <a:spcPct val="150000"/>
                        </a:lnSpc>
                        <a:spcAft>
                          <a:spcPts val="0"/>
                        </a:spcAft>
                      </a:pPr>
                      <a:r>
                        <a:rPr lang="en-US" sz="800" kern="0">
                          <a:effectLst/>
                        </a:rPr>
                        <a:t>-F</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一个换行符分隔的字符串的集合</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77732124"/>
                  </a:ext>
                </a:extLst>
              </a:tr>
              <a:tr h="153215">
                <a:tc vMerge="1">
                  <a:txBody>
                    <a:bodyPr/>
                    <a:lstStyle/>
                    <a:p>
                      <a:endParaRPr lang="zh-CN" altLang="en-US"/>
                    </a:p>
                  </a:txBody>
                  <a:tcPr/>
                </a:tc>
                <a:tc>
                  <a:txBody>
                    <a:bodyPr/>
                    <a:lstStyle/>
                    <a:p>
                      <a:pPr algn="ctr" fontAlgn="ctr">
                        <a:lnSpc>
                          <a:spcPct val="150000"/>
                        </a:lnSpc>
                        <a:spcAft>
                          <a:spcPts val="0"/>
                        </a:spcAft>
                      </a:pPr>
                      <a:r>
                        <a:rPr lang="en-US" sz="800" kern="0">
                          <a:effectLst/>
                        </a:rPr>
                        <a:t>-G</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基本正则</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211469365"/>
                  </a:ext>
                </a:extLst>
              </a:tr>
              <a:tr h="153215">
                <a:tc rowSpan="6">
                  <a:txBody>
                    <a:bodyPr/>
                    <a:lstStyle/>
                    <a:p>
                      <a:pPr algn="ctr" fontAlgn="ctr">
                        <a:lnSpc>
                          <a:spcPct val="150000"/>
                        </a:lnSpc>
                        <a:spcAft>
                          <a:spcPts val="0"/>
                        </a:spcAft>
                      </a:pPr>
                      <a:r>
                        <a:rPr lang="zh-CN" sz="800" kern="0">
                          <a:effectLst/>
                        </a:rPr>
                        <a:t>输出控制</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en-US" sz="800" kern="0" dirty="0">
                          <a:effectLst/>
                        </a:rPr>
                        <a:t>-m</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匹配最大数</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920993126"/>
                  </a:ext>
                </a:extLst>
              </a:tr>
              <a:tr h="153215">
                <a:tc vMerge="1">
                  <a:txBody>
                    <a:bodyPr/>
                    <a:lstStyle/>
                    <a:p>
                      <a:endParaRPr lang="zh-CN" altLang="en-US"/>
                    </a:p>
                  </a:txBody>
                  <a:tcPr/>
                </a:tc>
                <a:tc>
                  <a:txBody>
                    <a:bodyPr/>
                    <a:lstStyle/>
                    <a:p>
                      <a:pPr algn="ctr" fontAlgn="ctr">
                        <a:lnSpc>
                          <a:spcPct val="150000"/>
                        </a:lnSpc>
                        <a:spcAft>
                          <a:spcPts val="0"/>
                        </a:spcAft>
                      </a:pPr>
                      <a:r>
                        <a:rPr lang="en-US" sz="800" kern="0">
                          <a:effectLst/>
                        </a:rPr>
                        <a:t>-b</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在打印的匹配行前面加上行号</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796032200"/>
                  </a:ext>
                </a:extLst>
              </a:tr>
              <a:tr h="153215">
                <a:tc vMerge="1">
                  <a:txBody>
                    <a:bodyPr/>
                    <a:lstStyle/>
                    <a:p>
                      <a:endParaRPr lang="zh-CN" altLang="en-US"/>
                    </a:p>
                  </a:txBody>
                  <a:tcPr/>
                </a:tc>
                <a:tc>
                  <a:txBody>
                    <a:bodyPr/>
                    <a:lstStyle/>
                    <a:p>
                      <a:pPr algn="ctr" fontAlgn="ctr">
                        <a:lnSpc>
                          <a:spcPct val="150000"/>
                        </a:lnSpc>
                        <a:spcAft>
                          <a:spcPts val="0"/>
                        </a:spcAft>
                      </a:pPr>
                      <a:r>
                        <a:rPr lang="en-US" sz="800" kern="0">
                          <a:effectLst/>
                        </a:rPr>
                        <a:t>-n</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显示匹配行的行号</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549673012"/>
                  </a:ext>
                </a:extLst>
              </a:tr>
              <a:tr h="306431">
                <a:tc vMerge="1">
                  <a:txBody>
                    <a:bodyPr/>
                    <a:lstStyle/>
                    <a:p>
                      <a:endParaRPr lang="zh-CN" altLang="en-US"/>
                    </a:p>
                  </a:txBody>
                  <a:tcPr/>
                </a:tc>
                <a:tc>
                  <a:txBody>
                    <a:bodyPr/>
                    <a:lstStyle/>
                    <a:p>
                      <a:pPr algn="ctr" fontAlgn="ctr">
                        <a:lnSpc>
                          <a:spcPct val="150000"/>
                        </a:lnSpc>
                        <a:spcAft>
                          <a:spcPts val="0"/>
                        </a:spcAft>
                      </a:pPr>
                      <a:r>
                        <a:rPr lang="en-US" sz="800" kern="0">
                          <a:effectLst/>
                        </a:rPr>
                        <a:t>-H</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当搜索多个文件时，显示匹配文件名的前缀</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28685733"/>
                  </a:ext>
                </a:extLst>
              </a:tr>
              <a:tr h="153215">
                <a:tc vMerge="1">
                  <a:txBody>
                    <a:bodyPr/>
                    <a:lstStyle/>
                    <a:p>
                      <a:endParaRPr lang="zh-CN" altLang="en-US"/>
                    </a:p>
                  </a:txBody>
                  <a:tcPr/>
                </a:tc>
                <a:tc>
                  <a:txBody>
                    <a:bodyPr/>
                    <a:lstStyle/>
                    <a:p>
                      <a:pPr algn="ctr" fontAlgn="ctr">
                        <a:lnSpc>
                          <a:spcPct val="150000"/>
                        </a:lnSpc>
                        <a:spcAft>
                          <a:spcPts val="0"/>
                        </a:spcAft>
                      </a:pPr>
                      <a:r>
                        <a:rPr lang="en-US" sz="800" kern="0">
                          <a:effectLst/>
                        </a:rPr>
                        <a:t>-q</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不显示任何东西</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655814931"/>
                  </a:ext>
                </a:extLst>
              </a:tr>
              <a:tr h="153215">
                <a:tc vMerge="1">
                  <a:txBody>
                    <a:bodyPr/>
                    <a:lstStyle/>
                    <a:p>
                      <a:endParaRPr lang="zh-CN" altLang="en-US"/>
                    </a:p>
                  </a:txBody>
                  <a:tcPr/>
                </a:tc>
                <a:tc>
                  <a:txBody>
                    <a:bodyPr/>
                    <a:lstStyle/>
                    <a:p>
                      <a:pPr algn="ctr" fontAlgn="ctr">
                        <a:lnSpc>
                          <a:spcPct val="150000"/>
                        </a:lnSpc>
                        <a:spcAft>
                          <a:spcPts val="0"/>
                        </a:spcAft>
                      </a:pPr>
                      <a:r>
                        <a:rPr lang="en-US" sz="800" kern="0">
                          <a:effectLst/>
                        </a:rPr>
                        <a:t>-s</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不显示错误信息</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913095355"/>
                  </a:ext>
                </a:extLst>
              </a:tr>
              <a:tr h="153215">
                <a:tc rowSpan="2">
                  <a:txBody>
                    <a:bodyPr/>
                    <a:lstStyle/>
                    <a:p>
                      <a:pPr algn="ctr" fontAlgn="ctr">
                        <a:lnSpc>
                          <a:spcPct val="150000"/>
                        </a:lnSpc>
                        <a:spcAft>
                          <a:spcPts val="0"/>
                        </a:spcAft>
                      </a:pPr>
                      <a:r>
                        <a:rPr lang="zh-CN" sz="800" kern="0">
                          <a:effectLst/>
                        </a:rPr>
                        <a:t>文本行控制</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en-US" sz="800" kern="0">
                          <a:effectLst/>
                        </a:rPr>
                        <a:t>-B</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打印匹配行本身以及前面几行</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609253991"/>
                  </a:ext>
                </a:extLst>
              </a:tr>
              <a:tr h="153215">
                <a:tc vMerge="1">
                  <a:txBody>
                    <a:bodyPr/>
                    <a:lstStyle/>
                    <a:p>
                      <a:endParaRPr lang="zh-CN" altLang="en-US"/>
                    </a:p>
                  </a:txBody>
                  <a:tcPr/>
                </a:tc>
                <a:tc>
                  <a:txBody>
                    <a:bodyPr/>
                    <a:lstStyle/>
                    <a:p>
                      <a:pPr algn="ctr" fontAlgn="ctr">
                        <a:lnSpc>
                          <a:spcPct val="150000"/>
                        </a:lnSpc>
                        <a:spcAft>
                          <a:spcPts val="0"/>
                        </a:spcAft>
                      </a:pPr>
                      <a:r>
                        <a:rPr lang="en-US" sz="800" kern="0">
                          <a:effectLst/>
                        </a:rPr>
                        <a:t>-A</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zh-CN" sz="800" kern="0">
                          <a:effectLst/>
                        </a:rPr>
                        <a:t>打印匹配行本身以及后面几行</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3335690260"/>
                  </a:ext>
                </a:extLst>
              </a:tr>
              <a:tr h="153215">
                <a:tc rowSpan="2">
                  <a:txBody>
                    <a:bodyPr/>
                    <a:lstStyle/>
                    <a:p>
                      <a:pPr algn="ctr" fontAlgn="ctr">
                        <a:lnSpc>
                          <a:spcPct val="150000"/>
                        </a:lnSpc>
                        <a:spcAft>
                          <a:spcPts val="0"/>
                        </a:spcAft>
                      </a:pPr>
                      <a:r>
                        <a:rPr lang="zh-CN" sz="800" kern="0" dirty="0">
                          <a:effectLst/>
                        </a:rPr>
                        <a:t>匹配控制</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fontAlgn="ctr">
                        <a:lnSpc>
                          <a:spcPct val="150000"/>
                        </a:lnSpc>
                        <a:spcAft>
                          <a:spcPts val="0"/>
                        </a:spcAft>
                      </a:pPr>
                      <a:r>
                        <a:rPr lang="en-US" sz="800" kern="0" dirty="0">
                          <a:effectLst/>
                        </a:rPr>
                        <a:t>-</a:t>
                      </a:r>
                      <a:r>
                        <a:rPr lang="en-US" sz="800" kern="0" dirty="0" err="1">
                          <a:effectLst/>
                        </a:rPr>
                        <a:t>i</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b"/>
                </a:tc>
                <a:tc>
                  <a:txBody>
                    <a:bodyPr/>
                    <a:lstStyle/>
                    <a:p>
                      <a:pPr algn="ctr" fontAlgn="ctr">
                        <a:lnSpc>
                          <a:spcPct val="150000"/>
                        </a:lnSpc>
                        <a:spcAft>
                          <a:spcPts val="0"/>
                        </a:spcAft>
                      </a:pPr>
                      <a:r>
                        <a:rPr lang="zh-CN" sz="800" kern="0">
                          <a:effectLst/>
                        </a:rPr>
                        <a:t>匹配忽略大小写</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b"/>
                </a:tc>
                <a:extLst>
                  <a:ext uri="{0D108BD9-81ED-4DB2-BD59-A6C34878D82A}">
                    <a16:rowId xmlns:a16="http://schemas.microsoft.com/office/drawing/2014/main" val="730121061"/>
                  </a:ext>
                </a:extLst>
              </a:tr>
              <a:tr h="153215">
                <a:tc vMerge="1">
                  <a:txBody>
                    <a:bodyPr/>
                    <a:lstStyle/>
                    <a:p>
                      <a:endParaRPr lang="zh-CN" altLang="en-US"/>
                    </a:p>
                  </a:txBody>
                  <a:tcPr/>
                </a:tc>
                <a:tc>
                  <a:txBody>
                    <a:bodyPr/>
                    <a:lstStyle/>
                    <a:p>
                      <a:pPr algn="ctr" fontAlgn="ctr">
                        <a:lnSpc>
                          <a:spcPct val="150000"/>
                        </a:lnSpc>
                        <a:spcAft>
                          <a:spcPts val="0"/>
                        </a:spcAft>
                      </a:pPr>
                      <a:r>
                        <a:rPr lang="en-US" sz="800" kern="0">
                          <a:effectLst/>
                        </a:rPr>
                        <a:t>-v</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b"/>
                </a:tc>
                <a:tc>
                  <a:txBody>
                    <a:bodyPr/>
                    <a:lstStyle/>
                    <a:p>
                      <a:pPr algn="ctr" fontAlgn="ctr">
                        <a:lnSpc>
                          <a:spcPct val="150000"/>
                        </a:lnSpc>
                        <a:spcAft>
                          <a:spcPts val="0"/>
                        </a:spcAft>
                      </a:pPr>
                      <a:r>
                        <a:rPr lang="zh-CN" sz="800" kern="0" dirty="0">
                          <a:effectLst/>
                        </a:rPr>
                        <a:t>取相反的项</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b"/>
                </a:tc>
                <a:extLst>
                  <a:ext uri="{0D108BD9-81ED-4DB2-BD59-A6C34878D82A}">
                    <a16:rowId xmlns:a16="http://schemas.microsoft.com/office/drawing/2014/main" val="782547532"/>
                  </a:ext>
                </a:extLst>
              </a:tr>
            </a:tbl>
          </a:graphicData>
        </a:graphic>
      </p:graphicFrame>
    </p:spTree>
    <p:extLst>
      <p:ext uri="{BB962C8B-B14F-4D97-AF65-F5344CB8AC3E}">
        <p14:creationId xmlns:p14="http://schemas.microsoft.com/office/powerpoint/2010/main" val="138149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25350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grep</a:t>
            </a:r>
            <a:r>
              <a:rPr lang="zh-CN" altLang="en-US" sz="2400" dirty="0">
                <a:latin typeface="Georgia" panose="02040502050405020303" pitchFamily="18" charset="0"/>
                <a:ea typeface="黑体" panose="02010609060101010101" pitchFamily="49" charset="-122"/>
              </a:rPr>
              <a:t>实验示例</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1000800" y="1202400"/>
            <a:ext cx="34704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grep</a:t>
            </a:r>
            <a:r>
              <a:rPr lang="zh-CN" altLang="en-US" dirty="0"/>
              <a:t>实验分区方式</a:t>
            </a:r>
          </a:p>
        </p:txBody>
      </p:sp>
      <p:sp>
        <p:nvSpPr>
          <p:cNvPr id="5" name="文本框 4"/>
          <p:cNvSpPr txBox="1"/>
          <p:nvPr/>
        </p:nvSpPr>
        <p:spPr>
          <a:xfrm>
            <a:off x="1321199" y="1571732"/>
            <a:ext cx="6501600" cy="923330"/>
          </a:xfrm>
          <a:prstGeom prst="rect">
            <a:avLst/>
          </a:prstGeom>
          <a:noFill/>
        </p:spPr>
        <p:txBody>
          <a:bodyPr wrap="square" rtlCol="0">
            <a:spAutoFit/>
          </a:bodyPr>
          <a:lstStyle/>
          <a:p>
            <a:r>
              <a:rPr lang="zh-CN" altLang="en-US" dirty="0"/>
              <a:t>其它文献上都说是功能分区</a:t>
            </a:r>
            <a:r>
              <a:rPr lang="en-US" altLang="zh-CN" dirty="0"/>
              <a:t>(Cai),</a:t>
            </a:r>
            <a:r>
              <a:rPr lang="zh-CN" altLang="en-US" dirty="0"/>
              <a:t>准确地讲应该是等价类划分法</a:t>
            </a:r>
            <a:r>
              <a:rPr lang="en-US" altLang="zh-CN" dirty="0"/>
              <a:t>:specification says that the program handles them in the same way</a:t>
            </a:r>
            <a:endParaRPr lang="zh-CN" altLang="en-US" dirty="0"/>
          </a:p>
        </p:txBody>
      </p:sp>
      <p:sp>
        <p:nvSpPr>
          <p:cNvPr id="9" name="Rectangle 1"/>
          <p:cNvSpPr>
            <a:spLocks noChangeArrowheads="1"/>
          </p:cNvSpPr>
          <p:nvPr/>
        </p:nvSpPr>
        <p:spPr bwMode="auto">
          <a:xfrm>
            <a:off x="3413125" y="2849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文本框 9"/>
          <p:cNvSpPr txBox="1"/>
          <p:nvPr/>
        </p:nvSpPr>
        <p:spPr>
          <a:xfrm>
            <a:off x="1321199" y="2489994"/>
            <a:ext cx="2419200" cy="374400"/>
          </a:xfrm>
          <a:prstGeom prst="rect">
            <a:avLst/>
          </a:prstGeom>
          <a:noFill/>
        </p:spPr>
        <p:txBody>
          <a:bodyPr wrap="square" rtlCol="0">
            <a:spAutoFit/>
          </a:bodyPr>
          <a:lstStyle/>
          <a:p>
            <a:r>
              <a:rPr lang="zh-CN" altLang="en-US" dirty="0"/>
              <a:t>细粒度划分</a:t>
            </a:r>
            <a:r>
              <a:rPr lang="en-US" altLang="zh-CN" dirty="0"/>
              <a:t>:</a:t>
            </a:r>
            <a:endParaRPr lang="zh-CN" altLang="en-US" dirty="0"/>
          </a:p>
        </p:txBody>
      </p:sp>
      <p:graphicFrame>
        <p:nvGraphicFramePr>
          <p:cNvPr id="11" name="表格 10"/>
          <p:cNvGraphicFramePr>
            <a:graphicFrameLocks noGrp="1"/>
          </p:cNvGraphicFramePr>
          <p:nvPr>
            <p:extLst>
              <p:ext uri="{D42A27DB-BD31-4B8C-83A1-F6EECF244321}">
                <p14:modId xmlns:p14="http://schemas.microsoft.com/office/powerpoint/2010/main" val="312425395"/>
              </p:ext>
            </p:extLst>
          </p:nvPr>
        </p:nvGraphicFramePr>
        <p:xfrm>
          <a:off x="1430095" y="2991063"/>
          <a:ext cx="3091505" cy="1195607"/>
        </p:xfrm>
        <a:graphic>
          <a:graphicData uri="http://schemas.openxmlformats.org/drawingml/2006/table">
            <a:tbl>
              <a:tblPr firstRow="1" firstCol="1" bandRow="1" bandCol="1">
                <a:tableStyleId>{D7AC3CCA-C797-4891-BE02-D94E43425B78}</a:tableStyleId>
              </a:tblPr>
              <a:tblGrid>
                <a:gridCol w="552117">
                  <a:extLst>
                    <a:ext uri="{9D8B030D-6E8A-4147-A177-3AD203B41FA5}">
                      <a16:colId xmlns:a16="http://schemas.microsoft.com/office/drawing/2014/main" val="1947589481"/>
                    </a:ext>
                  </a:extLst>
                </a:gridCol>
                <a:gridCol w="2539388">
                  <a:extLst>
                    <a:ext uri="{9D8B030D-6E8A-4147-A177-3AD203B41FA5}">
                      <a16:colId xmlns:a16="http://schemas.microsoft.com/office/drawing/2014/main" val="3548923074"/>
                    </a:ext>
                  </a:extLst>
                </a:gridCol>
              </a:tblGrid>
              <a:tr h="170801">
                <a:tc>
                  <a:txBody>
                    <a:bodyPr/>
                    <a:lstStyle/>
                    <a:p>
                      <a:pPr algn="ctr">
                        <a:spcAft>
                          <a:spcPts val="0"/>
                        </a:spcAft>
                      </a:pPr>
                      <a:r>
                        <a:rPr lang="zh-CN" sz="1050" kern="0">
                          <a:effectLst/>
                        </a:rPr>
                        <a:t>分区号</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功能描述</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89104100"/>
                  </a:ext>
                </a:extLst>
              </a:tr>
              <a:tr h="170801">
                <a:tc>
                  <a:txBody>
                    <a:bodyPr/>
                    <a:lstStyle/>
                    <a:p>
                      <a:pPr algn="ctr">
                        <a:spcAft>
                          <a:spcPts val="0"/>
                        </a:spcAft>
                      </a:pPr>
                      <a:r>
                        <a:rPr lang="en-US" sz="1050" kern="0">
                          <a:effectLst/>
                        </a:rPr>
                        <a:t>1</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匹配控制</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71482047"/>
                  </a:ext>
                </a:extLst>
              </a:tr>
              <a:tr h="170801">
                <a:tc>
                  <a:txBody>
                    <a:bodyPr/>
                    <a:lstStyle/>
                    <a:p>
                      <a:pPr algn="ctr">
                        <a:spcAft>
                          <a:spcPts val="0"/>
                        </a:spcAft>
                      </a:pPr>
                      <a:r>
                        <a:rPr lang="en-US" sz="1050" kern="0">
                          <a:effectLst/>
                        </a:rPr>
                        <a:t>2</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输出控制</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54405056"/>
                  </a:ext>
                </a:extLst>
              </a:tr>
              <a:tr h="170801">
                <a:tc>
                  <a:txBody>
                    <a:bodyPr/>
                    <a:lstStyle/>
                    <a:p>
                      <a:pPr algn="ctr">
                        <a:spcAft>
                          <a:spcPts val="0"/>
                        </a:spcAft>
                      </a:pPr>
                      <a:r>
                        <a:rPr lang="en-US" sz="1050" kern="0">
                          <a:effectLst/>
                        </a:rPr>
                        <a:t>3</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输出行控制</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48178966"/>
                  </a:ext>
                </a:extLst>
              </a:tr>
              <a:tr h="170801">
                <a:tc>
                  <a:txBody>
                    <a:bodyPr/>
                    <a:lstStyle/>
                    <a:p>
                      <a:pPr algn="ctr">
                        <a:spcAft>
                          <a:spcPts val="0"/>
                        </a:spcAft>
                      </a:pPr>
                      <a:r>
                        <a:rPr lang="en-US" sz="1050" kern="0">
                          <a:effectLst/>
                        </a:rPr>
                        <a:t>4</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文本行控制</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04490684"/>
                  </a:ext>
                </a:extLst>
              </a:tr>
              <a:tr h="170801">
                <a:tc>
                  <a:txBody>
                    <a:bodyPr/>
                    <a:lstStyle/>
                    <a:p>
                      <a:pPr algn="ctr">
                        <a:spcAft>
                          <a:spcPts val="0"/>
                        </a:spcAft>
                      </a:pPr>
                      <a:r>
                        <a:rPr lang="en-US" sz="1050" kern="0">
                          <a:effectLst/>
                        </a:rPr>
                        <a:t>5</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正则表达式控制</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74138517"/>
                  </a:ext>
                </a:extLst>
              </a:tr>
              <a:tr h="170801">
                <a:tc>
                  <a:txBody>
                    <a:bodyPr/>
                    <a:lstStyle/>
                    <a:p>
                      <a:pPr algn="ctr">
                        <a:spcAft>
                          <a:spcPts val="0"/>
                        </a:spcAft>
                      </a:pPr>
                      <a:r>
                        <a:rPr lang="en-US" sz="1050" kern="0">
                          <a:effectLst/>
                        </a:rPr>
                        <a:t>6</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dirty="0">
                          <a:effectLst/>
                        </a:rPr>
                        <a:t>没有可选项</a:t>
                      </a:r>
                      <a:endParaRPr lang="zh-CN" sz="6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0624508"/>
                  </a:ext>
                </a:extLst>
              </a:tr>
            </a:tbl>
          </a:graphicData>
        </a:graphic>
      </p:graphicFrame>
      <p:sp>
        <p:nvSpPr>
          <p:cNvPr id="15" name="文本框 14"/>
          <p:cNvSpPr txBox="1"/>
          <p:nvPr/>
        </p:nvSpPr>
        <p:spPr>
          <a:xfrm>
            <a:off x="5087999" y="2492528"/>
            <a:ext cx="2419200" cy="374400"/>
          </a:xfrm>
          <a:prstGeom prst="rect">
            <a:avLst/>
          </a:prstGeom>
          <a:noFill/>
        </p:spPr>
        <p:txBody>
          <a:bodyPr wrap="square" rtlCol="0">
            <a:spAutoFit/>
          </a:bodyPr>
          <a:lstStyle/>
          <a:p>
            <a:r>
              <a:rPr lang="zh-CN" altLang="en-US" dirty="0"/>
              <a:t>粗粒度划分</a:t>
            </a:r>
            <a:r>
              <a:rPr lang="en-US" altLang="zh-CN" dirty="0"/>
              <a:t>:</a:t>
            </a:r>
            <a:endParaRPr lang="zh-CN"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3683470606"/>
              </p:ext>
            </p:extLst>
          </p:nvPr>
        </p:nvGraphicFramePr>
        <p:xfrm>
          <a:off x="4983865" y="2975519"/>
          <a:ext cx="3360935" cy="812205"/>
        </p:xfrm>
        <a:graphic>
          <a:graphicData uri="http://schemas.openxmlformats.org/drawingml/2006/table">
            <a:tbl>
              <a:tblPr firstRow="1" firstCol="1" bandRow="1" bandCol="1">
                <a:tableStyleId>{D7AC3CCA-C797-4891-BE02-D94E43425B78}</a:tableStyleId>
              </a:tblPr>
              <a:tblGrid>
                <a:gridCol w="678795">
                  <a:extLst>
                    <a:ext uri="{9D8B030D-6E8A-4147-A177-3AD203B41FA5}">
                      <a16:colId xmlns:a16="http://schemas.microsoft.com/office/drawing/2014/main" val="796723430"/>
                    </a:ext>
                  </a:extLst>
                </a:gridCol>
                <a:gridCol w="2682140">
                  <a:extLst>
                    <a:ext uri="{9D8B030D-6E8A-4147-A177-3AD203B41FA5}">
                      <a16:colId xmlns:a16="http://schemas.microsoft.com/office/drawing/2014/main" val="3632238625"/>
                    </a:ext>
                  </a:extLst>
                </a:gridCol>
              </a:tblGrid>
              <a:tr h="162441">
                <a:tc>
                  <a:txBody>
                    <a:bodyPr/>
                    <a:lstStyle/>
                    <a:p>
                      <a:pPr algn="ctr">
                        <a:spcAft>
                          <a:spcPts val="0"/>
                        </a:spcAft>
                      </a:pPr>
                      <a:r>
                        <a:rPr lang="zh-CN" sz="1050" kern="0">
                          <a:effectLst/>
                        </a:rPr>
                        <a:t>分区号</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功能描述</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90211713"/>
                  </a:ext>
                </a:extLst>
              </a:tr>
              <a:tr h="162441">
                <a:tc>
                  <a:txBody>
                    <a:bodyPr/>
                    <a:lstStyle/>
                    <a:p>
                      <a:pPr algn="ctr">
                        <a:spcAft>
                          <a:spcPts val="0"/>
                        </a:spcAft>
                      </a:pPr>
                      <a:r>
                        <a:rPr lang="en-US" sz="1050" kern="0">
                          <a:effectLst/>
                        </a:rPr>
                        <a:t>1</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0">
                          <a:effectLst/>
                        </a:rPr>
                        <a:t>匹配控制</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920888"/>
                  </a:ext>
                </a:extLst>
              </a:tr>
              <a:tr h="162441">
                <a:tc>
                  <a:txBody>
                    <a:bodyPr/>
                    <a:lstStyle/>
                    <a:p>
                      <a:pPr algn="ctr">
                        <a:spcAft>
                          <a:spcPts val="0"/>
                        </a:spcAft>
                      </a:pPr>
                      <a:r>
                        <a:rPr lang="en-US" sz="1050" kern="0">
                          <a:effectLst/>
                        </a:rPr>
                        <a:t>2</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0">
                          <a:effectLst/>
                        </a:rPr>
                        <a:t>输出控制</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4424559"/>
                  </a:ext>
                </a:extLst>
              </a:tr>
              <a:tr h="162441">
                <a:tc>
                  <a:txBody>
                    <a:bodyPr/>
                    <a:lstStyle/>
                    <a:p>
                      <a:pPr algn="ctr">
                        <a:spcAft>
                          <a:spcPts val="0"/>
                        </a:spcAft>
                      </a:pPr>
                      <a:r>
                        <a:rPr lang="en-US" sz="1050" kern="0">
                          <a:effectLst/>
                        </a:rPr>
                        <a:t>3</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0">
                          <a:effectLst/>
                        </a:rPr>
                        <a:t>正则表达式控制</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0405966"/>
                  </a:ext>
                </a:extLst>
              </a:tr>
              <a:tr h="162441">
                <a:tc>
                  <a:txBody>
                    <a:bodyPr/>
                    <a:lstStyle/>
                    <a:p>
                      <a:pPr algn="ctr">
                        <a:spcAft>
                          <a:spcPts val="0"/>
                        </a:spcAft>
                      </a:pPr>
                      <a:r>
                        <a:rPr lang="en-US" sz="1050" kern="0">
                          <a:effectLst/>
                        </a:rPr>
                        <a:t>4</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50" kern="0" dirty="0">
                          <a:effectLst/>
                        </a:rPr>
                        <a:t>没有可选项</a:t>
                      </a:r>
                      <a:endParaRPr lang="zh-CN" sz="6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13186262"/>
                  </a:ext>
                </a:extLst>
              </a:tr>
            </a:tbl>
          </a:graphicData>
        </a:graphic>
      </p:graphicFrame>
    </p:spTree>
    <p:extLst>
      <p:ext uri="{BB962C8B-B14F-4D97-AF65-F5344CB8AC3E}">
        <p14:creationId xmlns:p14="http://schemas.microsoft.com/office/powerpoint/2010/main" val="41157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25350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grep</a:t>
            </a:r>
            <a:r>
              <a:rPr lang="zh-CN" altLang="en-US" sz="2400" dirty="0">
                <a:latin typeface="Georgia" panose="02040502050405020303" pitchFamily="18" charset="0"/>
                <a:ea typeface="黑体" panose="02010609060101010101" pitchFamily="49" charset="-122"/>
              </a:rPr>
              <a:t>实验示例</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1000800" y="1202400"/>
            <a:ext cx="34704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grep</a:t>
            </a:r>
            <a:r>
              <a:rPr lang="zh-CN" altLang="en-US" dirty="0"/>
              <a:t>实验故障选择</a:t>
            </a:r>
          </a:p>
        </p:txBody>
      </p:sp>
      <p:sp>
        <p:nvSpPr>
          <p:cNvPr id="9" name="Rectangle 1"/>
          <p:cNvSpPr>
            <a:spLocks noChangeArrowheads="1"/>
          </p:cNvSpPr>
          <p:nvPr/>
        </p:nvSpPr>
        <p:spPr bwMode="auto">
          <a:xfrm>
            <a:off x="3413125" y="2849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 name="文本框 5"/>
          <p:cNvSpPr txBox="1"/>
          <p:nvPr/>
        </p:nvSpPr>
        <p:spPr>
          <a:xfrm>
            <a:off x="1360563" y="1653777"/>
            <a:ext cx="4111200"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t>测试用例的执行方式</a:t>
            </a:r>
          </a:p>
        </p:txBody>
      </p:sp>
      <p:sp>
        <p:nvSpPr>
          <p:cNvPr id="7" name="文本框 6"/>
          <p:cNvSpPr txBox="1"/>
          <p:nvPr/>
        </p:nvSpPr>
        <p:spPr>
          <a:xfrm>
            <a:off x="1785254" y="2076825"/>
            <a:ext cx="6156345" cy="369332"/>
          </a:xfrm>
          <a:prstGeom prst="rect">
            <a:avLst/>
          </a:prstGeom>
          <a:noFill/>
        </p:spPr>
        <p:txBody>
          <a:bodyPr wrap="square" rtlCol="0">
            <a:spAutoFit/>
          </a:bodyPr>
          <a:lstStyle/>
          <a:p>
            <a:r>
              <a:rPr lang="zh-CN" altLang="en-US" dirty="0"/>
              <a:t>用</a:t>
            </a:r>
            <a:r>
              <a:rPr lang="en-US" altLang="zh-CN" dirty="0"/>
              <a:t>RT</a:t>
            </a:r>
            <a:r>
              <a:rPr lang="zh-CN" altLang="en-US" dirty="0"/>
              <a:t>策略分别对所有的故障进行测试</a:t>
            </a:r>
            <a:r>
              <a:rPr lang="en-US" altLang="zh-CN" dirty="0"/>
              <a:t>,</a:t>
            </a:r>
            <a:r>
              <a:rPr lang="zh-CN" altLang="en-US" dirty="0"/>
              <a:t>重复</a:t>
            </a:r>
            <a:r>
              <a:rPr lang="en-US" altLang="zh-CN" dirty="0"/>
              <a:t>50</a:t>
            </a:r>
            <a:r>
              <a:rPr lang="zh-CN" altLang="en-US" dirty="0"/>
              <a:t>遍后取均值</a:t>
            </a:r>
          </a:p>
        </p:txBody>
      </p:sp>
      <p:sp>
        <p:nvSpPr>
          <p:cNvPr id="16" name="文本框 15"/>
          <p:cNvSpPr txBox="1"/>
          <p:nvPr/>
        </p:nvSpPr>
        <p:spPr>
          <a:xfrm>
            <a:off x="1396563" y="2528202"/>
            <a:ext cx="4111200"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t>结果展示</a:t>
            </a:r>
          </a:p>
        </p:txBody>
      </p:sp>
      <p:graphicFrame>
        <p:nvGraphicFramePr>
          <p:cNvPr id="8" name="表格 7"/>
          <p:cNvGraphicFramePr>
            <a:graphicFrameLocks noGrp="1"/>
          </p:cNvGraphicFramePr>
          <p:nvPr>
            <p:extLst>
              <p:ext uri="{D42A27DB-BD31-4B8C-83A1-F6EECF244321}">
                <p14:modId xmlns:p14="http://schemas.microsoft.com/office/powerpoint/2010/main" val="172547409"/>
              </p:ext>
            </p:extLst>
          </p:nvPr>
        </p:nvGraphicFramePr>
        <p:xfrm>
          <a:off x="1785254" y="3044779"/>
          <a:ext cx="4320346" cy="1506865"/>
        </p:xfrm>
        <a:graphic>
          <a:graphicData uri="http://schemas.openxmlformats.org/drawingml/2006/table">
            <a:tbl>
              <a:tblPr firstRow="1" firstCol="1" bandRow="1" bandCol="1">
                <a:tableStyleId>{D7AC3CCA-C797-4891-BE02-D94E43425B78}</a:tableStyleId>
              </a:tblPr>
              <a:tblGrid>
                <a:gridCol w="822002">
                  <a:extLst>
                    <a:ext uri="{9D8B030D-6E8A-4147-A177-3AD203B41FA5}">
                      <a16:colId xmlns:a16="http://schemas.microsoft.com/office/drawing/2014/main" val="1123034759"/>
                    </a:ext>
                  </a:extLst>
                </a:gridCol>
                <a:gridCol w="3498344">
                  <a:extLst>
                    <a:ext uri="{9D8B030D-6E8A-4147-A177-3AD203B41FA5}">
                      <a16:colId xmlns:a16="http://schemas.microsoft.com/office/drawing/2014/main" val="1807911"/>
                    </a:ext>
                  </a:extLst>
                </a:gridCol>
              </a:tblGrid>
              <a:tr h="342647">
                <a:tc>
                  <a:txBody>
                    <a:bodyPr/>
                    <a:lstStyle/>
                    <a:p>
                      <a:pPr algn="ctr">
                        <a:spcAft>
                          <a:spcPts val="0"/>
                        </a:spcAft>
                      </a:pPr>
                      <a:r>
                        <a:rPr lang="zh-CN" altLang="en-US" sz="800" kern="0" dirty="0">
                          <a:effectLst/>
                        </a:rPr>
                        <a:t>故障</a:t>
                      </a:r>
                      <a:r>
                        <a:rPr lang="zh-CN" sz="800" kern="0" dirty="0">
                          <a:effectLst/>
                        </a:rPr>
                        <a:t>编号</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800" kern="0" dirty="0">
                          <a:effectLst/>
                        </a:rPr>
                        <a:t>杀死变异体所需要的测试用例数目</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954909552"/>
                  </a:ext>
                </a:extLst>
              </a:tr>
              <a:tr h="171323">
                <a:tc>
                  <a:txBody>
                    <a:bodyPr/>
                    <a:lstStyle/>
                    <a:p>
                      <a:pPr algn="ctr">
                        <a:spcAft>
                          <a:spcPts val="0"/>
                        </a:spcAft>
                      </a:pPr>
                      <a:r>
                        <a:rPr lang="en-US" sz="800" kern="0">
                          <a:effectLst/>
                        </a:rPr>
                        <a:t>Muant_1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a:effectLst/>
                        </a:rPr>
                        <a:t>825.05</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836474767"/>
                  </a:ext>
                </a:extLst>
              </a:tr>
              <a:tr h="171323">
                <a:tc>
                  <a:txBody>
                    <a:bodyPr/>
                    <a:lstStyle/>
                    <a:p>
                      <a:pPr algn="ctr">
                        <a:spcAft>
                          <a:spcPts val="0"/>
                        </a:spcAft>
                      </a:pPr>
                      <a:r>
                        <a:rPr lang="en-US" sz="800" kern="0">
                          <a:effectLst/>
                        </a:rPr>
                        <a:t>Muant_3</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dirty="0">
                          <a:effectLst/>
                        </a:rPr>
                        <a:t>3.30</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042628332"/>
                  </a:ext>
                </a:extLst>
              </a:tr>
              <a:tr h="171323">
                <a:tc>
                  <a:txBody>
                    <a:bodyPr/>
                    <a:lstStyle/>
                    <a:p>
                      <a:pPr algn="ctr">
                        <a:spcAft>
                          <a:spcPts val="0"/>
                        </a:spcAft>
                      </a:pPr>
                      <a:r>
                        <a:rPr lang="en-US" sz="800" kern="0">
                          <a:effectLst/>
                        </a:rPr>
                        <a:t>Muant_7</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dirty="0">
                          <a:effectLst/>
                        </a:rPr>
                        <a:t>341.65</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788384076"/>
                  </a:ext>
                </a:extLst>
              </a:tr>
              <a:tr h="171323">
                <a:tc>
                  <a:txBody>
                    <a:bodyPr/>
                    <a:lstStyle/>
                    <a:p>
                      <a:pPr algn="ctr">
                        <a:spcAft>
                          <a:spcPts val="0"/>
                        </a:spcAft>
                      </a:pPr>
                      <a:r>
                        <a:rPr lang="en-US" sz="800" kern="0">
                          <a:effectLst/>
                        </a:rPr>
                        <a:t>Muant_8</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dirty="0">
                          <a:effectLst/>
                        </a:rPr>
                        <a:t>268.55</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404776025"/>
                  </a:ext>
                </a:extLst>
              </a:tr>
              <a:tr h="169582">
                <a:tc>
                  <a:txBody>
                    <a:bodyPr/>
                    <a:lstStyle/>
                    <a:p>
                      <a:pPr algn="ctr">
                        <a:spcAft>
                          <a:spcPts val="0"/>
                        </a:spcAft>
                      </a:pPr>
                      <a:r>
                        <a:rPr lang="en-US" sz="800" kern="0">
                          <a:effectLst/>
                        </a:rPr>
                        <a:t>Muant_11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dirty="0">
                          <a:effectLst/>
                        </a:rPr>
                        <a:t>1.10</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612111081"/>
                  </a:ext>
                </a:extLst>
              </a:tr>
              <a:tr h="154672">
                <a:tc>
                  <a:txBody>
                    <a:bodyPr/>
                    <a:lstStyle/>
                    <a:p>
                      <a:pPr algn="ctr">
                        <a:spcAft>
                          <a:spcPts val="0"/>
                        </a:spcAft>
                      </a:pPr>
                      <a:r>
                        <a:rPr lang="en-US" sz="800" kern="0">
                          <a:effectLst/>
                        </a:rPr>
                        <a:t>Muant_14</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dirty="0">
                          <a:effectLst/>
                        </a:rPr>
                        <a:t>748.45</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414696955"/>
                  </a:ext>
                </a:extLst>
              </a:tr>
              <a:tr h="15467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kern="0" dirty="0">
                          <a:effectLst/>
                        </a:rPr>
                        <a:t>Muant_16</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kern="0" dirty="0">
                          <a:effectLst/>
                        </a:rPr>
                        <a:t>834.65</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300206500"/>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068410487"/>
              </p:ext>
            </p:extLst>
          </p:nvPr>
        </p:nvGraphicFramePr>
        <p:xfrm>
          <a:off x="1797504" y="3035340"/>
          <a:ext cx="4320346" cy="1165960"/>
        </p:xfrm>
        <a:graphic>
          <a:graphicData uri="http://schemas.openxmlformats.org/drawingml/2006/table">
            <a:tbl>
              <a:tblPr firstRow="1" firstCol="1" bandRow="1" bandCol="1">
                <a:tableStyleId>{D7AC3CCA-C797-4891-BE02-D94E43425B78}</a:tableStyleId>
              </a:tblPr>
              <a:tblGrid>
                <a:gridCol w="822002">
                  <a:extLst>
                    <a:ext uri="{9D8B030D-6E8A-4147-A177-3AD203B41FA5}">
                      <a16:colId xmlns:a16="http://schemas.microsoft.com/office/drawing/2014/main" val="1123034759"/>
                    </a:ext>
                  </a:extLst>
                </a:gridCol>
                <a:gridCol w="3498344">
                  <a:extLst>
                    <a:ext uri="{9D8B030D-6E8A-4147-A177-3AD203B41FA5}">
                      <a16:colId xmlns:a16="http://schemas.microsoft.com/office/drawing/2014/main" val="1807911"/>
                    </a:ext>
                  </a:extLst>
                </a:gridCol>
              </a:tblGrid>
              <a:tr h="342647">
                <a:tc>
                  <a:txBody>
                    <a:bodyPr/>
                    <a:lstStyle/>
                    <a:p>
                      <a:pPr algn="ctr">
                        <a:spcAft>
                          <a:spcPts val="0"/>
                        </a:spcAft>
                      </a:pPr>
                      <a:r>
                        <a:rPr lang="zh-CN" altLang="en-US" sz="800" kern="0" dirty="0">
                          <a:effectLst/>
                        </a:rPr>
                        <a:t>故障</a:t>
                      </a:r>
                      <a:r>
                        <a:rPr lang="zh-CN" sz="800" kern="0" dirty="0">
                          <a:effectLst/>
                        </a:rPr>
                        <a:t>编号</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zh-CN" sz="800" kern="0" dirty="0">
                          <a:effectLst/>
                        </a:rPr>
                        <a:t>杀死</a:t>
                      </a:r>
                      <a:r>
                        <a:rPr lang="zh-CN" altLang="en-US" sz="800" kern="0" dirty="0">
                          <a:effectLst/>
                        </a:rPr>
                        <a:t>故障</a:t>
                      </a:r>
                      <a:r>
                        <a:rPr lang="zh-CN" sz="800" kern="0" dirty="0">
                          <a:effectLst/>
                        </a:rPr>
                        <a:t>所需要的测试用例数目</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954909552"/>
                  </a:ext>
                </a:extLst>
              </a:tr>
              <a:tr h="171323">
                <a:tc>
                  <a:txBody>
                    <a:bodyPr/>
                    <a:lstStyle/>
                    <a:p>
                      <a:pPr algn="ctr">
                        <a:spcAft>
                          <a:spcPts val="0"/>
                        </a:spcAft>
                      </a:pPr>
                      <a:r>
                        <a:rPr lang="en-US" sz="800" kern="0">
                          <a:effectLst/>
                        </a:rPr>
                        <a:t>Muant_1</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a:effectLst/>
                        </a:rPr>
                        <a:t>825.05</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836474767"/>
                  </a:ext>
                </a:extLst>
              </a:tr>
              <a:tr h="171323">
                <a:tc>
                  <a:txBody>
                    <a:bodyPr/>
                    <a:lstStyle/>
                    <a:p>
                      <a:pPr algn="ctr">
                        <a:spcAft>
                          <a:spcPts val="0"/>
                        </a:spcAft>
                      </a:pPr>
                      <a:r>
                        <a:rPr lang="en-US" sz="800" kern="0">
                          <a:effectLst/>
                        </a:rPr>
                        <a:t>Muant_7</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dirty="0">
                          <a:effectLst/>
                        </a:rPr>
                        <a:t>341.65</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788384076"/>
                  </a:ext>
                </a:extLst>
              </a:tr>
              <a:tr h="171323">
                <a:tc>
                  <a:txBody>
                    <a:bodyPr/>
                    <a:lstStyle/>
                    <a:p>
                      <a:pPr algn="ctr">
                        <a:spcAft>
                          <a:spcPts val="0"/>
                        </a:spcAft>
                      </a:pPr>
                      <a:r>
                        <a:rPr lang="en-US" sz="800" kern="0">
                          <a:effectLst/>
                        </a:rPr>
                        <a:t>Muant_8</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dirty="0">
                          <a:effectLst/>
                        </a:rPr>
                        <a:t>268.55</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2404776025"/>
                  </a:ext>
                </a:extLst>
              </a:tr>
              <a:tr h="154672">
                <a:tc>
                  <a:txBody>
                    <a:bodyPr/>
                    <a:lstStyle/>
                    <a:p>
                      <a:pPr algn="ctr">
                        <a:spcAft>
                          <a:spcPts val="0"/>
                        </a:spcAft>
                      </a:pPr>
                      <a:r>
                        <a:rPr lang="en-US" sz="800" kern="0">
                          <a:effectLst/>
                        </a:rPr>
                        <a:t>Muant_14</a:t>
                      </a:r>
                      <a:endParaRPr lang="zh-CN" sz="800" kern="10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algn="ctr">
                        <a:spcAft>
                          <a:spcPts val="0"/>
                        </a:spcAft>
                      </a:pPr>
                      <a:r>
                        <a:rPr lang="en-US" sz="800" kern="0" dirty="0">
                          <a:effectLst/>
                        </a:rPr>
                        <a:t>748.45</a:t>
                      </a:r>
                      <a:endParaRPr 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414696955"/>
                  </a:ext>
                </a:extLst>
              </a:tr>
              <a:tr h="15467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kern="0" dirty="0">
                          <a:effectLst/>
                        </a:rPr>
                        <a:t>Muant_16</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800" kern="0" dirty="0">
                          <a:effectLst/>
                        </a:rPr>
                        <a:t>834.65</a:t>
                      </a:r>
                      <a:endParaRPr lang="zh-CN" altLang="zh-CN" sz="8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6578" marR="66578" marT="0" marB="0" anchor="ctr"/>
                </a:tc>
                <a:extLst>
                  <a:ext uri="{0D108BD9-81ED-4DB2-BD59-A6C34878D82A}">
                    <a16:rowId xmlns:a16="http://schemas.microsoft.com/office/drawing/2014/main" val="1300206500"/>
                  </a:ext>
                </a:extLst>
              </a:tr>
            </a:tbl>
          </a:graphicData>
        </a:graphic>
      </p:graphicFrame>
    </p:spTree>
    <p:extLst>
      <p:ext uri="{BB962C8B-B14F-4D97-AF65-F5344CB8AC3E}">
        <p14:creationId xmlns:p14="http://schemas.microsoft.com/office/powerpoint/2010/main" val="24523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3.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实验设置</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253508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grep</a:t>
            </a:r>
            <a:r>
              <a:rPr lang="zh-CN" altLang="en-US" sz="2400" dirty="0">
                <a:latin typeface="Georgia" panose="02040502050405020303" pitchFamily="18" charset="0"/>
                <a:ea typeface="黑体" panose="02010609060101010101" pitchFamily="49" charset="-122"/>
              </a:rPr>
              <a:t>实验示例</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1000800" y="1114665"/>
            <a:ext cx="34704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grep</a:t>
            </a:r>
            <a:r>
              <a:rPr lang="zh-CN" altLang="en-US" dirty="0"/>
              <a:t>实验参数设定</a:t>
            </a:r>
          </a:p>
        </p:txBody>
      </p:sp>
      <p:sp>
        <p:nvSpPr>
          <p:cNvPr id="9" name="Rectangle 1"/>
          <p:cNvSpPr>
            <a:spLocks noChangeArrowheads="1"/>
          </p:cNvSpPr>
          <p:nvPr/>
        </p:nvSpPr>
        <p:spPr bwMode="auto">
          <a:xfrm>
            <a:off x="3413125" y="2849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文本框 4"/>
          <p:cNvSpPr txBox="1"/>
          <p:nvPr/>
        </p:nvSpPr>
        <p:spPr>
          <a:xfrm>
            <a:off x="1465730" y="1502952"/>
            <a:ext cx="3697941" cy="369332"/>
          </a:xfrm>
          <a:prstGeom prst="rect">
            <a:avLst/>
          </a:prstGeom>
          <a:noFill/>
        </p:spPr>
        <p:txBody>
          <a:bodyPr wrap="square" rtlCol="0">
            <a:spAutoFit/>
          </a:bodyPr>
          <a:lstStyle/>
          <a:p>
            <a:r>
              <a:rPr lang="zh-CN" altLang="en-US" dirty="0"/>
              <a:t>上文已经讲过</a:t>
            </a:r>
          </a:p>
        </p:txBody>
      </p:sp>
      <p:sp>
        <p:nvSpPr>
          <p:cNvPr id="15" name="文本框 14"/>
          <p:cNvSpPr txBox="1"/>
          <p:nvPr/>
        </p:nvSpPr>
        <p:spPr>
          <a:xfrm>
            <a:off x="1000800" y="1872284"/>
            <a:ext cx="347040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grep</a:t>
            </a:r>
            <a:r>
              <a:rPr lang="zh-CN" altLang="en-US" dirty="0"/>
              <a:t>实验初始概率设定</a:t>
            </a:r>
          </a:p>
        </p:txBody>
      </p:sp>
      <p:sp>
        <p:nvSpPr>
          <p:cNvPr id="10" name="Rectangle 1"/>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1465730" y="2268296"/>
            <a:ext cx="3260912" cy="369794"/>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a:t>DRT,RDRT</a:t>
            </a:r>
            <a:r>
              <a:rPr lang="zh-CN" altLang="en-US" dirty="0"/>
              <a:t>初始概率分布</a:t>
            </a:r>
          </a:p>
        </p:txBody>
      </p:sp>
      <mc:AlternateContent xmlns:mc="http://schemas.openxmlformats.org/markup-compatibility/2006" xmlns:a14="http://schemas.microsoft.com/office/drawing/2010/main">
        <mc:Choice Requires="a14">
          <p:sp>
            <p:nvSpPr>
              <p:cNvPr id="13" name="文本框 12"/>
              <p:cNvSpPr txBox="1"/>
              <p:nvPr/>
            </p:nvSpPr>
            <p:spPr>
              <a:xfrm>
                <a:off x="1785255" y="2586636"/>
                <a:ext cx="6992471" cy="136704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={0.10424710,0.02960103,0.04633205,0.00772201,0.55984556,0.25225225}</m:t>
                      </m:r>
                    </m:oMath>
                  </m:oMathPara>
                </a14:m>
                <a:endParaRPr lang="en-US" altLang="zh-CN" sz="1400" dirty="0"/>
              </a:p>
              <a:p>
                <a:pPr/>
                <a14:m>
                  <m:oMathPara xmlns:m="http://schemas.openxmlformats.org/officeDocument/2006/math">
                    <m:oMathParaPr>
                      <m:jc m:val="left"/>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={0.10424710,0.06563707,0.55984556,0.27027027}</m:t>
                      </m:r>
                    </m:oMath>
                  </m:oMathPara>
                </a14:m>
                <a:endParaRPr lang="en-US" altLang="zh-CN" sz="1400" dirty="0"/>
              </a:p>
              <a:p>
                <a:pPr/>
                <a14:m>
                  <m:oMathPara xmlns:m="http://schemas.openxmlformats.org/officeDocument/2006/math">
                    <m:oMathParaPr>
                      <m:jc m:val="left"/>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3</m:t>
                          </m:r>
                        </m:sub>
                      </m:sSub>
                      <m:r>
                        <a:rPr lang="en-US" altLang="zh-CN" sz="1400" i="1">
                          <a:latin typeface="Cambria Math" panose="02040503050406030204" pitchFamily="18" charset="0"/>
                        </a:rPr>
                        <m:t>={</m:t>
                      </m:r>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6</m:t>
                          </m:r>
                        </m:den>
                      </m:f>
                      <m:r>
                        <a:rPr lang="en-US" altLang="zh-CN" sz="1400" b="0" i="1" smtClean="0">
                          <a:latin typeface="Cambria Math" panose="02040503050406030204" pitchFamily="18" charset="0"/>
                        </a:rPr>
                        <m:t>,</m:t>
                      </m:r>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6</m:t>
                          </m:r>
                        </m:den>
                      </m:f>
                      <m:r>
                        <a:rPr lang="en-US" altLang="zh-CN" sz="1400" b="0" i="1" smtClean="0">
                          <a:latin typeface="Cambria Math" panose="02040503050406030204" pitchFamily="18" charset="0"/>
                        </a:rPr>
                        <m:t>,</m:t>
                      </m:r>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6</m:t>
                          </m:r>
                        </m:den>
                      </m:f>
                      <m:r>
                        <a:rPr lang="en-US" altLang="zh-CN" sz="1400" b="0" i="1" smtClean="0">
                          <a:latin typeface="Cambria Math" panose="02040503050406030204" pitchFamily="18" charset="0"/>
                        </a:rPr>
                        <m:t>,</m:t>
                      </m:r>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6</m:t>
                          </m:r>
                        </m:den>
                      </m:f>
                      <m:r>
                        <a:rPr lang="en-US" altLang="zh-CN" sz="1400" b="0" i="1" smtClean="0">
                          <a:latin typeface="Cambria Math" panose="02040503050406030204" pitchFamily="18" charset="0"/>
                        </a:rPr>
                        <m:t>,</m:t>
                      </m:r>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6</m:t>
                          </m:r>
                        </m:den>
                      </m:f>
                      <m:r>
                        <a:rPr lang="en-US" altLang="zh-CN" sz="1400" b="0" i="1" smtClean="0">
                          <a:latin typeface="Cambria Math" panose="02040503050406030204" pitchFamily="18" charset="0"/>
                        </a:rPr>
                        <m:t>,</m:t>
                      </m:r>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6</m:t>
                          </m:r>
                        </m:den>
                      </m:f>
                      <m:r>
                        <a:rPr lang="en-US" altLang="zh-CN" sz="1400" i="1">
                          <a:latin typeface="Cambria Math" panose="02040503050406030204" pitchFamily="18" charset="0"/>
                        </a:rPr>
                        <m:t>}</m:t>
                      </m:r>
                    </m:oMath>
                  </m:oMathPara>
                </a14:m>
                <a:endParaRPr lang="en-US" altLang="zh-CN" sz="1400" dirty="0"/>
              </a:p>
              <a:p>
                <a:pPr/>
                <a14:m>
                  <m:oMathPara xmlns:m="http://schemas.openxmlformats.org/officeDocument/2006/math">
                    <m:oMathParaPr>
                      <m:jc m:val="left"/>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𝑝</m:t>
                          </m:r>
                        </m:e>
                        <m:sub>
                          <m:r>
                            <a:rPr lang="en-US" altLang="zh-CN" sz="1400" b="0" i="1" smtClean="0">
                              <a:latin typeface="Cambria Math" panose="02040503050406030204" pitchFamily="18" charset="0"/>
                            </a:rPr>
                            <m:t>4</m:t>
                          </m:r>
                        </m:sub>
                      </m:sSub>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4</m:t>
                          </m:r>
                        </m:den>
                      </m:f>
                      <m:r>
                        <a:rPr lang="en-US" altLang="zh-CN" sz="1400" b="0" i="1" smtClean="0">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4</m:t>
                          </m:r>
                        </m:den>
                      </m:f>
                      <m:r>
                        <a:rPr lang="en-US" altLang="zh-CN" sz="1400" b="0" i="1" smtClean="0">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4</m:t>
                          </m:r>
                        </m:den>
                      </m:f>
                      <m:r>
                        <a:rPr lang="en-US" altLang="zh-CN" sz="1400" b="0" i="1" smtClean="0">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b="0" i="1" smtClean="0">
                              <a:latin typeface="Cambria Math" panose="02040503050406030204" pitchFamily="18" charset="0"/>
                            </a:rPr>
                            <m:t>1</m:t>
                          </m:r>
                        </m:num>
                        <m:den>
                          <m:r>
                            <a:rPr lang="en-US" altLang="zh-CN" sz="1400" b="0" i="1" smtClean="0">
                              <a:latin typeface="Cambria Math" panose="02040503050406030204" pitchFamily="18" charset="0"/>
                            </a:rPr>
                            <m:t>4</m:t>
                          </m:r>
                        </m:den>
                      </m:f>
                      <m:r>
                        <a:rPr lang="en-US" altLang="zh-CN" sz="1400" i="1">
                          <a:latin typeface="Cambria Math" panose="02040503050406030204" pitchFamily="18" charset="0"/>
                        </a:rPr>
                        <m:t>}</m:t>
                      </m:r>
                    </m:oMath>
                  </m:oMathPara>
                </a14:m>
                <a:endParaRPr lang="en-US" altLang="zh-CN" sz="14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785255" y="2586636"/>
                <a:ext cx="6992471" cy="1367041"/>
              </a:xfrm>
              <a:prstGeom prst="rect">
                <a:avLst/>
              </a:prstGeom>
              <a:blipFill>
                <a:blip r:embed="rId2"/>
                <a:stretch>
                  <a:fillRect/>
                </a:stretch>
              </a:blipFill>
            </p:spPr>
            <p:txBody>
              <a:bodyPr/>
              <a:lstStyle/>
              <a:p>
                <a:r>
                  <a:rPr lang="zh-CN" altLang="en-US">
                    <a:noFill/>
                  </a:rPr>
                  <a:t> </a:t>
                </a:r>
              </a:p>
            </p:txBody>
          </p:sp>
        </mc:Fallback>
      </mc:AlternateContent>
      <p:sp>
        <p:nvSpPr>
          <p:cNvPr id="18" name="Rectangle 2"/>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文本框 18"/>
          <p:cNvSpPr txBox="1"/>
          <p:nvPr/>
        </p:nvSpPr>
        <p:spPr>
          <a:xfrm>
            <a:off x="1539686" y="3913262"/>
            <a:ext cx="3260912" cy="369794"/>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a:t>MDRT</a:t>
            </a:r>
            <a:r>
              <a:rPr lang="zh-CN" altLang="en-US" dirty="0"/>
              <a:t>初始转移概率矩阵</a:t>
            </a:r>
          </a:p>
        </p:txBody>
      </p:sp>
      <mc:AlternateContent xmlns:mc="http://schemas.openxmlformats.org/markup-compatibility/2006" xmlns:a14="http://schemas.microsoft.com/office/drawing/2010/main">
        <mc:Choice Requires="a14">
          <p:sp>
            <p:nvSpPr>
              <p:cNvPr id="20" name="文本框 19"/>
              <p:cNvSpPr txBox="1"/>
              <p:nvPr/>
            </p:nvSpPr>
            <p:spPr>
              <a:xfrm>
                <a:off x="1916204" y="4224642"/>
                <a:ext cx="5768788" cy="1200329"/>
              </a:xfrm>
              <a:prstGeom prst="rect">
                <a:avLst/>
              </a:prstGeom>
              <a:noFill/>
            </p:spPr>
            <p:txBody>
              <a:bodyPr wrap="square"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sup>
                    </m:sSup>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e>
                      <m:sup>
                        <m:r>
                          <a:rPr lang="en-US" altLang="zh-CN" i="1">
                            <a:latin typeface="Cambria Math" panose="02040503050406030204" pitchFamily="18" charset="0"/>
                          </a:rPr>
                          <m:t>′</m:t>
                        </m:r>
                      </m:sup>
                    </m:sSup>
                  </m:oMath>
                </a14:m>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e>
                      <m:sup>
                        <m:r>
                          <a:rPr lang="en-US" altLang="zh-CN" i="1">
                            <a:latin typeface="Cambria Math" panose="02040503050406030204" pitchFamily="18" charset="0"/>
                          </a:rPr>
                          <m:t>′</m:t>
                        </m:r>
                      </m:sup>
                    </m:sSup>
                  </m:oMath>
                </a14:m>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 </m:t>
                        </m:r>
                        <m:r>
                          <a:rPr lang="en-US" altLang="zh-CN" i="1">
                            <a:latin typeface="Cambria Math" panose="02040503050406030204" pitchFamily="18" charset="0"/>
                          </a:rPr>
                          <m:t>𝑃</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 </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4</m:t>
                            </m:r>
                          </m:sub>
                        </m:sSub>
                        <m:r>
                          <a:rPr lang="en-US" altLang="zh-CN" i="1">
                            <a:latin typeface="Cambria Math" panose="02040503050406030204" pitchFamily="18" charset="0"/>
                          </a:rPr>
                          <m:t>)</m:t>
                        </m:r>
                      </m:e>
                      <m:sup>
                        <m:r>
                          <a:rPr lang="en-US" altLang="zh-CN" i="1">
                            <a:latin typeface="Cambria Math" panose="02040503050406030204" pitchFamily="18" charset="0"/>
                          </a:rPr>
                          <m:t>′</m:t>
                        </m:r>
                      </m:sup>
                    </m:sSup>
                  </m:oMath>
                </a14:m>
                <a:endParaRPr lang="zh-CN" altLang="en-US" dirty="0"/>
              </a:p>
              <a:p>
                <a:endParaRPr lang="zh-CN" altLang="en-US" dirty="0"/>
              </a:p>
              <a:p>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916204" y="4224642"/>
                <a:ext cx="5768788" cy="120032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320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5" grpId="0"/>
      <p:bldP spid="11" grpId="0"/>
      <p:bldP spid="13" grpId="0"/>
      <p:bldP spid="19"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4.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实验结果</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5230907"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参数对不同策略的影响</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p:cNvSpPr txBox="1"/>
          <p:nvPr/>
        </p:nvSpPr>
        <p:spPr>
          <a:xfrm>
            <a:off x="921222" y="1089657"/>
            <a:ext cx="7506269" cy="523220"/>
          </a:xfrm>
          <a:prstGeom prst="rect">
            <a:avLst/>
          </a:prstGeom>
          <a:noFill/>
        </p:spPr>
        <p:txBody>
          <a:bodyPr wrap="square" rtlCol="0">
            <a:spAutoFit/>
          </a:bodyPr>
          <a:lstStyle/>
          <a:p>
            <a:r>
              <a:rPr lang="zh-CN" altLang="en-US" sz="1400" dirty="0"/>
              <a:t>实验中发现</a:t>
            </a:r>
            <a:r>
              <a:rPr lang="en-US" altLang="zh-CN" sz="1400" dirty="0"/>
              <a:t>,DRT,RDRT</a:t>
            </a:r>
            <a:r>
              <a:rPr lang="zh-CN" altLang="en-US" sz="1400" dirty="0"/>
              <a:t>参数在</a:t>
            </a:r>
            <a:r>
              <a:rPr lang="en-US" altLang="zh-CN" sz="1400" dirty="0"/>
              <a:t>(0.001,0.1)</a:t>
            </a:r>
            <a:r>
              <a:rPr lang="zh-CN" altLang="en-US" sz="1400" dirty="0"/>
              <a:t>之间时具有更高的检测效率</a:t>
            </a:r>
            <a:r>
              <a:rPr lang="en-US" altLang="zh-CN" sz="1400" dirty="0"/>
              <a:t>.MDRT</a:t>
            </a:r>
            <a:r>
              <a:rPr lang="zh-CN" altLang="en-US" sz="1400" dirty="0"/>
              <a:t>参数在</a:t>
            </a:r>
            <a:r>
              <a:rPr lang="en-US" altLang="zh-CN" sz="1400" dirty="0"/>
              <a:t>(0.35,0.5)</a:t>
            </a:r>
            <a:r>
              <a:rPr lang="zh-CN" altLang="en-US" sz="1400" dirty="0"/>
              <a:t>之间时具有更高的检测效率</a:t>
            </a:r>
          </a:p>
        </p:txBody>
      </p:sp>
      <p:sp>
        <p:nvSpPr>
          <p:cNvPr id="13" name="文本框 12"/>
          <p:cNvSpPr txBox="1"/>
          <p:nvPr/>
        </p:nvSpPr>
        <p:spPr>
          <a:xfrm>
            <a:off x="921222" y="1612877"/>
            <a:ext cx="1535373"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bash</a:t>
            </a:r>
            <a:r>
              <a:rPr lang="zh-CN" altLang="en-US" dirty="0"/>
              <a:t>实验</a:t>
            </a:r>
          </a:p>
        </p:txBody>
      </p:sp>
      <p:sp>
        <p:nvSpPr>
          <p:cNvPr id="62" name="文本框 61"/>
          <p:cNvSpPr txBox="1"/>
          <p:nvPr/>
        </p:nvSpPr>
        <p:spPr>
          <a:xfrm>
            <a:off x="928988" y="1600770"/>
            <a:ext cx="1535373"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flex</a:t>
            </a:r>
            <a:r>
              <a:rPr lang="zh-CN" altLang="en-US" dirty="0"/>
              <a:t>实验</a:t>
            </a:r>
          </a:p>
        </p:txBody>
      </p:sp>
      <p:sp>
        <p:nvSpPr>
          <p:cNvPr id="22" name="文本框 21"/>
          <p:cNvSpPr txBox="1"/>
          <p:nvPr/>
        </p:nvSpPr>
        <p:spPr>
          <a:xfrm>
            <a:off x="928988" y="1600770"/>
            <a:ext cx="1535373"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grep</a:t>
            </a:r>
            <a:r>
              <a:rPr lang="zh-CN" altLang="en-US" dirty="0"/>
              <a:t>实验</a:t>
            </a:r>
          </a:p>
        </p:txBody>
      </p:sp>
      <p:graphicFrame>
        <p:nvGraphicFramePr>
          <p:cNvPr id="8" name="表格 7"/>
          <p:cNvGraphicFramePr>
            <a:graphicFrameLocks noGrp="1"/>
          </p:cNvGraphicFramePr>
          <p:nvPr>
            <p:extLst>
              <p:ext uri="{D42A27DB-BD31-4B8C-83A1-F6EECF244321}">
                <p14:modId xmlns:p14="http://schemas.microsoft.com/office/powerpoint/2010/main" val="613669255"/>
              </p:ext>
            </p:extLst>
          </p:nvPr>
        </p:nvGraphicFramePr>
        <p:xfrm>
          <a:off x="3491857" y="1527884"/>
          <a:ext cx="2378862" cy="3287952"/>
        </p:xfrm>
        <a:graphic>
          <a:graphicData uri="http://schemas.openxmlformats.org/drawingml/2006/table">
            <a:tbl>
              <a:tblPr>
                <a:tableStyleId>{D7AC3CCA-C797-4891-BE02-D94E43425B78}</a:tableStyleId>
              </a:tblPr>
              <a:tblGrid>
                <a:gridCol w="396477">
                  <a:extLst>
                    <a:ext uri="{9D8B030D-6E8A-4147-A177-3AD203B41FA5}">
                      <a16:colId xmlns:a16="http://schemas.microsoft.com/office/drawing/2014/main" val="3068421057"/>
                    </a:ext>
                  </a:extLst>
                </a:gridCol>
                <a:gridCol w="396477">
                  <a:extLst>
                    <a:ext uri="{9D8B030D-6E8A-4147-A177-3AD203B41FA5}">
                      <a16:colId xmlns:a16="http://schemas.microsoft.com/office/drawing/2014/main" val="466360711"/>
                    </a:ext>
                  </a:extLst>
                </a:gridCol>
                <a:gridCol w="396477">
                  <a:extLst>
                    <a:ext uri="{9D8B030D-6E8A-4147-A177-3AD203B41FA5}">
                      <a16:colId xmlns:a16="http://schemas.microsoft.com/office/drawing/2014/main" val="3313048079"/>
                    </a:ext>
                  </a:extLst>
                </a:gridCol>
                <a:gridCol w="396477">
                  <a:extLst>
                    <a:ext uri="{9D8B030D-6E8A-4147-A177-3AD203B41FA5}">
                      <a16:colId xmlns:a16="http://schemas.microsoft.com/office/drawing/2014/main" val="1899895808"/>
                    </a:ext>
                  </a:extLst>
                </a:gridCol>
                <a:gridCol w="396477">
                  <a:extLst>
                    <a:ext uri="{9D8B030D-6E8A-4147-A177-3AD203B41FA5}">
                      <a16:colId xmlns:a16="http://schemas.microsoft.com/office/drawing/2014/main" val="3535089045"/>
                    </a:ext>
                  </a:extLst>
                </a:gridCol>
                <a:gridCol w="396477">
                  <a:extLst>
                    <a:ext uri="{9D8B030D-6E8A-4147-A177-3AD203B41FA5}">
                      <a16:colId xmlns:a16="http://schemas.microsoft.com/office/drawing/2014/main" val="429014675"/>
                    </a:ext>
                  </a:extLst>
                </a:gridCol>
              </a:tblGrid>
              <a:tr h="367536">
                <a:tc>
                  <a:txBody>
                    <a:bodyPr/>
                    <a:lstStyle/>
                    <a:p>
                      <a:pPr algn="ctr" fontAlgn="ctr"/>
                      <a:r>
                        <a:rPr lang="en-US" sz="700" u="none" strike="noStrike">
                          <a:effectLst/>
                        </a:rPr>
                        <a:t>bash</a:t>
                      </a:r>
                      <a:r>
                        <a:rPr lang="zh-CN" altLang="en-US" sz="700" u="none" strike="noStrike">
                          <a:effectLst/>
                        </a:rPr>
                        <a:t>实验</a:t>
                      </a:r>
                      <a:r>
                        <a:rPr lang="en-US" sz="700" u="none" strike="noStrike">
                          <a:effectLst/>
                        </a:rPr>
                        <a:t>DRT</a:t>
                      </a:r>
                      <a:endParaRPr 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度量标准</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所有参数测试均值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所有参数测试方差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内最佳值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extLst>
                  <a:ext uri="{0D108BD9-81ED-4DB2-BD59-A6C34878D82A}">
                    <a16:rowId xmlns:a16="http://schemas.microsoft.com/office/drawing/2014/main" val="4227544740"/>
                  </a:ext>
                </a:extLst>
              </a:tr>
              <a:tr h="243368">
                <a:tc rowSpan="3">
                  <a:txBody>
                    <a:bodyPr/>
                    <a:lstStyle/>
                    <a:p>
                      <a:pPr algn="ctr" fontAlgn="ctr"/>
                      <a:r>
                        <a:rPr lang="en-US" altLang="zh-CN" sz="700" u="none" strike="noStrike">
                          <a:effectLst/>
                        </a:rPr>
                        <a:t>4</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59.46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56.27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71.10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76.12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851803454"/>
                  </a:ext>
                </a:extLst>
              </a:tr>
              <a:tr h="243368">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92.70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97.10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77.65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62.95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1703033244"/>
                  </a:ext>
                </a:extLst>
              </a:tr>
              <a:tr h="243368">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1891.45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1261.16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1906.35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1076.24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466810979"/>
                  </a:ext>
                </a:extLst>
              </a:tr>
              <a:tr h="243368">
                <a:tc rowSpan="3">
                  <a:txBody>
                    <a:bodyPr/>
                    <a:lstStyle/>
                    <a:p>
                      <a:pPr algn="ctr" fontAlgn="ctr"/>
                      <a:r>
                        <a:rPr lang="en-US" altLang="zh-CN" sz="700" u="none" strike="noStrike">
                          <a:effectLst/>
                        </a:rPr>
                        <a:t>4</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59.92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53.79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58.20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74.48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911876667"/>
                  </a:ext>
                </a:extLst>
              </a:tr>
              <a:tr h="243368">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90.53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94.12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54.70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61.95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850677539"/>
                  </a:ext>
                </a:extLst>
              </a:tr>
              <a:tr h="243368">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1940.15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1363.49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2132.80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1078.53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716932997"/>
                  </a:ext>
                </a:extLst>
              </a:tr>
              <a:tr h="243368">
                <a:tc rowSpan="3">
                  <a:txBody>
                    <a:bodyPr/>
                    <a:lstStyle/>
                    <a:p>
                      <a:pPr algn="ctr" fontAlgn="ctr"/>
                      <a:r>
                        <a:rPr lang="en-US" altLang="zh-CN" sz="700" u="none" strike="noStrike">
                          <a:effectLst/>
                        </a:rPr>
                        <a:t>6</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27.05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24.93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37.45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26.01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850972285"/>
                  </a:ext>
                </a:extLst>
              </a:tr>
              <a:tr h="243368">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75.79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77.82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65.25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52.18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742934865"/>
                  </a:ext>
                </a:extLst>
              </a:tr>
              <a:tr h="243368">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2428.66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1787.64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2089.80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1227.56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535241094"/>
                  </a:ext>
                </a:extLst>
              </a:tr>
              <a:tr h="243368">
                <a:tc rowSpan="3">
                  <a:txBody>
                    <a:bodyPr/>
                    <a:lstStyle/>
                    <a:p>
                      <a:pPr algn="ctr" fontAlgn="ctr"/>
                      <a:r>
                        <a:rPr lang="en-US" altLang="zh-CN" sz="700" u="none" strike="noStrike">
                          <a:effectLst/>
                        </a:rPr>
                        <a:t>6</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35.56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34.45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32.25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44.20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1964514285"/>
                  </a:ext>
                </a:extLst>
              </a:tr>
              <a:tr h="243368">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72.01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76.71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68.25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78.17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757925388"/>
                  </a:ext>
                </a:extLst>
              </a:tr>
              <a:tr h="243368">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2294.85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1673.15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2137.05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dirty="0">
                          <a:effectLst/>
                        </a:rPr>
                        <a:t>1531.59 </a:t>
                      </a:r>
                      <a:endParaRPr lang="en-US" altLang="zh-CN" sz="700" b="0" i="0" u="none" strike="noStrike" dirty="0">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94855762"/>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649508865"/>
              </p:ext>
            </p:extLst>
          </p:nvPr>
        </p:nvGraphicFramePr>
        <p:xfrm>
          <a:off x="3414733" y="1527672"/>
          <a:ext cx="2365422" cy="3262309"/>
        </p:xfrm>
        <a:graphic>
          <a:graphicData uri="http://schemas.openxmlformats.org/drawingml/2006/table">
            <a:tbl>
              <a:tblPr>
                <a:tableStyleId>{D7AC3CCA-C797-4891-BE02-D94E43425B78}</a:tableStyleId>
              </a:tblPr>
              <a:tblGrid>
                <a:gridCol w="394237">
                  <a:extLst>
                    <a:ext uri="{9D8B030D-6E8A-4147-A177-3AD203B41FA5}">
                      <a16:colId xmlns:a16="http://schemas.microsoft.com/office/drawing/2014/main" val="963014429"/>
                    </a:ext>
                  </a:extLst>
                </a:gridCol>
                <a:gridCol w="394237">
                  <a:extLst>
                    <a:ext uri="{9D8B030D-6E8A-4147-A177-3AD203B41FA5}">
                      <a16:colId xmlns:a16="http://schemas.microsoft.com/office/drawing/2014/main" val="3320812023"/>
                    </a:ext>
                  </a:extLst>
                </a:gridCol>
                <a:gridCol w="394237">
                  <a:extLst>
                    <a:ext uri="{9D8B030D-6E8A-4147-A177-3AD203B41FA5}">
                      <a16:colId xmlns:a16="http://schemas.microsoft.com/office/drawing/2014/main" val="2203456371"/>
                    </a:ext>
                  </a:extLst>
                </a:gridCol>
                <a:gridCol w="394237">
                  <a:extLst>
                    <a:ext uri="{9D8B030D-6E8A-4147-A177-3AD203B41FA5}">
                      <a16:colId xmlns:a16="http://schemas.microsoft.com/office/drawing/2014/main" val="3577208309"/>
                    </a:ext>
                  </a:extLst>
                </a:gridCol>
                <a:gridCol w="394237">
                  <a:extLst>
                    <a:ext uri="{9D8B030D-6E8A-4147-A177-3AD203B41FA5}">
                      <a16:colId xmlns:a16="http://schemas.microsoft.com/office/drawing/2014/main" val="3998368795"/>
                    </a:ext>
                  </a:extLst>
                </a:gridCol>
                <a:gridCol w="394237">
                  <a:extLst>
                    <a:ext uri="{9D8B030D-6E8A-4147-A177-3AD203B41FA5}">
                      <a16:colId xmlns:a16="http://schemas.microsoft.com/office/drawing/2014/main" val="346254556"/>
                    </a:ext>
                  </a:extLst>
                </a:gridCol>
              </a:tblGrid>
              <a:tr h="364669">
                <a:tc>
                  <a:txBody>
                    <a:bodyPr/>
                    <a:lstStyle/>
                    <a:p>
                      <a:pPr algn="ctr" fontAlgn="ctr"/>
                      <a:r>
                        <a:rPr lang="en-US" sz="700" u="none" strike="noStrike">
                          <a:effectLst/>
                        </a:rPr>
                        <a:t>bash</a:t>
                      </a:r>
                      <a:r>
                        <a:rPr lang="zh-CN" altLang="en-US" sz="700" u="none" strike="noStrike">
                          <a:effectLst/>
                        </a:rPr>
                        <a:t>实验</a:t>
                      </a:r>
                      <a:r>
                        <a:rPr lang="en-US" sz="700" u="none" strike="noStrike">
                          <a:effectLst/>
                        </a:rPr>
                        <a:t>MDRT</a:t>
                      </a:r>
                      <a:endParaRPr 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度量标准</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所有参数测试均值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所有参数测试方差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内测试均值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extLst>
                  <a:ext uri="{0D108BD9-81ED-4DB2-BD59-A6C34878D82A}">
                    <a16:rowId xmlns:a16="http://schemas.microsoft.com/office/drawing/2014/main" val="1230404049"/>
                  </a:ext>
                </a:extLst>
              </a:tr>
              <a:tr h="241470">
                <a:tc rowSpan="3">
                  <a:txBody>
                    <a:bodyPr/>
                    <a:lstStyle/>
                    <a:p>
                      <a:pPr algn="ctr" fontAlgn="ctr"/>
                      <a:r>
                        <a:rPr lang="en-US" altLang="zh-CN" sz="700" u="none" strike="noStrike">
                          <a:effectLst/>
                        </a:rPr>
                        <a:t>4</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60.87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57.51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50.85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53.94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223444334"/>
                  </a:ext>
                </a:extLst>
              </a:tr>
              <a:tr h="241470">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100.60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107.87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63.95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65.47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1914568664"/>
                  </a:ext>
                </a:extLst>
              </a:tr>
              <a:tr h="241470">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2005.92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1263.48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1604.45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781.04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1971491238"/>
                  </a:ext>
                </a:extLst>
              </a:tr>
              <a:tr h="241470">
                <a:tc rowSpan="3">
                  <a:txBody>
                    <a:bodyPr/>
                    <a:lstStyle/>
                    <a:p>
                      <a:pPr algn="ctr" fontAlgn="ctr"/>
                      <a:r>
                        <a:rPr lang="en-US" altLang="zh-CN" sz="700" u="none" strike="noStrike">
                          <a:effectLst/>
                        </a:rPr>
                        <a:t>4</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57.10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55.50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58.20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69.90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336574441"/>
                  </a:ext>
                </a:extLst>
              </a:tr>
              <a:tr h="241470">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89.05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92.00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59.65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57.74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964675962"/>
                  </a:ext>
                </a:extLst>
              </a:tr>
              <a:tr h="241470">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1771.29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1148.16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1472.60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745.76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1167544378"/>
                  </a:ext>
                </a:extLst>
              </a:tr>
              <a:tr h="241470">
                <a:tc rowSpan="3">
                  <a:txBody>
                    <a:bodyPr/>
                    <a:lstStyle/>
                    <a:p>
                      <a:pPr algn="ctr" fontAlgn="ctr"/>
                      <a:r>
                        <a:rPr lang="en-US" altLang="zh-CN" sz="700" u="none" strike="noStrike">
                          <a:effectLst/>
                        </a:rPr>
                        <a:t>6</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30.20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29.06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22.30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23.59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016180961"/>
                  </a:ext>
                </a:extLst>
              </a:tr>
              <a:tr h="241470">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82.13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80.59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40.45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42.29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978197531"/>
                  </a:ext>
                </a:extLst>
              </a:tr>
              <a:tr h="241470">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2538.58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1938.68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2290.40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2254.62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688396187"/>
                  </a:ext>
                </a:extLst>
              </a:tr>
              <a:tr h="241470">
                <a:tc rowSpan="3">
                  <a:txBody>
                    <a:bodyPr/>
                    <a:lstStyle/>
                    <a:p>
                      <a:pPr algn="ctr" fontAlgn="ctr"/>
                      <a:r>
                        <a:rPr lang="en-US" altLang="zh-CN" sz="700" u="none" strike="noStrike">
                          <a:effectLst/>
                        </a:rPr>
                        <a:t>6</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49.42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49.53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33.20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28.37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1578258373"/>
                  </a:ext>
                </a:extLst>
              </a:tr>
              <a:tr h="241470">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75.95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77.67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56.35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54.76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4139423177"/>
                  </a:ext>
                </a:extLst>
              </a:tr>
              <a:tr h="241470">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1759.02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1196.95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1380.65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dirty="0">
                          <a:effectLst/>
                        </a:rPr>
                        <a:t>1039.47 </a:t>
                      </a:r>
                      <a:endParaRPr lang="en-US" altLang="zh-CN" sz="700" b="0" i="0" u="none" strike="noStrike" dirty="0">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34016439"/>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980628118"/>
              </p:ext>
            </p:extLst>
          </p:nvPr>
        </p:nvGraphicFramePr>
        <p:xfrm>
          <a:off x="3379579" y="1515567"/>
          <a:ext cx="2365422" cy="3262309"/>
        </p:xfrm>
        <a:graphic>
          <a:graphicData uri="http://schemas.openxmlformats.org/drawingml/2006/table">
            <a:tbl>
              <a:tblPr>
                <a:tableStyleId>{D7AC3CCA-C797-4891-BE02-D94E43425B78}</a:tableStyleId>
              </a:tblPr>
              <a:tblGrid>
                <a:gridCol w="394237">
                  <a:extLst>
                    <a:ext uri="{9D8B030D-6E8A-4147-A177-3AD203B41FA5}">
                      <a16:colId xmlns:a16="http://schemas.microsoft.com/office/drawing/2014/main" val="3046418907"/>
                    </a:ext>
                  </a:extLst>
                </a:gridCol>
                <a:gridCol w="394237">
                  <a:extLst>
                    <a:ext uri="{9D8B030D-6E8A-4147-A177-3AD203B41FA5}">
                      <a16:colId xmlns:a16="http://schemas.microsoft.com/office/drawing/2014/main" val="3591726174"/>
                    </a:ext>
                  </a:extLst>
                </a:gridCol>
                <a:gridCol w="394237">
                  <a:extLst>
                    <a:ext uri="{9D8B030D-6E8A-4147-A177-3AD203B41FA5}">
                      <a16:colId xmlns:a16="http://schemas.microsoft.com/office/drawing/2014/main" val="2399149102"/>
                    </a:ext>
                  </a:extLst>
                </a:gridCol>
                <a:gridCol w="394237">
                  <a:extLst>
                    <a:ext uri="{9D8B030D-6E8A-4147-A177-3AD203B41FA5}">
                      <a16:colId xmlns:a16="http://schemas.microsoft.com/office/drawing/2014/main" val="2954498209"/>
                    </a:ext>
                  </a:extLst>
                </a:gridCol>
                <a:gridCol w="394237">
                  <a:extLst>
                    <a:ext uri="{9D8B030D-6E8A-4147-A177-3AD203B41FA5}">
                      <a16:colId xmlns:a16="http://schemas.microsoft.com/office/drawing/2014/main" val="1050296193"/>
                    </a:ext>
                  </a:extLst>
                </a:gridCol>
                <a:gridCol w="394237">
                  <a:extLst>
                    <a:ext uri="{9D8B030D-6E8A-4147-A177-3AD203B41FA5}">
                      <a16:colId xmlns:a16="http://schemas.microsoft.com/office/drawing/2014/main" val="4275283116"/>
                    </a:ext>
                  </a:extLst>
                </a:gridCol>
              </a:tblGrid>
              <a:tr h="364669">
                <a:tc>
                  <a:txBody>
                    <a:bodyPr/>
                    <a:lstStyle/>
                    <a:p>
                      <a:pPr algn="ctr" fontAlgn="ctr"/>
                      <a:r>
                        <a:rPr lang="en-US" sz="700" u="none" strike="noStrike">
                          <a:effectLst/>
                        </a:rPr>
                        <a:t>bash</a:t>
                      </a:r>
                      <a:r>
                        <a:rPr lang="zh-CN" altLang="en-US" sz="700" u="none" strike="noStrike">
                          <a:effectLst/>
                        </a:rPr>
                        <a:t>实验</a:t>
                      </a:r>
                      <a:r>
                        <a:rPr lang="en-US" sz="700" u="none" strike="noStrike">
                          <a:effectLst/>
                        </a:rPr>
                        <a:t>RDRT</a:t>
                      </a:r>
                      <a:endParaRPr 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度量标准</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所有参数测试均值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所有参数测试方差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内测试均值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28" marR="4928" marT="4928" marB="0" anchor="ctr"/>
                </a:tc>
                <a:extLst>
                  <a:ext uri="{0D108BD9-81ED-4DB2-BD59-A6C34878D82A}">
                    <a16:rowId xmlns:a16="http://schemas.microsoft.com/office/drawing/2014/main" val="13814970"/>
                  </a:ext>
                </a:extLst>
              </a:tr>
              <a:tr h="241470">
                <a:tc rowSpan="3">
                  <a:txBody>
                    <a:bodyPr/>
                    <a:lstStyle/>
                    <a:p>
                      <a:pPr algn="ctr" fontAlgn="ctr"/>
                      <a:r>
                        <a:rPr lang="en-US" altLang="zh-CN" sz="700" u="none" strike="noStrike">
                          <a:effectLst/>
                        </a:rPr>
                        <a:t>4</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59.19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57.09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42.75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41.87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544017205"/>
                  </a:ext>
                </a:extLst>
              </a:tr>
              <a:tr h="241470">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92.36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99.56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82.85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91.26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995795715"/>
                  </a:ext>
                </a:extLst>
              </a:tr>
              <a:tr h="241470">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1802.59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1235.21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1721.90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1097.54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792034991"/>
                  </a:ext>
                </a:extLst>
              </a:tr>
              <a:tr h="241470">
                <a:tc rowSpan="3">
                  <a:txBody>
                    <a:bodyPr/>
                    <a:lstStyle/>
                    <a:p>
                      <a:pPr algn="ctr" fontAlgn="ctr"/>
                      <a:r>
                        <a:rPr lang="en-US" altLang="zh-CN" sz="700" u="none" strike="noStrike">
                          <a:effectLst/>
                        </a:rPr>
                        <a:t>4</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64.15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62.71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54.85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50.10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502442490"/>
                  </a:ext>
                </a:extLst>
              </a:tr>
              <a:tr h="241470">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90.81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98.37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84.95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86.53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4109340056"/>
                  </a:ext>
                </a:extLst>
              </a:tr>
              <a:tr h="241470">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1842.24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1143.36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1847.55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1204.11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421983159"/>
                  </a:ext>
                </a:extLst>
              </a:tr>
              <a:tr h="241470">
                <a:tc rowSpan="3">
                  <a:txBody>
                    <a:bodyPr/>
                    <a:lstStyle/>
                    <a:p>
                      <a:pPr algn="ctr" fontAlgn="ctr"/>
                      <a:r>
                        <a:rPr lang="en-US" altLang="zh-CN" sz="700" u="none" strike="noStrike">
                          <a:effectLst/>
                        </a:rPr>
                        <a:t>6</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28.29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29.21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36.15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65.37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077628773"/>
                  </a:ext>
                </a:extLst>
              </a:tr>
              <a:tr h="241470">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78.20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83.83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74.45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85.51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6370500"/>
                  </a:ext>
                </a:extLst>
              </a:tr>
              <a:tr h="241470">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2513.23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1757.61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1946.35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1058.16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1845259378"/>
                  </a:ext>
                </a:extLst>
              </a:tr>
              <a:tr h="241470">
                <a:tc rowSpan="3">
                  <a:txBody>
                    <a:bodyPr/>
                    <a:lstStyle/>
                    <a:p>
                      <a:pPr algn="ctr" fontAlgn="ctr"/>
                      <a:r>
                        <a:rPr lang="en-US" altLang="zh-CN" sz="700" u="none" strike="noStrike">
                          <a:effectLst/>
                        </a:rPr>
                        <a:t>6</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35.03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31.48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36.30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27.98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1296012911"/>
                  </a:ext>
                </a:extLst>
              </a:tr>
              <a:tr h="241470">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77.76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80.06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54.95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68.16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3530091203"/>
                  </a:ext>
                </a:extLst>
              </a:tr>
              <a:tr h="241470">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dirty="0">
                          <a:effectLst/>
                        </a:rPr>
                        <a:t>2547.53 </a:t>
                      </a:r>
                      <a:endParaRPr lang="en-US" altLang="zh-CN" sz="700" b="0" i="0" u="none" strike="noStrike" dirty="0">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1895.89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a:effectLst/>
                        </a:rPr>
                        <a:t>1969.40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28" marR="4928" marT="4928" marB="0" anchor="ctr"/>
                </a:tc>
                <a:tc>
                  <a:txBody>
                    <a:bodyPr/>
                    <a:lstStyle/>
                    <a:p>
                      <a:pPr algn="ctr" fontAlgn="ctr"/>
                      <a:r>
                        <a:rPr lang="en-US" altLang="zh-CN" sz="700" u="none" strike="noStrike" dirty="0">
                          <a:effectLst/>
                        </a:rPr>
                        <a:t>1685.74 </a:t>
                      </a:r>
                      <a:endParaRPr lang="en-US" altLang="zh-CN" sz="700" b="0" i="0" u="none" strike="noStrike" dirty="0">
                        <a:solidFill>
                          <a:srgbClr val="000000"/>
                        </a:solidFill>
                        <a:effectLst/>
                        <a:latin typeface="Calibri" panose="020F0502020204030204" pitchFamily="34" charset="0"/>
                        <a:ea typeface="宋体" panose="02010600030101010101" pitchFamily="2" charset="-122"/>
                      </a:endParaRPr>
                    </a:p>
                  </a:txBody>
                  <a:tcPr marL="4928" marR="4928" marT="4928" marB="0" anchor="ctr"/>
                </a:tc>
                <a:extLst>
                  <a:ext uri="{0D108BD9-81ED-4DB2-BD59-A6C34878D82A}">
                    <a16:rowId xmlns:a16="http://schemas.microsoft.com/office/drawing/2014/main" val="2178035570"/>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2612484622"/>
              </p:ext>
            </p:extLst>
          </p:nvPr>
        </p:nvGraphicFramePr>
        <p:xfrm>
          <a:off x="3381084" y="1507051"/>
          <a:ext cx="2214090" cy="3262311"/>
        </p:xfrm>
        <a:graphic>
          <a:graphicData uri="http://schemas.openxmlformats.org/drawingml/2006/table">
            <a:tbl>
              <a:tblPr>
                <a:tableStyleId>{D7AC3CCA-C797-4891-BE02-D94E43425B78}</a:tableStyleId>
              </a:tblPr>
              <a:tblGrid>
                <a:gridCol w="369015">
                  <a:extLst>
                    <a:ext uri="{9D8B030D-6E8A-4147-A177-3AD203B41FA5}">
                      <a16:colId xmlns:a16="http://schemas.microsoft.com/office/drawing/2014/main" val="853622929"/>
                    </a:ext>
                  </a:extLst>
                </a:gridCol>
                <a:gridCol w="369015">
                  <a:extLst>
                    <a:ext uri="{9D8B030D-6E8A-4147-A177-3AD203B41FA5}">
                      <a16:colId xmlns:a16="http://schemas.microsoft.com/office/drawing/2014/main" val="3814605919"/>
                    </a:ext>
                  </a:extLst>
                </a:gridCol>
                <a:gridCol w="369015">
                  <a:extLst>
                    <a:ext uri="{9D8B030D-6E8A-4147-A177-3AD203B41FA5}">
                      <a16:colId xmlns:a16="http://schemas.microsoft.com/office/drawing/2014/main" val="2089605866"/>
                    </a:ext>
                  </a:extLst>
                </a:gridCol>
                <a:gridCol w="369015">
                  <a:extLst>
                    <a:ext uri="{9D8B030D-6E8A-4147-A177-3AD203B41FA5}">
                      <a16:colId xmlns:a16="http://schemas.microsoft.com/office/drawing/2014/main" val="829841003"/>
                    </a:ext>
                  </a:extLst>
                </a:gridCol>
                <a:gridCol w="369015">
                  <a:extLst>
                    <a:ext uri="{9D8B030D-6E8A-4147-A177-3AD203B41FA5}">
                      <a16:colId xmlns:a16="http://schemas.microsoft.com/office/drawing/2014/main" val="2669122149"/>
                    </a:ext>
                  </a:extLst>
                </a:gridCol>
                <a:gridCol w="369015">
                  <a:extLst>
                    <a:ext uri="{9D8B030D-6E8A-4147-A177-3AD203B41FA5}">
                      <a16:colId xmlns:a16="http://schemas.microsoft.com/office/drawing/2014/main" val="2702169232"/>
                    </a:ext>
                  </a:extLst>
                </a:gridCol>
              </a:tblGrid>
              <a:tr h="319663">
                <a:tc>
                  <a:txBody>
                    <a:bodyPr/>
                    <a:lstStyle/>
                    <a:p>
                      <a:pPr algn="ctr" fontAlgn="ctr"/>
                      <a:r>
                        <a:rPr lang="en-US" sz="600" u="none" strike="noStrike">
                          <a:effectLst/>
                        </a:rPr>
                        <a:t>flex</a:t>
                      </a:r>
                      <a:r>
                        <a:rPr lang="zh-CN" altLang="en-US" sz="600" u="none" strike="noStrike">
                          <a:effectLst/>
                        </a:rPr>
                        <a:t>实验</a:t>
                      </a:r>
                      <a:r>
                        <a:rPr lang="en-US" sz="600" u="none" strike="noStrike">
                          <a:effectLst/>
                        </a:rPr>
                        <a:t>DRT</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度量标准</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所有参数测试均值</a:t>
                      </a:r>
                      <a:endParaRPr lang="zh-CN" altLang="en-US" sz="600" b="0" i="0" u="none" strike="noStrike">
                        <a:solidFill>
                          <a:srgbClr val="000000"/>
                        </a:solidFill>
                        <a:effectLst/>
                        <a:latin typeface="宋体" panose="02010600030101010101" pitchFamily="2" charset="-122"/>
                        <a:ea typeface="宋体" panose="02010600030101010101" pitchFamily="2" charset="-122"/>
                      </a:endParaRPr>
                    </a:p>
                  </a:txBody>
                  <a:tcPr marL="4379" marR="4379" marT="4379" marB="0" anchor="ctr"/>
                </a:tc>
                <a:tc>
                  <a:txBody>
                    <a:bodyPr/>
                    <a:lstStyle/>
                    <a:p>
                      <a:pPr algn="ctr" fontAlgn="ctr"/>
                      <a:r>
                        <a:rPr lang="zh-CN" altLang="en-US" sz="600" u="none" strike="noStrike">
                          <a:effectLst/>
                        </a:rPr>
                        <a:t>所有参数测试方差</a:t>
                      </a:r>
                      <a:endParaRPr lang="zh-CN" altLang="en-US" sz="600" b="0" i="0" u="none" strike="noStrike">
                        <a:solidFill>
                          <a:srgbClr val="000000"/>
                        </a:solidFill>
                        <a:effectLst/>
                        <a:latin typeface="宋体" panose="02010600030101010101" pitchFamily="2" charset="-122"/>
                        <a:ea typeface="宋体" panose="02010600030101010101" pitchFamily="2" charset="-122"/>
                      </a:endParaRPr>
                    </a:p>
                  </a:txBody>
                  <a:tcPr marL="4379" marR="4379" marT="4379" marB="0" anchor="ctr"/>
                </a:tc>
                <a:tc>
                  <a:txBody>
                    <a:bodyPr/>
                    <a:lstStyle/>
                    <a:p>
                      <a:pPr algn="ctr" fontAlgn="ctr"/>
                      <a:r>
                        <a:rPr lang="zh-CN" altLang="en-US" sz="600" u="none" strike="noStrike">
                          <a:effectLst/>
                        </a:rPr>
                        <a:t>参数在</a:t>
                      </a:r>
                      <a:r>
                        <a:rPr lang="en-US" altLang="zh-CN" sz="600" u="none" strike="noStrike">
                          <a:effectLst/>
                        </a:rPr>
                        <a:t>D</a:t>
                      </a:r>
                      <a:r>
                        <a:rPr lang="zh-CN" altLang="en-US" sz="600" u="none" strike="noStrike">
                          <a:effectLst/>
                        </a:rPr>
                        <a:t>内最佳值</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参数在</a:t>
                      </a:r>
                      <a:r>
                        <a:rPr lang="en-US" altLang="zh-CN" sz="600" u="none" strike="noStrike">
                          <a:effectLst/>
                        </a:rPr>
                        <a:t>D</a:t>
                      </a:r>
                      <a:r>
                        <a:rPr lang="zh-CN" altLang="en-US" sz="600" u="none" strike="noStrike">
                          <a:effectLst/>
                        </a:rPr>
                        <a:t>内测试方差</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4239569606"/>
                  </a:ext>
                </a:extLst>
              </a:tr>
              <a:tr h="315284">
                <a:tc rowSpan="3">
                  <a:txBody>
                    <a:bodyPr/>
                    <a:lstStyle/>
                    <a:p>
                      <a:pPr algn="ctr" fontAlgn="ctr"/>
                      <a:r>
                        <a:rPr lang="en-US" altLang="zh-CN" sz="600" u="none" strike="noStrike">
                          <a:effectLst/>
                        </a:rPr>
                        <a:t>3</a:t>
                      </a:r>
                      <a:r>
                        <a:rPr lang="zh-CN" altLang="en-US" sz="600" u="none" strike="noStrike">
                          <a:effectLst/>
                        </a:rPr>
                        <a:t>分区均等初始概率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7.44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6.73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6.55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5.64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2136753289"/>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6.94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8.41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6.35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6.22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2433342905"/>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29.64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20.21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26.75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17.25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3141241979"/>
                  </a:ext>
                </a:extLst>
              </a:tr>
              <a:tr h="315284">
                <a:tc rowSpan="3">
                  <a:txBody>
                    <a:bodyPr/>
                    <a:lstStyle/>
                    <a:p>
                      <a:pPr algn="ctr" fontAlgn="ctr"/>
                      <a:r>
                        <a:rPr lang="en-US" altLang="zh-CN" sz="600" u="none" strike="noStrike">
                          <a:effectLst/>
                        </a:rPr>
                        <a:t>3</a:t>
                      </a:r>
                      <a:r>
                        <a:rPr lang="zh-CN" altLang="en-US" sz="600" u="none" strike="noStrike">
                          <a:effectLst/>
                        </a:rPr>
                        <a:t>分区不均等初始概率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6.47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6.30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4.15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3.21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530533493"/>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5.66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6.90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2.85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3.31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799621079"/>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27.97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19.00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26.55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25.31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420739629"/>
                  </a:ext>
                </a:extLst>
              </a:tr>
              <a:tr h="315284">
                <a:tc rowSpan="3">
                  <a:txBody>
                    <a:bodyPr/>
                    <a:lstStyle/>
                    <a:p>
                      <a:pPr algn="ctr" fontAlgn="ctr"/>
                      <a:r>
                        <a:rPr lang="en-US" altLang="zh-CN" sz="600" u="none" strike="noStrike">
                          <a:effectLst/>
                        </a:rPr>
                        <a:t>6</a:t>
                      </a:r>
                      <a:r>
                        <a:rPr lang="zh-CN" altLang="en-US" sz="600" u="none" strike="noStrike">
                          <a:effectLst/>
                        </a:rPr>
                        <a:t>分区均等初始概率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5.29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4.37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6.30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6.89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3538249504"/>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6.11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7.79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6.20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5.86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758952967"/>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25.64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21.04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26.45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19.62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769763033"/>
                  </a:ext>
                </a:extLst>
              </a:tr>
              <a:tr h="315284">
                <a:tc rowSpan="3">
                  <a:txBody>
                    <a:bodyPr/>
                    <a:lstStyle/>
                    <a:p>
                      <a:pPr algn="ctr" fontAlgn="ctr"/>
                      <a:r>
                        <a:rPr lang="en-US" altLang="zh-CN" sz="600" u="none" strike="noStrike">
                          <a:effectLst/>
                        </a:rPr>
                        <a:t>6</a:t>
                      </a:r>
                      <a:r>
                        <a:rPr lang="zh-CN" altLang="en-US" sz="600" u="none" strike="noStrike">
                          <a:effectLst/>
                        </a:rPr>
                        <a:t>分区不均等初始概率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4.39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4.12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4.45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3.92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2409621234"/>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4.56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5.69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5.25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9.91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2668434708"/>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26.69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23.84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22.30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dirty="0">
                          <a:effectLst/>
                        </a:rPr>
                        <a:t>19.64 </a:t>
                      </a:r>
                      <a:endParaRPr lang="en-US" altLang="zh-CN" sz="600" b="0" i="0" u="none" strike="noStrike" dirty="0">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526273474"/>
                  </a:ext>
                </a:extLst>
              </a:tr>
            </a:tbl>
          </a:graphicData>
        </a:graphic>
      </p:graphicFrame>
      <p:graphicFrame>
        <p:nvGraphicFramePr>
          <p:cNvPr id="24" name="表格 23"/>
          <p:cNvGraphicFramePr>
            <a:graphicFrameLocks noGrp="1"/>
          </p:cNvGraphicFramePr>
          <p:nvPr>
            <p:extLst>
              <p:ext uri="{D42A27DB-BD31-4B8C-83A1-F6EECF244321}">
                <p14:modId xmlns:p14="http://schemas.microsoft.com/office/powerpoint/2010/main" val="3427913119"/>
              </p:ext>
            </p:extLst>
          </p:nvPr>
        </p:nvGraphicFramePr>
        <p:xfrm>
          <a:off x="3377500" y="1519158"/>
          <a:ext cx="2101890" cy="3262311"/>
        </p:xfrm>
        <a:graphic>
          <a:graphicData uri="http://schemas.openxmlformats.org/drawingml/2006/table">
            <a:tbl>
              <a:tblPr>
                <a:tableStyleId>{D7AC3CCA-C797-4891-BE02-D94E43425B78}</a:tableStyleId>
              </a:tblPr>
              <a:tblGrid>
                <a:gridCol w="350315">
                  <a:extLst>
                    <a:ext uri="{9D8B030D-6E8A-4147-A177-3AD203B41FA5}">
                      <a16:colId xmlns:a16="http://schemas.microsoft.com/office/drawing/2014/main" val="1635392340"/>
                    </a:ext>
                  </a:extLst>
                </a:gridCol>
                <a:gridCol w="350315">
                  <a:extLst>
                    <a:ext uri="{9D8B030D-6E8A-4147-A177-3AD203B41FA5}">
                      <a16:colId xmlns:a16="http://schemas.microsoft.com/office/drawing/2014/main" val="2270058288"/>
                    </a:ext>
                  </a:extLst>
                </a:gridCol>
                <a:gridCol w="350315">
                  <a:extLst>
                    <a:ext uri="{9D8B030D-6E8A-4147-A177-3AD203B41FA5}">
                      <a16:colId xmlns:a16="http://schemas.microsoft.com/office/drawing/2014/main" val="1810942881"/>
                    </a:ext>
                  </a:extLst>
                </a:gridCol>
                <a:gridCol w="350315">
                  <a:extLst>
                    <a:ext uri="{9D8B030D-6E8A-4147-A177-3AD203B41FA5}">
                      <a16:colId xmlns:a16="http://schemas.microsoft.com/office/drawing/2014/main" val="4276530115"/>
                    </a:ext>
                  </a:extLst>
                </a:gridCol>
                <a:gridCol w="350315">
                  <a:extLst>
                    <a:ext uri="{9D8B030D-6E8A-4147-A177-3AD203B41FA5}">
                      <a16:colId xmlns:a16="http://schemas.microsoft.com/office/drawing/2014/main" val="3594696606"/>
                    </a:ext>
                  </a:extLst>
                </a:gridCol>
                <a:gridCol w="350315">
                  <a:extLst>
                    <a:ext uri="{9D8B030D-6E8A-4147-A177-3AD203B41FA5}">
                      <a16:colId xmlns:a16="http://schemas.microsoft.com/office/drawing/2014/main" val="2973897935"/>
                    </a:ext>
                  </a:extLst>
                </a:gridCol>
              </a:tblGrid>
              <a:tr h="319663">
                <a:tc>
                  <a:txBody>
                    <a:bodyPr/>
                    <a:lstStyle/>
                    <a:p>
                      <a:pPr algn="ctr" fontAlgn="ctr"/>
                      <a:r>
                        <a:rPr lang="en-US" sz="600" u="none" strike="noStrike">
                          <a:effectLst/>
                        </a:rPr>
                        <a:t>flex</a:t>
                      </a:r>
                      <a:r>
                        <a:rPr lang="zh-CN" altLang="en-US" sz="600" u="none" strike="noStrike">
                          <a:effectLst/>
                        </a:rPr>
                        <a:t>实验</a:t>
                      </a:r>
                      <a:r>
                        <a:rPr lang="en-US" sz="600" u="none" strike="noStrike">
                          <a:effectLst/>
                        </a:rPr>
                        <a:t>MDRT</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度量标准</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所有参数测试均值</a:t>
                      </a:r>
                      <a:endParaRPr lang="zh-CN" altLang="en-US" sz="600" b="0" i="0" u="none" strike="noStrike">
                        <a:solidFill>
                          <a:srgbClr val="000000"/>
                        </a:solidFill>
                        <a:effectLst/>
                        <a:latin typeface="宋体" panose="02010600030101010101" pitchFamily="2" charset="-122"/>
                        <a:ea typeface="宋体" panose="02010600030101010101" pitchFamily="2" charset="-122"/>
                      </a:endParaRPr>
                    </a:p>
                  </a:txBody>
                  <a:tcPr marL="4379" marR="4379" marT="4379" marB="0" anchor="ctr"/>
                </a:tc>
                <a:tc>
                  <a:txBody>
                    <a:bodyPr/>
                    <a:lstStyle/>
                    <a:p>
                      <a:pPr algn="ctr" fontAlgn="ctr"/>
                      <a:r>
                        <a:rPr lang="zh-CN" altLang="en-US" sz="600" u="none" strike="noStrike">
                          <a:effectLst/>
                        </a:rPr>
                        <a:t>所有参数测试方差</a:t>
                      </a:r>
                      <a:endParaRPr lang="zh-CN" altLang="en-US" sz="600" b="0" i="0" u="none" strike="noStrike">
                        <a:solidFill>
                          <a:srgbClr val="000000"/>
                        </a:solidFill>
                        <a:effectLst/>
                        <a:latin typeface="宋体" panose="02010600030101010101" pitchFamily="2" charset="-122"/>
                        <a:ea typeface="宋体" panose="02010600030101010101" pitchFamily="2" charset="-122"/>
                      </a:endParaRPr>
                    </a:p>
                  </a:txBody>
                  <a:tcPr marL="4379" marR="4379" marT="4379" marB="0" anchor="ctr"/>
                </a:tc>
                <a:tc>
                  <a:txBody>
                    <a:bodyPr/>
                    <a:lstStyle/>
                    <a:p>
                      <a:pPr algn="ctr" fontAlgn="ctr"/>
                      <a:r>
                        <a:rPr lang="zh-CN" altLang="en-US" sz="600" u="none" strike="noStrike">
                          <a:effectLst/>
                        </a:rPr>
                        <a:t>参数在</a:t>
                      </a:r>
                      <a:r>
                        <a:rPr lang="en-US" altLang="zh-CN" sz="600" u="none" strike="noStrike">
                          <a:effectLst/>
                        </a:rPr>
                        <a:t>D</a:t>
                      </a:r>
                      <a:r>
                        <a:rPr lang="zh-CN" altLang="en-US" sz="600" u="none" strike="noStrike">
                          <a:effectLst/>
                        </a:rPr>
                        <a:t>内最佳值</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参数在</a:t>
                      </a:r>
                      <a:r>
                        <a:rPr lang="en-US" altLang="zh-CN" sz="600" u="none" strike="noStrike">
                          <a:effectLst/>
                        </a:rPr>
                        <a:t>D</a:t>
                      </a:r>
                      <a:r>
                        <a:rPr lang="zh-CN" altLang="en-US" sz="600" u="none" strike="noStrike">
                          <a:effectLst/>
                        </a:rPr>
                        <a:t>内测试方差</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404049708"/>
                  </a:ext>
                </a:extLst>
              </a:tr>
              <a:tr h="315284">
                <a:tc rowSpan="3">
                  <a:txBody>
                    <a:bodyPr/>
                    <a:lstStyle/>
                    <a:p>
                      <a:pPr algn="ctr" fontAlgn="ctr"/>
                      <a:r>
                        <a:rPr lang="en-US" altLang="zh-CN" sz="600" u="none" strike="noStrike">
                          <a:effectLst/>
                        </a:rPr>
                        <a:t>3</a:t>
                      </a:r>
                      <a:r>
                        <a:rPr lang="zh-CN" altLang="en-US" sz="600" u="none" strike="noStrike">
                          <a:effectLst/>
                        </a:rPr>
                        <a:t>分区均等初始概率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7.61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6.52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6.45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4.45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65935888"/>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7.47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8.97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6.85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9.37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3612303110"/>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28.41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20.10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24.65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14.90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47358594"/>
                  </a:ext>
                </a:extLst>
              </a:tr>
              <a:tr h="315284">
                <a:tc rowSpan="3">
                  <a:txBody>
                    <a:bodyPr/>
                    <a:lstStyle/>
                    <a:p>
                      <a:pPr algn="ctr" fontAlgn="ctr"/>
                      <a:r>
                        <a:rPr lang="en-US" altLang="zh-CN" sz="600" u="none" strike="noStrike">
                          <a:effectLst/>
                        </a:rPr>
                        <a:t>3</a:t>
                      </a:r>
                      <a:r>
                        <a:rPr lang="zh-CN" altLang="en-US" sz="600" u="none" strike="noStrike">
                          <a:effectLst/>
                        </a:rPr>
                        <a:t>分区不均等初始概率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5.81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5.74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6.75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7.20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006721084"/>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6.18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7.40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4.75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4.73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027837087"/>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27.53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20.27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24.00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14.44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416135612"/>
                  </a:ext>
                </a:extLst>
              </a:tr>
              <a:tr h="315284">
                <a:tc rowSpan="3">
                  <a:txBody>
                    <a:bodyPr/>
                    <a:lstStyle/>
                    <a:p>
                      <a:pPr algn="ctr" fontAlgn="ctr"/>
                      <a:r>
                        <a:rPr lang="en-US" altLang="zh-CN" sz="600" u="none" strike="noStrike">
                          <a:effectLst/>
                        </a:rPr>
                        <a:t>6</a:t>
                      </a:r>
                      <a:r>
                        <a:rPr lang="zh-CN" altLang="en-US" sz="600" u="none" strike="noStrike">
                          <a:effectLst/>
                        </a:rPr>
                        <a:t>分区均等初始概率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4.57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5.18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6.10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6.13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3855009094"/>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7.89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6.49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5.80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5.70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872617495"/>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23.04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26.94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24.25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26.12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438787209"/>
                  </a:ext>
                </a:extLst>
              </a:tr>
              <a:tr h="315284">
                <a:tc rowSpan="3">
                  <a:txBody>
                    <a:bodyPr/>
                    <a:lstStyle/>
                    <a:p>
                      <a:pPr algn="ctr" fontAlgn="ctr"/>
                      <a:r>
                        <a:rPr lang="en-US" altLang="zh-CN" sz="600" u="none" strike="noStrike">
                          <a:effectLst/>
                        </a:rPr>
                        <a:t>6</a:t>
                      </a:r>
                      <a:r>
                        <a:rPr lang="zh-CN" altLang="en-US" sz="600" u="none" strike="noStrike">
                          <a:effectLst/>
                        </a:rPr>
                        <a:t>分区不均等初始概率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3.70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4.12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3.40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3.12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3640637433"/>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5.56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4.41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4.15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4.71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3407831016"/>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20.77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24.99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19.65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dirty="0">
                          <a:effectLst/>
                        </a:rPr>
                        <a:t>12.63 </a:t>
                      </a:r>
                      <a:endParaRPr lang="en-US" altLang="zh-CN" sz="600" b="0" i="0" u="none" strike="noStrike" dirty="0">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38288461"/>
                  </a:ext>
                </a:extLst>
              </a:tr>
            </a:tbl>
          </a:graphicData>
        </a:graphic>
      </p:graphicFrame>
      <p:graphicFrame>
        <p:nvGraphicFramePr>
          <p:cNvPr id="25" name="表格 24"/>
          <p:cNvGraphicFramePr>
            <a:graphicFrameLocks noGrp="1"/>
          </p:cNvGraphicFramePr>
          <p:nvPr>
            <p:extLst>
              <p:ext uri="{D42A27DB-BD31-4B8C-83A1-F6EECF244321}">
                <p14:modId xmlns:p14="http://schemas.microsoft.com/office/powerpoint/2010/main" val="2980547350"/>
              </p:ext>
            </p:extLst>
          </p:nvPr>
        </p:nvGraphicFramePr>
        <p:xfrm>
          <a:off x="3379579" y="1541530"/>
          <a:ext cx="2101890" cy="3262311"/>
        </p:xfrm>
        <a:graphic>
          <a:graphicData uri="http://schemas.openxmlformats.org/drawingml/2006/table">
            <a:tbl>
              <a:tblPr>
                <a:tableStyleId>{D7AC3CCA-C797-4891-BE02-D94E43425B78}</a:tableStyleId>
              </a:tblPr>
              <a:tblGrid>
                <a:gridCol w="350315">
                  <a:extLst>
                    <a:ext uri="{9D8B030D-6E8A-4147-A177-3AD203B41FA5}">
                      <a16:colId xmlns:a16="http://schemas.microsoft.com/office/drawing/2014/main" val="577826"/>
                    </a:ext>
                  </a:extLst>
                </a:gridCol>
                <a:gridCol w="350315">
                  <a:extLst>
                    <a:ext uri="{9D8B030D-6E8A-4147-A177-3AD203B41FA5}">
                      <a16:colId xmlns:a16="http://schemas.microsoft.com/office/drawing/2014/main" val="488103650"/>
                    </a:ext>
                  </a:extLst>
                </a:gridCol>
                <a:gridCol w="350315">
                  <a:extLst>
                    <a:ext uri="{9D8B030D-6E8A-4147-A177-3AD203B41FA5}">
                      <a16:colId xmlns:a16="http://schemas.microsoft.com/office/drawing/2014/main" val="177489993"/>
                    </a:ext>
                  </a:extLst>
                </a:gridCol>
                <a:gridCol w="350315">
                  <a:extLst>
                    <a:ext uri="{9D8B030D-6E8A-4147-A177-3AD203B41FA5}">
                      <a16:colId xmlns:a16="http://schemas.microsoft.com/office/drawing/2014/main" val="2052312152"/>
                    </a:ext>
                  </a:extLst>
                </a:gridCol>
                <a:gridCol w="350315">
                  <a:extLst>
                    <a:ext uri="{9D8B030D-6E8A-4147-A177-3AD203B41FA5}">
                      <a16:colId xmlns:a16="http://schemas.microsoft.com/office/drawing/2014/main" val="2900510421"/>
                    </a:ext>
                  </a:extLst>
                </a:gridCol>
                <a:gridCol w="350315">
                  <a:extLst>
                    <a:ext uri="{9D8B030D-6E8A-4147-A177-3AD203B41FA5}">
                      <a16:colId xmlns:a16="http://schemas.microsoft.com/office/drawing/2014/main" val="1854410427"/>
                    </a:ext>
                  </a:extLst>
                </a:gridCol>
              </a:tblGrid>
              <a:tr h="319663">
                <a:tc>
                  <a:txBody>
                    <a:bodyPr/>
                    <a:lstStyle/>
                    <a:p>
                      <a:pPr algn="ctr" fontAlgn="ctr"/>
                      <a:r>
                        <a:rPr lang="en-US" sz="600" u="none" strike="noStrike">
                          <a:effectLst/>
                        </a:rPr>
                        <a:t>flex</a:t>
                      </a:r>
                      <a:r>
                        <a:rPr lang="zh-CN" altLang="en-US" sz="600" u="none" strike="noStrike">
                          <a:effectLst/>
                        </a:rPr>
                        <a:t>实验</a:t>
                      </a:r>
                      <a:r>
                        <a:rPr lang="en-US" sz="600" u="none" strike="noStrike">
                          <a:effectLst/>
                        </a:rPr>
                        <a:t>RDRT</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dirty="0">
                          <a:effectLst/>
                        </a:rPr>
                        <a:t>度量标准</a:t>
                      </a:r>
                      <a:endParaRPr lang="zh-CN" altLang="en-US" sz="600" b="0" i="0" u="none" strike="noStrike" dirty="0">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所有参数测试均值</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所有参数测试方差</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参数在</a:t>
                      </a:r>
                      <a:r>
                        <a:rPr lang="en-US" altLang="zh-CN" sz="600" u="none" strike="noStrike">
                          <a:effectLst/>
                        </a:rPr>
                        <a:t>D</a:t>
                      </a:r>
                      <a:r>
                        <a:rPr lang="zh-CN" altLang="en-US" sz="600" u="none" strike="noStrike">
                          <a:effectLst/>
                        </a:rPr>
                        <a:t>内测试均值</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zh-CN" altLang="en-US" sz="600" u="none" strike="noStrike">
                          <a:effectLst/>
                        </a:rPr>
                        <a:t>参数在</a:t>
                      </a:r>
                      <a:r>
                        <a:rPr lang="en-US" altLang="zh-CN" sz="600" u="none" strike="noStrike">
                          <a:effectLst/>
                        </a:rPr>
                        <a:t>D</a:t>
                      </a:r>
                      <a:r>
                        <a:rPr lang="zh-CN" altLang="en-US" sz="600" u="none" strike="noStrike">
                          <a:effectLst/>
                        </a:rPr>
                        <a:t>内测试方差</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3205813774"/>
                  </a:ext>
                </a:extLst>
              </a:tr>
              <a:tr h="315284">
                <a:tc rowSpan="3">
                  <a:txBody>
                    <a:bodyPr/>
                    <a:lstStyle/>
                    <a:p>
                      <a:pPr algn="ctr" fontAlgn="ctr"/>
                      <a:r>
                        <a:rPr lang="en-US" altLang="zh-CN" sz="600" u="none" strike="noStrike">
                          <a:effectLst/>
                        </a:rPr>
                        <a:t>3</a:t>
                      </a:r>
                      <a:r>
                        <a:rPr lang="zh-CN" altLang="en-US" sz="600" u="none" strike="noStrike">
                          <a:effectLst/>
                        </a:rPr>
                        <a:t>分区均等初始概率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7.61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6.52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9.75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10.28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2710393022"/>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7.47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8.97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5.50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5.88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4203178358"/>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28.41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20.10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25.65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14.52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2187604333"/>
                  </a:ext>
                </a:extLst>
              </a:tr>
              <a:tr h="315284">
                <a:tc rowSpan="3">
                  <a:txBody>
                    <a:bodyPr/>
                    <a:lstStyle/>
                    <a:p>
                      <a:pPr algn="ctr" fontAlgn="ctr"/>
                      <a:r>
                        <a:rPr lang="en-US" altLang="zh-CN" sz="600" u="none" strike="noStrike">
                          <a:effectLst/>
                        </a:rPr>
                        <a:t>3</a:t>
                      </a:r>
                      <a:r>
                        <a:rPr lang="zh-CN" altLang="en-US" sz="600" u="none" strike="noStrike">
                          <a:effectLst/>
                        </a:rPr>
                        <a:t>分区不均等初始概率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5.81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5.74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4.25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5.01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2161981288"/>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6.18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7.40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4.75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7.12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675161729"/>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20.27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0.00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22.70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18.86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430301807"/>
                  </a:ext>
                </a:extLst>
              </a:tr>
              <a:tr h="315284">
                <a:tc rowSpan="3">
                  <a:txBody>
                    <a:bodyPr/>
                    <a:lstStyle/>
                    <a:p>
                      <a:pPr algn="ctr" fontAlgn="ctr"/>
                      <a:r>
                        <a:rPr lang="en-US" altLang="zh-CN" sz="600" u="none" strike="noStrike">
                          <a:effectLst/>
                        </a:rPr>
                        <a:t>6</a:t>
                      </a:r>
                      <a:r>
                        <a:rPr lang="zh-CN" altLang="en-US" sz="600" u="none" strike="noStrike">
                          <a:effectLst/>
                        </a:rPr>
                        <a:t>分区均等初始概率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5.18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3.99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4.65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3.61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897458437"/>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6.49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5.04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6.00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7.44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2559140879"/>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26.94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26.18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22.80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18.54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1406672733"/>
                  </a:ext>
                </a:extLst>
              </a:tr>
              <a:tr h="315284">
                <a:tc rowSpan="3">
                  <a:txBody>
                    <a:bodyPr/>
                    <a:lstStyle/>
                    <a:p>
                      <a:pPr algn="ctr" fontAlgn="ctr"/>
                      <a:r>
                        <a:rPr lang="en-US" altLang="zh-CN" sz="600" u="none" strike="noStrike">
                          <a:effectLst/>
                        </a:rPr>
                        <a:t>6</a:t>
                      </a:r>
                      <a:r>
                        <a:rPr lang="zh-CN" altLang="en-US" sz="600" u="none" strike="noStrike">
                          <a:effectLst/>
                        </a:rPr>
                        <a:t>分区不均等初始概率</a:t>
                      </a:r>
                      <a:endParaRPr lang="zh-CN" alt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sz="600" u="none" strike="noStrike">
                          <a:effectLst/>
                        </a:rPr>
                        <a:t>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4.12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2.39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2.95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2.13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3960722539"/>
                  </a:ext>
                </a:extLst>
              </a:tr>
              <a:tr h="210189">
                <a:tc vMerge="1">
                  <a:txBody>
                    <a:bodyPr/>
                    <a:lstStyle/>
                    <a:p>
                      <a:endParaRPr lang="zh-CN" altLang="en-US"/>
                    </a:p>
                  </a:txBody>
                  <a:tcPr/>
                </a:tc>
                <a:tc>
                  <a:txBody>
                    <a:bodyPr/>
                    <a:lstStyle/>
                    <a:p>
                      <a:pPr algn="ctr" fontAlgn="ctr"/>
                      <a:r>
                        <a:rPr lang="en-US" sz="600" u="none" strike="noStrike">
                          <a:effectLst/>
                        </a:rPr>
                        <a:t>NF-Measure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4.41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3.51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2.30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2.87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3913187113"/>
                  </a:ext>
                </a:extLst>
              </a:tr>
              <a:tr h="210189">
                <a:tc vMerge="1">
                  <a:txBody>
                    <a:bodyPr/>
                    <a:lstStyle/>
                    <a:p>
                      <a:endParaRPr lang="zh-CN" altLang="en-US"/>
                    </a:p>
                  </a:txBody>
                  <a:tcPr/>
                </a:tc>
                <a:tc>
                  <a:txBody>
                    <a:bodyPr/>
                    <a:lstStyle/>
                    <a:p>
                      <a:pPr algn="ctr" fontAlgn="ctr"/>
                      <a:r>
                        <a:rPr lang="en-US" sz="600" u="none" strike="noStrike">
                          <a:effectLst/>
                        </a:rPr>
                        <a:t>T-Measure</a:t>
                      </a:r>
                      <a:endParaRPr lang="en-US"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24.99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30.16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a:effectLst/>
                        </a:rPr>
                        <a:t>22.85 </a:t>
                      </a:r>
                      <a:endParaRPr lang="en-US" altLang="zh-CN" sz="600" b="0" i="0" u="none" strike="noStrike">
                        <a:solidFill>
                          <a:srgbClr val="000000"/>
                        </a:solidFill>
                        <a:effectLst/>
                        <a:latin typeface="Calibri" panose="020F0502020204030204" pitchFamily="34" charset="0"/>
                        <a:ea typeface="宋体" panose="02010600030101010101" pitchFamily="2" charset="-122"/>
                      </a:endParaRPr>
                    </a:p>
                  </a:txBody>
                  <a:tcPr marL="4379" marR="4379" marT="4379" marB="0" anchor="ctr"/>
                </a:tc>
                <a:tc>
                  <a:txBody>
                    <a:bodyPr/>
                    <a:lstStyle/>
                    <a:p>
                      <a:pPr algn="ctr" fontAlgn="ctr"/>
                      <a:r>
                        <a:rPr lang="en-US" altLang="zh-CN" sz="600" u="none" strike="noStrike" dirty="0">
                          <a:effectLst/>
                        </a:rPr>
                        <a:t>23.85 </a:t>
                      </a:r>
                      <a:endParaRPr lang="en-US" altLang="zh-CN" sz="600" b="0" i="0" u="none" strike="noStrike" dirty="0">
                        <a:solidFill>
                          <a:srgbClr val="000000"/>
                        </a:solidFill>
                        <a:effectLst/>
                        <a:latin typeface="Calibri" panose="020F0502020204030204" pitchFamily="34" charset="0"/>
                        <a:ea typeface="宋体" panose="02010600030101010101" pitchFamily="2" charset="-122"/>
                      </a:endParaRPr>
                    </a:p>
                  </a:txBody>
                  <a:tcPr marL="4379" marR="4379" marT="4379" marB="0" anchor="ctr"/>
                </a:tc>
                <a:extLst>
                  <a:ext uri="{0D108BD9-81ED-4DB2-BD59-A6C34878D82A}">
                    <a16:rowId xmlns:a16="http://schemas.microsoft.com/office/drawing/2014/main" val="2477384884"/>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55530953"/>
              </p:ext>
            </p:extLst>
          </p:nvPr>
        </p:nvGraphicFramePr>
        <p:xfrm>
          <a:off x="3371965" y="1555374"/>
          <a:ext cx="2369004" cy="3262318"/>
        </p:xfrm>
        <a:graphic>
          <a:graphicData uri="http://schemas.openxmlformats.org/drawingml/2006/table">
            <a:tbl>
              <a:tblPr>
                <a:tableStyleId>{D7AC3CCA-C797-4891-BE02-D94E43425B78}</a:tableStyleId>
              </a:tblPr>
              <a:tblGrid>
                <a:gridCol w="394834">
                  <a:extLst>
                    <a:ext uri="{9D8B030D-6E8A-4147-A177-3AD203B41FA5}">
                      <a16:colId xmlns:a16="http://schemas.microsoft.com/office/drawing/2014/main" val="2492738245"/>
                    </a:ext>
                  </a:extLst>
                </a:gridCol>
                <a:gridCol w="394834">
                  <a:extLst>
                    <a:ext uri="{9D8B030D-6E8A-4147-A177-3AD203B41FA5}">
                      <a16:colId xmlns:a16="http://schemas.microsoft.com/office/drawing/2014/main" val="1888581"/>
                    </a:ext>
                  </a:extLst>
                </a:gridCol>
                <a:gridCol w="394834">
                  <a:extLst>
                    <a:ext uri="{9D8B030D-6E8A-4147-A177-3AD203B41FA5}">
                      <a16:colId xmlns:a16="http://schemas.microsoft.com/office/drawing/2014/main" val="2920679510"/>
                    </a:ext>
                  </a:extLst>
                </a:gridCol>
                <a:gridCol w="394834">
                  <a:extLst>
                    <a:ext uri="{9D8B030D-6E8A-4147-A177-3AD203B41FA5}">
                      <a16:colId xmlns:a16="http://schemas.microsoft.com/office/drawing/2014/main" val="1750469409"/>
                    </a:ext>
                  </a:extLst>
                </a:gridCol>
                <a:gridCol w="394834">
                  <a:extLst>
                    <a:ext uri="{9D8B030D-6E8A-4147-A177-3AD203B41FA5}">
                      <a16:colId xmlns:a16="http://schemas.microsoft.com/office/drawing/2014/main" val="1686083003"/>
                    </a:ext>
                  </a:extLst>
                </a:gridCol>
                <a:gridCol w="394834">
                  <a:extLst>
                    <a:ext uri="{9D8B030D-6E8A-4147-A177-3AD203B41FA5}">
                      <a16:colId xmlns:a16="http://schemas.microsoft.com/office/drawing/2014/main" val="3848415715"/>
                    </a:ext>
                  </a:extLst>
                </a:gridCol>
              </a:tblGrid>
              <a:tr h="360286">
                <a:tc>
                  <a:txBody>
                    <a:bodyPr/>
                    <a:lstStyle/>
                    <a:p>
                      <a:pPr algn="ctr" fontAlgn="ctr"/>
                      <a:r>
                        <a:rPr lang="en-US" sz="700" u="none" strike="noStrike">
                          <a:effectLst/>
                        </a:rPr>
                        <a:t>grep</a:t>
                      </a:r>
                      <a:r>
                        <a:rPr lang="zh-CN" altLang="en-US" sz="700" u="none" strike="noStrike">
                          <a:effectLst/>
                        </a:rPr>
                        <a:t>实验</a:t>
                      </a:r>
                      <a:r>
                        <a:rPr lang="en-US" sz="700" u="none" strike="noStrike">
                          <a:effectLst/>
                        </a:rPr>
                        <a:t>DRT</a:t>
                      </a:r>
                      <a:endParaRPr 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度量标准</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所有参数测试均值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所有参数测试方差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内最佳值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extLst>
                  <a:ext uri="{0D108BD9-81ED-4DB2-BD59-A6C34878D82A}">
                    <a16:rowId xmlns:a16="http://schemas.microsoft.com/office/drawing/2014/main" val="4131857220"/>
                  </a:ext>
                </a:extLst>
              </a:tr>
              <a:tr h="241836">
                <a:tc rowSpan="3">
                  <a:txBody>
                    <a:bodyPr/>
                    <a:lstStyle/>
                    <a:p>
                      <a:pPr algn="ctr" fontAlgn="ctr"/>
                      <a:r>
                        <a:rPr lang="en-US" altLang="zh-CN" sz="700" u="none" strike="noStrike">
                          <a:effectLst/>
                        </a:rPr>
                        <a:t>4</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65.45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49.55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57.35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38.78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2003902224"/>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97.96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100.39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70.65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91.44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616408290"/>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2068.76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1805.55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2057.50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2519.76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3473171166"/>
                  </a:ext>
                </a:extLst>
              </a:tr>
              <a:tr h="241836">
                <a:tc rowSpan="3">
                  <a:txBody>
                    <a:bodyPr/>
                    <a:lstStyle/>
                    <a:p>
                      <a:pPr algn="ctr" fontAlgn="ctr"/>
                      <a:r>
                        <a:rPr lang="en-US" altLang="zh-CN" sz="700" u="none" strike="noStrike">
                          <a:effectLst/>
                        </a:rPr>
                        <a:t>4</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76.24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61.93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59.10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47.64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3655348476"/>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94.32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84.38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70.90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59.29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197539505"/>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1901.81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1391.04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1792.30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1278.69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808576171"/>
                  </a:ext>
                </a:extLst>
              </a:tr>
              <a:tr h="241836">
                <a:tc rowSpan="3">
                  <a:txBody>
                    <a:bodyPr/>
                    <a:lstStyle/>
                    <a:p>
                      <a:pPr algn="ctr" fontAlgn="ctr"/>
                      <a:r>
                        <a:rPr lang="en-US" altLang="zh-CN" sz="700" u="none" strike="noStrike">
                          <a:effectLst/>
                        </a:rPr>
                        <a:t>6</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55.43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45.83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46.40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36.62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2098392402"/>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90.90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78.67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72.80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59.28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492282617"/>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2065.31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1442.19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1927.70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1121.90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4121299227"/>
                  </a:ext>
                </a:extLst>
              </a:tr>
              <a:tr h="241836">
                <a:tc rowSpan="3">
                  <a:txBody>
                    <a:bodyPr/>
                    <a:lstStyle/>
                    <a:p>
                      <a:pPr algn="ctr" fontAlgn="ctr"/>
                      <a:r>
                        <a:rPr lang="en-US" altLang="zh-CN" sz="700" u="none" strike="noStrike">
                          <a:effectLst/>
                        </a:rPr>
                        <a:t>6</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80.48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65.55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119.90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106.35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543824987"/>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100.44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93.87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82.40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73.07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994393855"/>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2131.69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1471.25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1744.45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dirty="0">
                          <a:effectLst/>
                        </a:rPr>
                        <a:t>1524.34 </a:t>
                      </a:r>
                      <a:endParaRPr lang="en-US" altLang="zh-CN" sz="700" b="0" i="0" u="none" strike="noStrike" dirty="0">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010999351"/>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3685315217"/>
              </p:ext>
            </p:extLst>
          </p:nvPr>
        </p:nvGraphicFramePr>
        <p:xfrm>
          <a:off x="3387497" y="1555374"/>
          <a:ext cx="2369004" cy="3262318"/>
        </p:xfrm>
        <a:graphic>
          <a:graphicData uri="http://schemas.openxmlformats.org/drawingml/2006/table">
            <a:tbl>
              <a:tblPr>
                <a:tableStyleId>{D7AC3CCA-C797-4891-BE02-D94E43425B78}</a:tableStyleId>
              </a:tblPr>
              <a:tblGrid>
                <a:gridCol w="394834">
                  <a:extLst>
                    <a:ext uri="{9D8B030D-6E8A-4147-A177-3AD203B41FA5}">
                      <a16:colId xmlns:a16="http://schemas.microsoft.com/office/drawing/2014/main" val="1375397399"/>
                    </a:ext>
                  </a:extLst>
                </a:gridCol>
                <a:gridCol w="394834">
                  <a:extLst>
                    <a:ext uri="{9D8B030D-6E8A-4147-A177-3AD203B41FA5}">
                      <a16:colId xmlns:a16="http://schemas.microsoft.com/office/drawing/2014/main" val="730920476"/>
                    </a:ext>
                  </a:extLst>
                </a:gridCol>
                <a:gridCol w="394834">
                  <a:extLst>
                    <a:ext uri="{9D8B030D-6E8A-4147-A177-3AD203B41FA5}">
                      <a16:colId xmlns:a16="http://schemas.microsoft.com/office/drawing/2014/main" val="2388525698"/>
                    </a:ext>
                  </a:extLst>
                </a:gridCol>
                <a:gridCol w="394834">
                  <a:extLst>
                    <a:ext uri="{9D8B030D-6E8A-4147-A177-3AD203B41FA5}">
                      <a16:colId xmlns:a16="http://schemas.microsoft.com/office/drawing/2014/main" val="1196842567"/>
                    </a:ext>
                  </a:extLst>
                </a:gridCol>
                <a:gridCol w="394834">
                  <a:extLst>
                    <a:ext uri="{9D8B030D-6E8A-4147-A177-3AD203B41FA5}">
                      <a16:colId xmlns:a16="http://schemas.microsoft.com/office/drawing/2014/main" val="1044163147"/>
                    </a:ext>
                  </a:extLst>
                </a:gridCol>
                <a:gridCol w="394834">
                  <a:extLst>
                    <a:ext uri="{9D8B030D-6E8A-4147-A177-3AD203B41FA5}">
                      <a16:colId xmlns:a16="http://schemas.microsoft.com/office/drawing/2014/main" val="3082031922"/>
                    </a:ext>
                  </a:extLst>
                </a:gridCol>
              </a:tblGrid>
              <a:tr h="360286">
                <a:tc>
                  <a:txBody>
                    <a:bodyPr/>
                    <a:lstStyle/>
                    <a:p>
                      <a:pPr algn="ctr" fontAlgn="ctr"/>
                      <a:r>
                        <a:rPr lang="en-US" sz="700" u="none" strike="noStrike">
                          <a:effectLst/>
                        </a:rPr>
                        <a:t>grep</a:t>
                      </a:r>
                      <a:r>
                        <a:rPr lang="zh-CN" altLang="en-US" sz="700" u="none" strike="noStrike">
                          <a:effectLst/>
                        </a:rPr>
                        <a:t>实验</a:t>
                      </a:r>
                      <a:r>
                        <a:rPr lang="en-US" sz="700" u="none" strike="noStrike">
                          <a:effectLst/>
                        </a:rPr>
                        <a:t>MDRT</a:t>
                      </a:r>
                      <a:endParaRPr 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dirty="0">
                          <a:effectLst/>
                        </a:rPr>
                        <a:t>度量标准</a:t>
                      </a:r>
                      <a:endParaRPr lang="zh-CN" altLang="en-US" sz="700" b="0" i="0" u="none" strike="noStrike" dirty="0">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所有参数测试均值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所有参数测试方差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内最佳值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extLst>
                  <a:ext uri="{0D108BD9-81ED-4DB2-BD59-A6C34878D82A}">
                    <a16:rowId xmlns:a16="http://schemas.microsoft.com/office/drawing/2014/main" val="2477535315"/>
                  </a:ext>
                </a:extLst>
              </a:tr>
              <a:tr h="241836">
                <a:tc rowSpan="3">
                  <a:txBody>
                    <a:bodyPr/>
                    <a:lstStyle/>
                    <a:p>
                      <a:pPr algn="ctr" fontAlgn="ctr"/>
                      <a:r>
                        <a:rPr lang="en-US" altLang="zh-CN" sz="700" u="none" strike="noStrike">
                          <a:effectLst/>
                        </a:rPr>
                        <a:t>4</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61.80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49.59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47.70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36.60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712833525"/>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92.62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88.14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82.45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74.91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3427402146"/>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1948.22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1553.53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1657.45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1208.63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697761550"/>
                  </a:ext>
                </a:extLst>
              </a:tr>
              <a:tr h="241836">
                <a:tc rowSpan="3">
                  <a:txBody>
                    <a:bodyPr/>
                    <a:lstStyle/>
                    <a:p>
                      <a:pPr algn="ctr" fontAlgn="ctr"/>
                      <a:r>
                        <a:rPr lang="en-US" altLang="zh-CN" sz="700" u="none" strike="noStrike">
                          <a:effectLst/>
                        </a:rPr>
                        <a:t>4</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90.07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75.65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79.40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67.15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882775385"/>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137.10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116.93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105.65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91.17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2530460183"/>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1529.76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1042.70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1403.40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998.94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2105666150"/>
                  </a:ext>
                </a:extLst>
              </a:tr>
              <a:tr h="241836">
                <a:tc rowSpan="3">
                  <a:txBody>
                    <a:bodyPr/>
                    <a:lstStyle/>
                    <a:p>
                      <a:pPr algn="ctr" fontAlgn="ctr"/>
                      <a:r>
                        <a:rPr lang="en-US" altLang="zh-CN" sz="700" u="none" strike="noStrike">
                          <a:effectLst/>
                        </a:rPr>
                        <a:t>6</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63.10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55.24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63.45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64.07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2657740136"/>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84.62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78.30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72.45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55.95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3032025489"/>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2247.26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1495.24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1732.60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1235.99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017181482"/>
                  </a:ext>
                </a:extLst>
              </a:tr>
              <a:tr h="241836">
                <a:tc rowSpan="3">
                  <a:txBody>
                    <a:bodyPr/>
                    <a:lstStyle/>
                    <a:p>
                      <a:pPr algn="ctr" fontAlgn="ctr"/>
                      <a:r>
                        <a:rPr lang="en-US" altLang="zh-CN" sz="700" u="none" strike="noStrike">
                          <a:effectLst/>
                        </a:rPr>
                        <a:t>6</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92.30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81.89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91.70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70.19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398145795"/>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126.32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113.32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102.95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116.22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087402954"/>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1578.99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1025.51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1284.60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dirty="0">
                          <a:effectLst/>
                        </a:rPr>
                        <a:t>572.98 </a:t>
                      </a:r>
                      <a:endParaRPr lang="en-US" altLang="zh-CN" sz="700" b="0" i="0" u="none" strike="noStrike" dirty="0">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479464539"/>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2950446079"/>
              </p:ext>
            </p:extLst>
          </p:nvPr>
        </p:nvGraphicFramePr>
        <p:xfrm>
          <a:off x="3387497" y="1527672"/>
          <a:ext cx="2369004" cy="3262318"/>
        </p:xfrm>
        <a:graphic>
          <a:graphicData uri="http://schemas.openxmlformats.org/drawingml/2006/table">
            <a:tbl>
              <a:tblPr>
                <a:tableStyleId>{D7AC3CCA-C797-4891-BE02-D94E43425B78}</a:tableStyleId>
              </a:tblPr>
              <a:tblGrid>
                <a:gridCol w="394834">
                  <a:extLst>
                    <a:ext uri="{9D8B030D-6E8A-4147-A177-3AD203B41FA5}">
                      <a16:colId xmlns:a16="http://schemas.microsoft.com/office/drawing/2014/main" val="528801800"/>
                    </a:ext>
                  </a:extLst>
                </a:gridCol>
                <a:gridCol w="394834">
                  <a:extLst>
                    <a:ext uri="{9D8B030D-6E8A-4147-A177-3AD203B41FA5}">
                      <a16:colId xmlns:a16="http://schemas.microsoft.com/office/drawing/2014/main" val="817336461"/>
                    </a:ext>
                  </a:extLst>
                </a:gridCol>
                <a:gridCol w="394834">
                  <a:extLst>
                    <a:ext uri="{9D8B030D-6E8A-4147-A177-3AD203B41FA5}">
                      <a16:colId xmlns:a16="http://schemas.microsoft.com/office/drawing/2014/main" val="2447088663"/>
                    </a:ext>
                  </a:extLst>
                </a:gridCol>
                <a:gridCol w="394834">
                  <a:extLst>
                    <a:ext uri="{9D8B030D-6E8A-4147-A177-3AD203B41FA5}">
                      <a16:colId xmlns:a16="http://schemas.microsoft.com/office/drawing/2014/main" val="1489690530"/>
                    </a:ext>
                  </a:extLst>
                </a:gridCol>
                <a:gridCol w="394834">
                  <a:extLst>
                    <a:ext uri="{9D8B030D-6E8A-4147-A177-3AD203B41FA5}">
                      <a16:colId xmlns:a16="http://schemas.microsoft.com/office/drawing/2014/main" val="3779017627"/>
                    </a:ext>
                  </a:extLst>
                </a:gridCol>
                <a:gridCol w="394834">
                  <a:extLst>
                    <a:ext uri="{9D8B030D-6E8A-4147-A177-3AD203B41FA5}">
                      <a16:colId xmlns:a16="http://schemas.microsoft.com/office/drawing/2014/main" val="4131984493"/>
                    </a:ext>
                  </a:extLst>
                </a:gridCol>
              </a:tblGrid>
              <a:tr h="360286">
                <a:tc>
                  <a:txBody>
                    <a:bodyPr/>
                    <a:lstStyle/>
                    <a:p>
                      <a:pPr algn="ctr" fontAlgn="ctr"/>
                      <a:r>
                        <a:rPr lang="en-US" sz="700" u="none" strike="noStrike">
                          <a:effectLst/>
                        </a:rPr>
                        <a:t>grep</a:t>
                      </a:r>
                      <a:r>
                        <a:rPr lang="zh-CN" altLang="en-US" sz="700" u="none" strike="noStrike">
                          <a:effectLst/>
                        </a:rPr>
                        <a:t>实验</a:t>
                      </a:r>
                      <a:r>
                        <a:rPr lang="en-US" sz="700" u="none" strike="noStrike">
                          <a:effectLst/>
                        </a:rPr>
                        <a:t>RDRT</a:t>
                      </a:r>
                      <a:endParaRPr 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度量标准</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所有参数测试均值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所有参数测试方差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内最佳值</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tc>
                  <a:txBody>
                    <a:bodyPr/>
                    <a:lstStyle/>
                    <a:p>
                      <a:pPr algn="ctr" fontAlgn="ctr"/>
                      <a:r>
                        <a:rPr lang="zh-CN" altLang="en-US" sz="700" u="none" strike="noStrike">
                          <a:effectLst/>
                        </a:rPr>
                        <a:t>参数在</a:t>
                      </a:r>
                      <a:r>
                        <a:rPr lang="en-US" altLang="zh-CN" sz="700" u="none" strike="noStrike">
                          <a:effectLst/>
                        </a:rPr>
                        <a:t>D</a:t>
                      </a:r>
                      <a:r>
                        <a:rPr lang="zh-CN" altLang="en-US" sz="700" u="none" strike="noStrike">
                          <a:effectLst/>
                        </a:rPr>
                        <a:t>内测试方差</a:t>
                      </a:r>
                      <a:endParaRPr lang="zh-CN" altLang="en-US" sz="700" b="0" i="0" u="none" strike="noStrike">
                        <a:solidFill>
                          <a:srgbClr val="000000"/>
                        </a:solidFill>
                        <a:effectLst/>
                        <a:latin typeface="宋体" panose="02010600030101010101" pitchFamily="2" charset="-122"/>
                        <a:ea typeface="宋体" panose="02010600030101010101" pitchFamily="2" charset="-122"/>
                      </a:endParaRPr>
                    </a:p>
                  </a:txBody>
                  <a:tcPr marL="4935" marR="4935" marT="4935" marB="0" anchor="ctr"/>
                </a:tc>
                <a:extLst>
                  <a:ext uri="{0D108BD9-81ED-4DB2-BD59-A6C34878D82A}">
                    <a16:rowId xmlns:a16="http://schemas.microsoft.com/office/drawing/2014/main" val="3871193895"/>
                  </a:ext>
                </a:extLst>
              </a:tr>
              <a:tr h="241836">
                <a:tc rowSpan="3">
                  <a:txBody>
                    <a:bodyPr/>
                    <a:lstStyle/>
                    <a:p>
                      <a:pPr algn="ctr" fontAlgn="ctr"/>
                      <a:r>
                        <a:rPr lang="en-US" altLang="zh-CN" sz="700" u="none" strike="noStrike">
                          <a:effectLst/>
                        </a:rPr>
                        <a:t>4</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65.48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53.56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59.80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48.79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2667764560"/>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89.40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89.64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82.00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90.74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3912777034"/>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2063.52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1616.68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1489.05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1075.06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748362360"/>
                  </a:ext>
                </a:extLst>
              </a:tr>
              <a:tr h="241836">
                <a:tc rowSpan="3">
                  <a:txBody>
                    <a:bodyPr/>
                    <a:lstStyle/>
                    <a:p>
                      <a:pPr algn="ctr" fontAlgn="ctr"/>
                      <a:r>
                        <a:rPr lang="en-US" altLang="zh-CN" sz="700" u="none" strike="noStrike">
                          <a:effectLst/>
                        </a:rPr>
                        <a:t>4</a:t>
                      </a:r>
                      <a:r>
                        <a:rPr lang="zh-CN" altLang="en-US" sz="700" u="none" strike="noStrike">
                          <a:effectLst/>
                        </a:rPr>
                        <a:t>分区不均等初始概率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73.41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54.46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58.85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47.87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3041977265"/>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96.70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91.88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82.80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112.85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669949269"/>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2129.36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1675.29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1412.80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886.19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2287920121"/>
                  </a:ext>
                </a:extLst>
              </a:tr>
              <a:tr h="241836">
                <a:tc rowSpan="3">
                  <a:txBody>
                    <a:bodyPr/>
                    <a:lstStyle/>
                    <a:p>
                      <a:pPr algn="ctr" fontAlgn="ctr"/>
                      <a:r>
                        <a:rPr lang="en-US" altLang="zh-CN" sz="700" u="none" strike="noStrike">
                          <a:effectLst/>
                        </a:rPr>
                        <a:t>6</a:t>
                      </a:r>
                      <a:r>
                        <a:rPr lang="zh-CN" altLang="en-US" sz="700" u="none" strike="noStrike">
                          <a:effectLst/>
                        </a:rPr>
                        <a:t>分区均等初始概率</a:t>
                      </a:r>
                      <a:endParaRPr lang="zh-CN" alt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56.15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48.67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47.65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38.60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2109579483"/>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77.14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75.02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67.25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75.57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3035066263"/>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2190.65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1538.23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1516.55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1319.97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3875916550"/>
                  </a:ext>
                </a:extLst>
              </a:tr>
              <a:tr h="241836">
                <a:tc rowSpan="3">
                  <a:txBody>
                    <a:bodyPr/>
                    <a:lstStyle/>
                    <a:p>
                      <a:pPr algn="ctr" fontAlgn="ctr"/>
                      <a:r>
                        <a:rPr lang="en-US" altLang="zh-CN" sz="700" u="none" strike="noStrike" dirty="0">
                          <a:effectLst/>
                        </a:rPr>
                        <a:t>6</a:t>
                      </a:r>
                      <a:r>
                        <a:rPr lang="zh-CN" altLang="en-US" sz="700" u="none" strike="noStrike" dirty="0">
                          <a:effectLst/>
                        </a:rPr>
                        <a:t>分区不均等初始概率</a:t>
                      </a:r>
                      <a:endParaRPr lang="zh-CN" altLang="en-US" sz="700" b="0" i="0" u="none" strike="noStrike" dirty="0">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sz="700" u="none" strike="noStrike">
                          <a:effectLst/>
                        </a:rPr>
                        <a:t>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67.34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55.53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75.45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59.89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2478943220"/>
                  </a:ext>
                </a:extLst>
              </a:tr>
              <a:tr h="241836">
                <a:tc vMerge="1">
                  <a:txBody>
                    <a:bodyPr/>
                    <a:lstStyle/>
                    <a:p>
                      <a:endParaRPr lang="zh-CN" altLang="en-US"/>
                    </a:p>
                  </a:txBody>
                  <a:tcPr/>
                </a:tc>
                <a:tc>
                  <a:txBody>
                    <a:bodyPr/>
                    <a:lstStyle/>
                    <a:p>
                      <a:pPr algn="ctr" fontAlgn="ctr"/>
                      <a:r>
                        <a:rPr lang="en-US" sz="700" u="none" strike="noStrike">
                          <a:effectLst/>
                        </a:rPr>
                        <a:t>NF-Measure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89.72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86.75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104.10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68.39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530127040"/>
                  </a:ext>
                </a:extLst>
              </a:tr>
              <a:tr h="241836">
                <a:tc vMerge="1">
                  <a:txBody>
                    <a:bodyPr/>
                    <a:lstStyle/>
                    <a:p>
                      <a:endParaRPr lang="zh-CN" altLang="en-US"/>
                    </a:p>
                  </a:txBody>
                  <a:tcPr/>
                </a:tc>
                <a:tc>
                  <a:txBody>
                    <a:bodyPr/>
                    <a:lstStyle/>
                    <a:p>
                      <a:pPr algn="ctr" fontAlgn="ctr"/>
                      <a:r>
                        <a:rPr lang="en-US" sz="700" u="none" strike="noStrike">
                          <a:effectLst/>
                        </a:rPr>
                        <a:t>T-Measure</a:t>
                      </a:r>
                      <a:endParaRPr lang="en-US"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1911.93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1498.83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a:effectLst/>
                        </a:rPr>
                        <a:t>1343.00 </a:t>
                      </a:r>
                      <a:endParaRPr lang="en-US" altLang="zh-CN" sz="700" b="0" i="0" u="none" strike="noStrike">
                        <a:solidFill>
                          <a:srgbClr val="000000"/>
                        </a:solidFill>
                        <a:effectLst/>
                        <a:latin typeface="Calibri" panose="020F0502020204030204" pitchFamily="34" charset="0"/>
                        <a:ea typeface="宋体" panose="02010600030101010101" pitchFamily="2" charset="-122"/>
                      </a:endParaRPr>
                    </a:p>
                  </a:txBody>
                  <a:tcPr marL="4935" marR="4935" marT="4935" marB="0" anchor="ctr"/>
                </a:tc>
                <a:tc>
                  <a:txBody>
                    <a:bodyPr/>
                    <a:lstStyle/>
                    <a:p>
                      <a:pPr algn="ctr" fontAlgn="ctr"/>
                      <a:r>
                        <a:rPr lang="en-US" altLang="zh-CN" sz="700" u="none" strike="noStrike" dirty="0">
                          <a:effectLst/>
                        </a:rPr>
                        <a:t>1138.29 </a:t>
                      </a:r>
                      <a:endParaRPr lang="en-US" altLang="zh-CN" sz="700" b="0" i="0" u="none" strike="noStrike" dirty="0">
                        <a:solidFill>
                          <a:srgbClr val="000000"/>
                        </a:solidFill>
                        <a:effectLst/>
                        <a:latin typeface="Calibri" panose="020F0502020204030204" pitchFamily="34" charset="0"/>
                        <a:ea typeface="宋体" panose="02010600030101010101" pitchFamily="2" charset="-122"/>
                      </a:endParaRPr>
                    </a:p>
                  </a:txBody>
                  <a:tcPr marL="4935" marR="4935" marT="4935" marB="0" anchor="ctr"/>
                </a:tc>
                <a:extLst>
                  <a:ext uri="{0D108BD9-81ED-4DB2-BD59-A6C34878D82A}">
                    <a16:rowId xmlns:a16="http://schemas.microsoft.com/office/drawing/2014/main" val="1740389354"/>
                  </a:ext>
                </a:extLst>
              </a:tr>
            </a:tbl>
          </a:graphicData>
        </a:graphic>
      </p:graphicFrame>
    </p:spTree>
    <p:extLst>
      <p:ext uri="{BB962C8B-B14F-4D97-AF65-F5344CB8AC3E}">
        <p14:creationId xmlns:p14="http://schemas.microsoft.com/office/powerpoint/2010/main" val="388826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7"/>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nodeType="clickEffect">
                                  <p:stCondLst>
                                    <p:cond delay="0"/>
                                  </p:stCondLst>
                                  <p:childTnLst>
                                    <p:set>
                                      <p:cBhvr>
                                        <p:cTn id="7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62" grpId="0"/>
      <p:bldP spid="62" grpId="1"/>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66323" y="134368"/>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4.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实验结果</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5230907"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初始概率分布对不同策略的影响</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985298" y="1047727"/>
            <a:ext cx="7469841" cy="646331"/>
          </a:xfrm>
          <a:prstGeom prst="rect">
            <a:avLst/>
          </a:prstGeom>
          <a:noFill/>
        </p:spPr>
        <p:txBody>
          <a:bodyPr wrap="square" rtlCol="0">
            <a:spAutoFit/>
          </a:bodyPr>
          <a:lstStyle/>
          <a:p>
            <a:r>
              <a:rPr lang="zh-CN" altLang="en-US" sz="1200" dirty="0"/>
              <a:t>通过实验发现</a:t>
            </a:r>
            <a:r>
              <a:rPr lang="en-US" altLang="zh-CN" sz="1200" dirty="0"/>
              <a:t>:</a:t>
            </a:r>
            <a:r>
              <a:rPr lang="zh-CN" altLang="en-US" sz="1200" dirty="0"/>
              <a:t>在</a:t>
            </a:r>
            <a:r>
              <a:rPr lang="en-US" altLang="zh-CN" sz="1200" dirty="0"/>
              <a:t>SUT</a:t>
            </a:r>
            <a:r>
              <a:rPr lang="zh-CN" altLang="en-US" sz="1200" dirty="0"/>
              <a:t>输入域失效率较低时</a:t>
            </a:r>
            <a:r>
              <a:rPr lang="en-US" altLang="zh-CN" sz="1200" dirty="0"/>
              <a:t>,</a:t>
            </a:r>
            <a:r>
              <a:rPr lang="zh-CN" altLang="zh-CN" sz="1200" dirty="0">
                <a:solidFill>
                  <a:srgbClr val="FF0000"/>
                </a:solidFill>
              </a:rPr>
              <a:t>当存在一个失效率比较大的分区时</a:t>
            </a:r>
            <a:r>
              <a:rPr lang="en-US" altLang="zh-CN" sz="1200" dirty="0">
                <a:solidFill>
                  <a:srgbClr val="FF0000"/>
                </a:solidFill>
              </a:rPr>
              <a:t>,</a:t>
            </a:r>
            <a:r>
              <a:rPr lang="zh-CN" altLang="zh-CN" sz="1200" dirty="0">
                <a:solidFill>
                  <a:srgbClr val="FF0000"/>
                </a:solidFill>
              </a:rPr>
              <a:t>选择不均等初始概率分布</a:t>
            </a:r>
            <a:r>
              <a:rPr lang="en-US" altLang="zh-CN" sz="1200" dirty="0"/>
              <a:t>.</a:t>
            </a:r>
            <a:r>
              <a:rPr lang="zh-CN" altLang="zh-CN" sz="1200" dirty="0"/>
              <a:t>当所有的</a:t>
            </a:r>
            <a:r>
              <a:rPr lang="zh-CN" altLang="zh-CN" sz="1200" dirty="0">
                <a:solidFill>
                  <a:srgbClr val="FF0000"/>
                </a:solidFill>
              </a:rPr>
              <a:t>分区失效率很低时</a:t>
            </a:r>
            <a:r>
              <a:rPr lang="en-US" altLang="zh-CN" sz="1200" dirty="0">
                <a:solidFill>
                  <a:srgbClr val="FF0000"/>
                </a:solidFill>
              </a:rPr>
              <a:t>,</a:t>
            </a:r>
            <a:r>
              <a:rPr lang="zh-CN" altLang="zh-CN" sz="1200" dirty="0">
                <a:solidFill>
                  <a:srgbClr val="FF0000"/>
                </a:solidFill>
              </a:rPr>
              <a:t>不同的初始概率分布在检测第一个和第二个缺陷时差别不大</a:t>
            </a:r>
            <a:r>
              <a:rPr lang="en-US" altLang="zh-CN" sz="1200" dirty="0">
                <a:solidFill>
                  <a:srgbClr val="FF0000"/>
                </a:solidFill>
              </a:rPr>
              <a:t>,</a:t>
            </a:r>
            <a:r>
              <a:rPr lang="zh-CN" altLang="zh-CN" sz="1200" dirty="0">
                <a:solidFill>
                  <a:srgbClr val="FF0000"/>
                </a:solidFill>
              </a:rPr>
              <a:t>但是不均等的初始概率分布在检测所有的</a:t>
            </a:r>
            <a:r>
              <a:rPr lang="zh-CN" altLang="en-US" sz="1200" dirty="0">
                <a:solidFill>
                  <a:srgbClr val="FF0000"/>
                </a:solidFill>
              </a:rPr>
              <a:t>故障</a:t>
            </a:r>
            <a:r>
              <a:rPr lang="zh-CN" altLang="zh-CN" sz="1200" dirty="0">
                <a:solidFill>
                  <a:srgbClr val="FF0000"/>
                </a:solidFill>
              </a:rPr>
              <a:t>时具有更高的</a:t>
            </a:r>
            <a:r>
              <a:rPr lang="zh-CN" altLang="en-US" sz="1200" dirty="0">
                <a:solidFill>
                  <a:srgbClr val="FF0000"/>
                </a:solidFill>
              </a:rPr>
              <a:t>故障检测</a:t>
            </a:r>
            <a:r>
              <a:rPr lang="zh-CN" altLang="zh-CN" sz="1200" dirty="0">
                <a:solidFill>
                  <a:srgbClr val="FF0000"/>
                </a:solidFill>
              </a:rPr>
              <a:t>效率</a:t>
            </a:r>
            <a:endParaRPr lang="zh-CN" altLang="en-US" sz="1200" dirty="0">
              <a:solidFill>
                <a:srgbClr val="FF0000"/>
              </a:solidFill>
            </a:endParaRPr>
          </a:p>
        </p:txBody>
      </p:sp>
      <p:sp>
        <p:nvSpPr>
          <p:cNvPr id="5" name="文本框 4"/>
          <p:cNvSpPr txBox="1"/>
          <p:nvPr/>
        </p:nvSpPr>
        <p:spPr>
          <a:xfrm>
            <a:off x="1250575" y="1827887"/>
            <a:ext cx="1344707"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flex</a:t>
            </a:r>
            <a:r>
              <a:rPr lang="zh-CN" altLang="en-US" dirty="0"/>
              <a:t>实验</a:t>
            </a:r>
          </a:p>
        </p:txBody>
      </p:sp>
      <p:sp>
        <p:nvSpPr>
          <p:cNvPr id="8" name="文本框 7"/>
          <p:cNvSpPr txBox="1"/>
          <p:nvPr/>
        </p:nvSpPr>
        <p:spPr>
          <a:xfrm>
            <a:off x="1255184" y="1823154"/>
            <a:ext cx="180190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grep</a:t>
            </a:r>
            <a:r>
              <a:rPr lang="zh-CN" altLang="en-US" dirty="0"/>
              <a:t>实验</a:t>
            </a:r>
          </a:p>
        </p:txBody>
      </p:sp>
      <p:graphicFrame>
        <p:nvGraphicFramePr>
          <p:cNvPr id="57" name="图表 56">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81926852"/>
              </p:ext>
            </p:extLst>
          </p:nvPr>
        </p:nvGraphicFramePr>
        <p:xfrm>
          <a:off x="1873054" y="2408922"/>
          <a:ext cx="4636928" cy="22246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9" name="图表 58">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1449288879"/>
              </p:ext>
            </p:extLst>
          </p:nvPr>
        </p:nvGraphicFramePr>
        <p:xfrm>
          <a:off x="1626054" y="2448236"/>
          <a:ext cx="5399455" cy="21710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0" name="图表 59">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3820676986"/>
              </p:ext>
            </p:extLst>
          </p:nvPr>
        </p:nvGraphicFramePr>
        <p:xfrm>
          <a:off x="2751263" y="2205490"/>
          <a:ext cx="4645824" cy="24065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1" name="图表 60">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3409807077"/>
              </p:ext>
            </p:extLst>
          </p:nvPr>
        </p:nvGraphicFramePr>
        <p:xfrm>
          <a:off x="2843495" y="2213261"/>
          <a:ext cx="5258960" cy="239746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3" name="图表 62">
            <a:extLst>
              <a:ext uri="{FF2B5EF4-FFF2-40B4-BE49-F238E27FC236}">
                <a16:creationId xmlns:a16="http://schemas.microsoft.com/office/drawing/2014/main" id="{00000000-0008-0000-0100-00000E000000}"/>
              </a:ext>
            </a:extLst>
          </p:cNvPr>
          <p:cNvGraphicFramePr>
            <a:graphicFrameLocks/>
          </p:cNvGraphicFramePr>
          <p:nvPr>
            <p:extLst>
              <p:ext uri="{D42A27DB-BD31-4B8C-83A1-F6EECF244321}">
                <p14:modId xmlns:p14="http://schemas.microsoft.com/office/powerpoint/2010/main" val="378539216"/>
              </p:ext>
            </p:extLst>
          </p:nvPr>
        </p:nvGraphicFramePr>
        <p:xfrm>
          <a:off x="2885995" y="2368740"/>
          <a:ext cx="5173960" cy="225609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5" name="图表 64">
            <a:extLst>
              <a:ext uri="{FF2B5EF4-FFF2-40B4-BE49-F238E27FC236}">
                <a16:creationId xmlns:a16="http://schemas.microsoft.com/office/drawing/2014/main" id="{00000000-0008-0000-0100-000010000000}"/>
              </a:ext>
            </a:extLst>
          </p:cNvPr>
          <p:cNvGraphicFramePr>
            <a:graphicFrameLocks/>
          </p:cNvGraphicFramePr>
          <p:nvPr>
            <p:extLst>
              <p:ext uri="{D42A27DB-BD31-4B8C-83A1-F6EECF244321}">
                <p14:modId xmlns:p14="http://schemas.microsoft.com/office/powerpoint/2010/main" val="291791988"/>
              </p:ext>
            </p:extLst>
          </p:nvPr>
        </p:nvGraphicFramePr>
        <p:xfrm>
          <a:off x="2917011" y="2394014"/>
          <a:ext cx="5538128" cy="230317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7" name="图表 66">
            <a:extLst>
              <a:ext uri="{FF2B5EF4-FFF2-40B4-BE49-F238E27FC236}">
                <a16:creationId xmlns:a16="http://schemas.microsoft.com/office/drawing/2014/main" id="{00000000-0008-0000-0100-00000A000000}"/>
              </a:ext>
            </a:extLst>
          </p:cNvPr>
          <p:cNvGraphicFramePr>
            <a:graphicFrameLocks/>
          </p:cNvGraphicFramePr>
          <p:nvPr>
            <p:extLst>
              <p:ext uri="{D42A27DB-BD31-4B8C-83A1-F6EECF244321}">
                <p14:modId xmlns:p14="http://schemas.microsoft.com/office/powerpoint/2010/main" val="2833243203"/>
              </p:ext>
            </p:extLst>
          </p:nvPr>
        </p:nvGraphicFramePr>
        <p:xfrm>
          <a:off x="2701780" y="2267150"/>
          <a:ext cx="5400675" cy="2340463"/>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8" name="图表 67">
            <a:extLst>
              <a:ext uri="{FF2B5EF4-FFF2-40B4-BE49-F238E27FC236}">
                <a16:creationId xmlns:a16="http://schemas.microsoft.com/office/drawing/2014/main" id="{00000000-0008-0000-0100-00000C000000}"/>
              </a:ext>
            </a:extLst>
          </p:cNvPr>
          <p:cNvGraphicFramePr>
            <a:graphicFrameLocks/>
          </p:cNvGraphicFramePr>
          <p:nvPr>
            <p:extLst>
              <p:ext uri="{D42A27DB-BD31-4B8C-83A1-F6EECF244321}">
                <p14:modId xmlns:p14="http://schemas.microsoft.com/office/powerpoint/2010/main" val="1396792337"/>
              </p:ext>
            </p:extLst>
          </p:nvPr>
        </p:nvGraphicFramePr>
        <p:xfrm>
          <a:off x="2752247" y="2263762"/>
          <a:ext cx="5441456" cy="239019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0" name="图表 69">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4273411873"/>
              </p:ext>
            </p:extLst>
          </p:nvPr>
        </p:nvGraphicFramePr>
        <p:xfrm>
          <a:off x="2924514" y="2450775"/>
          <a:ext cx="4942856" cy="241318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1" name="图表 70">
            <a:extLst>
              <a:ext uri="{FF2B5EF4-FFF2-40B4-BE49-F238E27FC236}">
                <a16:creationId xmlns:a16="http://schemas.microsoft.com/office/drawing/2014/main" id="{00000000-0008-0000-0000-000004000000}"/>
              </a:ext>
            </a:extLst>
          </p:cNvPr>
          <p:cNvGraphicFramePr>
            <a:graphicFrameLocks/>
          </p:cNvGraphicFramePr>
          <p:nvPr>
            <p:extLst>
              <p:ext uri="{D42A27DB-BD31-4B8C-83A1-F6EECF244321}">
                <p14:modId xmlns:p14="http://schemas.microsoft.com/office/powerpoint/2010/main" val="3712080983"/>
              </p:ext>
            </p:extLst>
          </p:nvPr>
        </p:nvGraphicFramePr>
        <p:xfrm>
          <a:off x="2958271" y="2403048"/>
          <a:ext cx="4673958" cy="240942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73" name="图表 72">
            <a:extLst>
              <a:ext uri="{FF2B5EF4-FFF2-40B4-BE49-F238E27FC236}">
                <a16:creationId xmlns:a16="http://schemas.microsoft.com/office/drawing/2014/main" id="{00000000-0008-0000-0000-000006000000}"/>
              </a:ext>
            </a:extLst>
          </p:cNvPr>
          <p:cNvGraphicFramePr>
            <a:graphicFrameLocks/>
          </p:cNvGraphicFramePr>
          <p:nvPr>
            <p:extLst>
              <p:ext uri="{D42A27DB-BD31-4B8C-83A1-F6EECF244321}">
                <p14:modId xmlns:p14="http://schemas.microsoft.com/office/powerpoint/2010/main" val="2036027966"/>
              </p:ext>
            </p:extLst>
          </p:nvPr>
        </p:nvGraphicFramePr>
        <p:xfrm>
          <a:off x="2762911" y="2345035"/>
          <a:ext cx="5385168" cy="229144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75" name="图表 74">
            <a:extLst>
              <a:ext uri="{FF2B5EF4-FFF2-40B4-BE49-F238E27FC236}">
                <a16:creationId xmlns:a16="http://schemas.microsoft.com/office/drawing/2014/main" id="{00000000-0008-0000-0000-000008000000}"/>
              </a:ext>
            </a:extLst>
          </p:cNvPr>
          <p:cNvGraphicFramePr>
            <a:graphicFrameLocks/>
          </p:cNvGraphicFramePr>
          <p:nvPr>
            <p:extLst>
              <p:ext uri="{D42A27DB-BD31-4B8C-83A1-F6EECF244321}">
                <p14:modId xmlns:p14="http://schemas.microsoft.com/office/powerpoint/2010/main" val="2198178472"/>
              </p:ext>
            </p:extLst>
          </p:nvPr>
        </p:nvGraphicFramePr>
        <p:xfrm>
          <a:off x="2804042" y="2240361"/>
          <a:ext cx="5050193" cy="2578615"/>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77" name="图表 76">
            <a:extLst>
              <a:ext uri="{FF2B5EF4-FFF2-40B4-BE49-F238E27FC236}">
                <a16:creationId xmlns:a16="http://schemas.microsoft.com/office/drawing/2014/main" id="{00000000-0008-0000-0000-00000A000000}"/>
              </a:ext>
            </a:extLst>
          </p:cNvPr>
          <p:cNvGraphicFramePr>
            <a:graphicFrameLocks/>
          </p:cNvGraphicFramePr>
          <p:nvPr>
            <p:extLst>
              <p:ext uri="{D42A27DB-BD31-4B8C-83A1-F6EECF244321}">
                <p14:modId xmlns:p14="http://schemas.microsoft.com/office/powerpoint/2010/main" val="866346412"/>
              </p:ext>
            </p:extLst>
          </p:nvPr>
        </p:nvGraphicFramePr>
        <p:xfrm>
          <a:off x="2898401" y="2311694"/>
          <a:ext cx="5279627" cy="2542153"/>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78" name="图表 77">
            <a:extLst>
              <a:ext uri="{FF2B5EF4-FFF2-40B4-BE49-F238E27FC236}">
                <a16:creationId xmlns:a16="http://schemas.microsoft.com/office/drawing/2014/main" id="{00000000-0008-0000-0000-00000C000000}"/>
              </a:ext>
            </a:extLst>
          </p:cNvPr>
          <p:cNvGraphicFramePr>
            <a:graphicFrameLocks/>
          </p:cNvGraphicFramePr>
          <p:nvPr>
            <p:extLst>
              <p:ext uri="{D42A27DB-BD31-4B8C-83A1-F6EECF244321}">
                <p14:modId xmlns:p14="http://schemas.microsoft.com/office/powerpoint/2010/main" val="3894593276"/>
              </p:ext>
            </p:extLst>
          </p:nvPr>
        </p:nvGraphicFramePr>
        <p:xfrm>
          <a:off x="2960955" y="2270365"/>
          <a:ext cx="4788815" cy="2512736"/>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80" name="图表 79">
            <a:extLst>
              <a:ext uri="{FF2B5EF4-FFF2-40B4-BE49-F238E27FC236}">
                <a16:creationId xmlns:a16="http://schemas.microsoft.com/office/drawing/2014/main" id="{00000000-0008-0000-0000-00000E000000}"/>
              </a:ext>
            </a:extLst>
          </p:cNvPr>
          <p:cNvGraphicFramePr>
            <a:graphicFrameLocks/>
          </p:cNvGraphicFramePr>
          <p:nvPr>
            <p:extLst>
              <p:ext uri="{D42A27DB-BD31-4B8C-83A1-F6EECF244321}">
                <p14:modId xmlns:p14="http://schemas.microsoft.com/office/powerpoint/2010/main" val="1042110059"/>
              </p:ext>
            </p:extLst>
          </p:nvPr>
        </p:nvGraphicFramePr>
        <p:xfrm>
          <a:off x="2874126" y="2240360"/>
          <a:ext cx="5581014" cy="2584327"/>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82" name="图表 81">
            <a:extLst>
              <a:ext uri="{FF2B5EF4-FFF2-40B4-BE49-F238E27FC236}">
                <a16:creationId xmlns:a16="http://schemas.microsoft.com/office/drawing/2014/main" id="{00000000-0008-0000-0000-000013000000}"/>
              </a:ext>
            </a:extLst>
          </p:cNvPr>
          <p:cNvGraphicFramePr>
            <a:graphicFrameLocks/>
          </p:cNvGraphicFramePr>
          <p:nvPr>
            <p:extLst>
              <p:ext uri="{D42A27DB-BD31-4B8C-83A1-F6EECF244321}">
                <p14:modId xmlns:p14="http://schemas.microsoft.com/office/powerpoint/2010/main" val="1755471581"/>
              </p:ext>
            </p:extLst>
          </p:nvPr>
        </p:nvGraphicFramePr>
        <p:xfrm>
          <a:off x="2882343" y="2211200"/>
          <a:ext cx="5334601" cy="2462449"/>
        </p:xfrm>
        <a:graphic>
          <a:graphicData uri="http://schemas.openxmlformats.org/drawingml/2006/chart">
            <c:chart xmlns:c="http://schemas.openxmlformats.org/drawingml/2006/chart" xmlns:r="http://schemas.openxmlformats.org/officeDocument/2006/relationships" r:id="rId17"/>
          </a:graphicData>
        </a:graphic>
      </p:graphicFrame>
      <p:sp>
        <p:nvSpPr>
          <p:cNvPr id="12" name="文本框 11"/>
          <p:cNvSpPr txBox="1"/>
          <p:nvPr/>
        </p:nvSpPr>
        <p:spPr>
          <a:xfrm>
            <a:off x="1250574" y="1830086"/>
            <a:ext cx="1520723"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err="1"/>
              <a:t>gzip</a:t>
            </a:r>
            <a:r>
              <a:rPr lang="zh-CN" altLang="en-US" dirty="0"/>
              <a:t>实验</a:t>
            </a:r>
          </a:p>
        </p:txBody>
      </p:sp>
      <p:graphicFrame>
        <p:nvGraphicFramePr>
          <p:cNvPr id="85" name="图表 84">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4034905468"/>
              </p:ext>
            </p:extLst>
          </p:nvPr>
        </p:nvGraphicFramePr>
        <p:xfrm>
          <a:off x="2958270" y="2184891"/>
          <a:ext cx="4595894" cy="2547940"/>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86" name="图表 85">
            <a:extLst>
              <a:ext uri="{FF2B5EF4-FFF2-40B4-BE49-F238E27FC236}">
                <a16:creationId xmlns:a16="http://schemas.microsoft.com/office/drawing/2014/main" id="{00000000-0008-0000-0100-000004000000}"/>
              </a:ext>
            </a:extLst>
          </p:cNvPr>
          <p:cNvGraphicFramePr>
            <a:graphicFrameLocks/>
          </p:cNvGraphicFramePr>
          <p:nvPr>
            <p:extLst>
              <p:ext uri="{D42A27DB-BD31-4B8C-83A1-F6EECF244321}">
                <p14:modId xmlns:p14="http://schemas.microsoft.com/office/powerpoint/2010/main" val="461516607"/>
              </p:ext>
            </p:extLst>
          </p:nvPr>
        </p:nvGraphicFramePr>
        <p:xfrm>
          <a:off x="2965004" y="2245882"/>
          <a:ext cx="4373704" cy="2358122"/>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87" name="图表 86">
            <a:extLst>
              <a:ext uri="{FF2B5EF4-FFF2-40B4-BE49-F238E27FC236}">
                <a16:creationId xmlns:a16="http://schemas.microsoft.com/office/drawing/2014/main" id="{00000000-0008-0000-0100-000006000000}"/>
              </a:ext>
            </a:extLst>
          </p:cNvPr>
          <p:cNvGraphicFramePr>
            <a:graphicFrameLocks/>
          </p:cNvGraphicFramePr>
          <p:nvPr>
            <p:extLst>
              <p:ext uri="{D42A27DB-BD31-4B8C-83A1-F6EECF244321}">
                <p14:modId xmlns:p14="http://schemas.microsoft.com/office/powerpoint/2010/main" val="1415650389"/>
              </p:ext>
            </p:extLst>
          </p:nvPr>
        </p:nvGraphicFramePr>
        <p:xfrm>
          <a:off x="2972495" y="2224671"/>
          <a:ext cx="4581669" cy="2510406"/>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88" name="图表 87">
            <a:extLst>
              <a:ext uri="{FF2B5EF4-FFF2-40B4-BE49-F238E27FC236}">
                <a16:creationId xmlns:a16="http://schemas.microsoft.com/office/drawing/2014/main" id="{00000000-0008-0000-0100-000008000000}"/>
              </a:ext>
            </a:extLst>
          </p:cNvPr>
          <p:cNvGraphicFramePr>
            <a:graphicFrameLocks/>
          </p:cNvGraphicFramePr>
          <p:nvPr>
            <p:extLst>
              <p:ext uri="{D42A27DB-BD31-4B8C-83A1-F6EECF244321}">
                <p14:modId xmlns:p14="http://schemas.microsoft.com/office/powerpoint/2010/main" val="2386665428"/>
              </p:ext>
            </p:extLst>
          </p:nvPr>
        </p:nvGraphicFramePr>
        <p:xfrm>
          <a:off x="3095051" y="2197119"/>
          <a:ext cx="4685350" cy="2252850"/>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89" name="图表 88">
            <a:extLst>
              <a:ext uri="{FF2B5EF4-FFF2-40B4-BE49-F238E27FC236}">
                <a16:creationId xmlns:a16="http://schemas.microsoft.com/office/drawing/2014/main" id="{00000000-0008-0000-0100-00000A000000}"/>
              </a:ext>
            </a:extLst>
          </p:cNvPr>
          <p:cNvGraphicFramePr>
            <a:graphicFrameLocks/>
          </p:cNvGraphicFramePr>
          <p:nvPr>
            <p:extLst>
              <p:ext uri="{D42A27DB-BD31-4B8C-83A1-F6EECF244321}">
                <p14:modId xmlns:p14="http://schemas.microsoft.com/office/powerpoint/2010/main" val="3644268462"/>
              </p:ext>
            </p:extLst>
          </p:nvPr>
        </p:nvGraphicFramePr>
        <p:xfrm>
          <a:off x="2986549" y="2217617"/>
          <a:ext cx="4303287" cy="2512562"/>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90" name="图表 89">
            <a:extLst>
              <a:ext uri="{FF2B5EF4-FFF2-40B4-BE49-F238E27FC236}">
                <a16:creationId xmlns:a16="http://schemas.microsoft.com/office/drawing/2014/main" id="{00000000-0008-0000-0100-00000C000000}"/>
              </a:ext>
            </a:extLst>
          </p:cNvPr>
          <p:cNvGraphicFramePr>
            <a:graphicFrameLocks/>
          </p:cNvGraphicFramePr>
          <p:nvPr>
            <p:extLst>
              <p:ext uri="{D42A27DB-BD31-4B8C-83A1-F6EECF244321}">
                <p14:modId xmlns:p14="http://schemas.microsoft.com/office/powerpoint/2010/main" val="3029851378"/>
              </p:ext>
            </p:extLst>
          </p:nvPr>
        </p:nvGraphicFramePr>
        <p:xfrm>
          <a:off x="2752214" y="2414512"/>
          <a:ext cx="4516294" cy="2418918"/>
        </p:xfrm>
        <a:graphic>
          <a:graphicData uri="http://schemas.openxmlformats.org/drawingml/2006/chart">
            <c:chart xmlns:c="http://schemas.openxmlformats.org/drawingml/2006/chart" xmlns:r="http://schemas.openxmlformats.org/officeDocument/2006/relationships" r:id="rId23"/>
          </a:graphicData>
        </a:graphic>
      </p:graphicFrame>
      <p:graphicFrame>
        <p:nvGraphicFramePr>
          <p:cNvPr id="91" name="图表 90">
            <a:extLst>
              <a:ext uri="{FF2B5EF4-FFF2-40B4-BE49-F238E27FC236}">
                <a16:creationId xmlns:a16="http://schemas.microsoft.com/office/drawing/2014/main" id="{00000000-0008-0000-0100-00000E000000}"/>
              </a:ext>
            </a:extLst>
          </p:cNvPr>
          <p:cNvGraphicFramePr>
            <a:graphicFrameLocks/>
          </p:cNvGraphicFramePr>
          <p:nvPr>
            <p:extLst>
              <p:ext uri="{D42A27DB-BD31-4B8C-83A1-F6EECF244321}">
                <p14:modId xmlns:p14="http://schemas.microsoft.com/office/powerpoint/2010/main" val="741076792"/>
              </p:ext>
            </p:extLst>
          </p:nvPr>
        </p:nvGraphicFramePr>
        <p:xfrm>
          <a:off x="3019478" y="2458215"/>
          <a:ext cx="4463240" cy="2297754"/>
        </p:xfrm>
        <a:graphic>
          <a:graphicData uri="http://schemas.openxmlformats.org/drawingml/2006/chart">
            <c:chart xmlns:c="http://schemas.openxmlformats.org/drawingml/2006/chart" xmlns:r="http://schemas.openxmlformats.org/officeDocument/2006/relationships" r:id="rId24"/>
          </a:graphicData>
        </a:graphic>
      </p:graphicFrame>
      <p:graphicFrame>
        <p:nvGraphicFramePr>
          <p:cNvPr id="92" name="图表 91">
            <a:extLst>
              <a:ext uri="{FF2B5EF4-FFF2-40B4-BE49-F238E27FC236}">
                <a16:creationId xmlns:a16="http://schemas.microsoft.com/office/drawing/2014/main" id="{00000000-0008-0000-0100-000010000000}"/>
              </a:ext>
            </a:extLst>
          </p:cNvPr>
          <p:cNvGraphicFramePr>
            <a:graphicFrameLocks/>
          </p:cNvGraphicFramePr>
          <p:nvPr>
            <p:extLst>
              <p:ext uri="{D42A27DB-BD31-4B8C-83A1-F6EECF244321}">
                <p14:modId xmlns:p14="http://schemas.microsoft.com/office/powerpoint/2010/main" val="2159740027"/>
              </p:ext>
            </p:extLst>
          </p:nvPr>
        </p:nvGraphicFramePr>
        <p:xfrm>
          <a:off x="3033228" y="2155883"/>
          <a:ext cx="4634724" cy="2598944"/>
        </p:xfrm>
        <a:graphic>
          <a:graphicData uri="http://schemas.openxmlformats.org/drawingml/2006/chart">
            <c:chart xmlns:c="http://schemas.openxmlformats.org/drawingml/2006/chart" xmlns:r="http://schemas.openxmlformats.org/officeDocument/2006/relationships" r:id="rId25"/>
          </a:graphicData>
        </a:graphic>
      </p:graphicFrame>
    </p:spTree>
    <p:extLst>
      <p:ext uri="{BB962C8B-B14F-4D97-AF65-F5344CB8AC3E}">
        <p14:creationId xmlns:p14="http://schemas.microsoft.com/office/powerpoint/2010/main" val="338252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6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0"/>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71"/>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73"/>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75"/>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7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7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78"/>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80"/>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8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82"/>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8"/>
                                        </p:tgtEl>
                                        <p:attrNameLst>
                                          <p:attrName>style.visibility</p:attrName>
                                        </p:attrNameLst>
                                      </p:cBhvr>
                                      <p:to>
                                        <p:strVal val="hidden"/>
                                      </p:to>
                                    </p:set>
                                  </p:childTnLst>
                                </p:cTn>
                              </p:par>
                              <p:par>
                                <p:cTn id="113" presetID="1" presetClass="entr" presetSubtype="0" fill="hold" grpId="0" nodeType="withEffect">
                                  <p:stCondLst>
                                    <p:cond delay="0"/>
                                  </p:stCondLst>
                                  <p:childTnLst>
                                    <p:set>
                                      <p:cBhvr>
                                        <p:cTn id="114" dur="1" fill="hold">
                                          <p:stCondLst>
                                            <p:cond delay="0"/>
                                          </p:stCondLst>
                                        </p:cTn>
                                        <p:tgtEl>
                                          <p:spTgt spid="1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85"/>
                                        </p:tgtEl>
                                        <p:attrNameLst>
                                          <p:attrName>style.visibility</p:attrName>
                                        </p:attrNameLst>
                                      </p:cBhvr>
                                      <p:to>
                                        <p:strVal val="hidden"/>
                                      </p:to>
                                    </p:set>
                                  </p:childTnLst>
                                </p:cTn>
                              </p:par>
                              <p:par>
                                <p:cTn id="121" presetID="1" presetClass="entr" presetSubtype="0" fill="hold" grpId="0" nodeType="withEffect">
                                  <p:stCondLst>
                                    <p:cond delay="0"/>
                                  </p:stCondLst>
                                  <p:childTnLst>
                                    <p:set>
                                      <p:cBhvr>
                                        <p:cTn id="122" dur="1" fill="hold">
                                          <p:stCondLst>
                                            <p:cond delay="0"/>
                                          </p:stCondLst>
                                        </p:cTn>
                                        <p:tgtEl>
                                          <p:spTgt spid="8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1" nodeType="clickEffect">
                                  <p:stCondLst>
                                    <p:cond delay="0"/>
                                  </p:stCondLst>
                                  <p:childTnLst>
                                    <p:set>
                                      <p:cBhvr>
                                        <p:cTn id="126" dur="1" fill="hold">
                                          <p:stCondLst>
                                            <p:cond delay="0"/>
                                          </p:stCondLst>
                                        </p:cTn>
                                        <p:tgtEl>
                                          <p:spTgt spid="86"/>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87"/>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8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88"/>
                                        </p:tgtEl>
                                        <p:attrNameLst>
                                          <p:attrName>style.visibility</p:attrName>
                                        </p:attrNameLst>
                                      </p:cBhvr>
                                      <p:to>
                                        <p:strVal val="hidden"/>
                                      </p:to>
                                    </p:set>
                                  </p:childTnLst>
                                </p:cTn>
                              </p:par>
                              <p:par>
                                <p:cTn id="139" presetID="1" presetClass="entr" presetSubtype="0" fill="hold" grpId="0" nodeType="withEffect">
                                  <p:stCondLst>
                                    <p:cond delay="0"/>
                                  </p:stCondLst>
                                  <p:childTnLst>
                                    <p:set>
                                      <p:cBhvr>
                                        <p:cTn id="140" dur="1" fill="hold">
                                          <p:stCondLst>
                                            <p:cond delay="0"/>
                                          </p:stCondLst>
                                        </p:cTn>
                                        <p:tgtEl>
                                          <p:spTgt spid="8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1" nodeType="clickEffect">
                                  <p:stCondLst>
                                    <p:cond delay="0"/>
                                  </p:stCondLst>
                                  <p:childTnLst>
                                    <p:set>
                                      <p:cBhvr>
                                        <p:cTn id="144" dur="1" fill="hold">
                                          <p:stCondLst>
                                            <p:cond delay="0"/>
                                          </p:stCondLst>
                                        </p:cTn>
                                        <p:tgtEl>
                                          <p:spTgt spid="89"/>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9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1" nodeType="clickEffect">
                                  <p:stCondLst>
                                    <p:cond delay="0"/>
                                  </p:stCondLst>
                                  <p:childTnLst>
                                    <p:set>
                                      <p:cBhvr>
                                        <p:cTn id="150" dur="1" fill="hold">
                                          <p:stCondLst>
                                            <p:cond delay="0"/>
                                          </p:stCondLst>
                                        </p:cTn>
                                        <p:tgtEl>
                                          <p:spTgt spid="90"/>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91"/>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91"/>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5" grpId="1"/>
      <p:bldP spid="8" grpId="0"/>
      <p:bldP spid="8" grpId="1"/>
      <p:bldGraphic spid="57" grpId="0">
        <p:bldAsOne/>
      </p:bldGraphic>
      <p:bldGraphic spid="57" grpId="1">
        <p:bldAsOne/>
      </p:bldGraphic>
      <p:bldGraphic spid="59" grpId="0">
        <p:bldAsOne/>
      </p:bldGraphic>
      <p:bldGraphic spid="59" grpId="1">
        <p:bldAsOne/>
      </p:bldGraphic>
      <p:bldGraphic spid="60" grpId="0">
        <p:bldAsOne/>
      </p:bldGraphic>
      <p:bldGraphic spid="60" grpId="1">
        <p:bldAsOne/>
      </p:bldGraphic>
      <p:bldGraphic spid="61" grpId="0">
        <p:bldAsOne/>
      </p:bldGraphic>
      <p:bldGraphic spid="61" grpId="1">
        <p:bldAsOne/>
      </p:bldGraphic>
      <p:bldGraphic spid="63" grpId="0">
        <p:bldAsOne/>
      </p:bldGraphic>
      <p:bldGraphic spid="63" grpId="1">
        <p:bldAsOne/>
      </p:bldGraphic>
      <p:bldGraphic spid="65" grpId="0">
        <p:bldAsOne/>
      </p:bldGraphic>
      <p:bldGraphic spid="65" grpId="1">
        <p:bldAsOne/>
      </p:bldGraphic>
      <p:bldGraphic spid="67" grpId="0">
        <p:bldAsOne/>
      </p:bldGraphic>
      <p:bldGraphic spid="67" grpId="1">
        <p:bldAsOne/>
      </p:bldGraphic>
      <p:bldGraphic spid="68" grpId="0">
        <p:bldAsOne/>
      </p:bldGraphic>
      <p:bldGraphic spid="68" grpId="1">
        <p:bldAsOne/>
      </p:bldGraphic>
      <p:bldGraphic spid="70" grpId="0">
        <p:bldAsOne/>
      </p:bldGraphic>
      <p:bldGraphic spid="70" grpId="1">
        <p:bldAsOne/>
      </p:bldGraphic>
      <p:bldGraphic spid="71" grpId="0">
        <p:bldAsOne/>
      </p:bldGraphic>
      <p:bldGraphic spid="71" grpId="1">
        <p:bldAsOne/>
      </p:bldGraphic>
      <p:bldGraphic spid="73" grpId="0">
        <p:bldAsOne/>
      </p:bldGraphic>
      <p:bldGraphic spid="73" grpId="1">
        <p:bldAsOne/>
      </p:bldGraphic>
      <p:bldGraphic spid="75" grpId="0">
        <p:bldAsOne/>
      </p:bldGraphic>
      <p:bldGraphic spid="75" grpId="1">
        <p:bldAsOne/>
      </p:bldGraphic>
      <p:bldGraphic spid="77" grpId="0">
        <p:bldAsOne/>
      </p:bldGraphic>
      <p:bldGraphic spid="77" grpId="1">
        <p:bldAsOne/>
      </p:bldGraphic>
      <p:bldGraphic spid="78" grpId="0">
        <p:bldAsOne/>
      </p:bldGraphic>
      <p:bldGraphic spid="78" grpId="1">
        <p:bldAsOne/>
      </p:bldGraphic>
      <p:bldGraphic spid="80" grpId="0">
        <p:bldAsOne/>
      </p:bldGraphic>
      <p:bldGraphic spid="80" grpId="1">
        <p:bldAsOne/>
      </p:bldGraphic>
      <p:bldGraphic spid="82" grpId="0">
        <p:bldAsOne/>
      </p:bldGraphic>
      <p:bldGraphic spid="82" grpId="1">
        <p:bldAsOne/>
      </p:bldGraphic>
      <p:bldP spid="12" grpId="0"/>
      <p:bldGraphic spid="85" grpId="0">
        <p:bldAsOne/>
      </p:bldGraphic>
      <p:bldGraphic spid="85" grpId="1">
        <p:bldAsOne/>
      </p:bldGraphic>
      <p:bldGraphic spid="86" grpId="0">
        <p:bldAsOne/>
      </p:bldGraphic>
      <p:bldGraphic spid="86" grpId="1">
        <p:bldAsOne/>
      </p:bldGraphic>
      <p:bldGraphic spid="87" grpId="0">
        <p:bldAsOne/>
      </p:bldGraphic>
      <p:bldGraphic spid="87" grpId="1">
        <p:bldAsOne/>
      </p:bldGraphic>
      <p:bldGraphic spid="88" grpId="0">
        <p:bldAsOne/>
      </p:bldGraphic>
      <p:bldGraphic spid="88" grpId="1">
        <p:bldAsOne/>
      </p:bldGraphic>
      <p:bldGraphic spid="89" grpId="0">
        <p:bldAsOne/>
      </p:bldGraphic>
      <p:bldGraphic spid="89" grpId="1">
        <p:bldAsOne/>
      </p:bldGraphic>
      <p:bldGraphic spid="90" grpId="0">
        <p:bldAsOne/>
      </p:bldGraphic>
      <p:bldGraphic spid="90" grpId="1">
        <p:bldAsOne/>
      </p:bldGraphic>
      <p:bldGraphic spid="91" grpId="0">
        <p:bldAsOne/>
      </p:bldGraphic>
      <p:bldGraphic spid="91" grpId="1">
        <p:bldAsOne/>
      </p:bldGraphic>
      <p:bldGraphic spid="92"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50811" y="601933"/>
            <a:ext cx="466612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软件测试存在</a:t>
            </a:r>
            <a:r>
              <a:rPr lang="en-US" altLang="zh-CN" sz="2400" dirty="0">
                <a:latin typeface="Georgia" panose="02040502050405020303" pitchFamily="18" charset="0"/>
                <a:ea typeface="黑体" panose="02010609060101010101" pitchFamily="49" charset="-122"/>
              </a:rPr>
              <a:t>Oracle</a:t>
            </a:r>
            <a:r>
              <a:rPr lang="zh-CN" altLang="en-US" sz="2400" dirty="0">
                <a:latin typeface="Georgia" panose="02040502050405020303" pitchFamily="18" charset="0"/>
                <a:ea typeface="黑体" panose="02010609060101010101" pitchFamily="49" charset="-122"/>
              </a:rPr>
              <a:t>时的挑战</a:t>
            </a:r>
          </a:p>
        </p:txBody>
      </p:sp>
      <p:grpSp>
        <p:nvGrpSpPr>
          <p:cNvPr id="9" name="组合 8"/>
          <p:cNvGrpSpPr/>
          <p:nvPr/>
        </p:nvGrpSpPr>
        <p:grpSpPr>
          <a:xfrm>
            <a:off x="1062936" y="2141213"/>
            <a:ext cx="1229367" cy="1094355"/>
            <a:chOff x="304800" y="673100"/>
            <a:chExt cx="4000500" cy="4000500"/>
          </a:xfrm>
          <a:effectLst>
            <a:outerShdw blurRad="444500" dist="254000" dir="8100000" algn="tr" rotWithShape="0">
              <a:prstClr val="black">
                <a:alpha val="50000"/>
              </a:prstClr>
            </a:outerShdw>
          </a:effectLst>
        </p:grpSpPr>
        <p:sp>
          <p:nvSpPr>
            <p:cNvPr id="10"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685800">
                <a:defRPr/>
              </a:pPr>
              <a:endParaRPr lang="zh-CN" altLang="en-US" sz="1050" kern="0">
                <a:solidFill>
                  <a:srgbClr val="0070C0"/>
                </a:solidFill>
                <a:latin typeface="Calibri"/>
                <a:ea typeface="微软雅黑"/>
              </a:endParaRPr>
            </a:p>
          </p:txBody>
        </p:sp>
        <p:sp>
          <p:nvSpPr>
            <p:cNvPr id="11" name="椭圆 10"/>
            <p:cNvSpPr/>
            <p:nvPr/>
          </p:nvSpPr>
          <p:spPr>
            <a:xfrm>
              <a:off x="392112" y="760412"/>
              <a:ext cx="3806923" cy="3865132"/>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685800">
                <a:defRPr/>
              </a:pPr>
              <a:r>
                <a:rPr lang="zh-CN" altLang="en-US" sz="1600" kern="0" dirty="0">
                  <a:solidFill>
                    <a:srgbClr val="0070C0"/>
                  </a:solidFill>
                  <a:latin typeface="微软雅黑"/>
                  <a:ea typeface="微软雅黑"/>
                </a:rPr>
                <a:t>尽可能多的检测失效</a:t>
              </a:r>
              <a:endParaRPr lang="en-US" altLang="zh-CN" sz="1600" kern="0" dirty="0">
                <a:solidFill>
                  <a:srgbClr val="0070C0"/>
                </a:solidFill>
                <a:latin typeface="微软雅黑"/>
                <a:ea typeface="微软雅黑"/>
              </a:endParaRPr>
            </a:p>
          </p:txBody>
        </p:sp>
      </p:grpSp>
      <p:sp>
        <p:nvSpPr>
          <p:cNvPr id="12" name="左大括号 11"/>
          <p:cNvSpPr/>
          <p:nvPr/>
        </p:nvSpPr>
        <p:spPr>
          <a:xfrm>
            <a:off x="2378022" y="1763872"/>
            <a:ext cx="327767" cy="1810679"/>
          </a:xfrm>
          <a:prstGeom prst="leftBrace">
            <a:avLst/>
          </a:prstGeom>
          <a:noFill/>
          <a:ln w="38100" cap="flat" cmpd="sng" algn="ctr">
            <a:solidFill>
              <a:srgbClr val="00B0F0"/>
            </a:solidFill>
            <a:prstDash val="solid"/>
          </a:ln>
          <a:effectLst>
            <a:outerShdw blurRad="139700" dist="63500" dir="8100000" sx="98000" sy="98000" algn="tr" rotWithShape="0">
              <a:prstClr val="black">
                <a:alpha val="50000"/>
              </a:prstClr>
            </a:outerShdw>
          </a:effectLst>
        </p:spPr>
        <p:txBody>
          <a:bodyPr lIns="91438" tIns="45719" rIns="91438" bIns="45719" rtlCol="0" anchor="ctr"/>
          <a:lstStyle/>
          <a:p>
            <a:pPr algn="ctr" defTabSz="685800">
              <a:defRPr/>
            </a:pPr>
            <a:endParaRPr lang="zh-CN" altLang="en-US" sz="1050" kern="0">
              <a:solidFill>
                <a:sysClr val="windowText" lastClr="000000"/>
              </a:solidFill>
              <a:latin typeface="Calibri"/>
              <a:ea typeface="微软雅黑"/>
            </a:endParaRPr>
          </a:p>
        </p:txBody>
      </p:sp>
      <p:grpSp>
        <p:nvGrpSpPr>
          <p:cNvPr id="19" name="组合 18"/>
          <p:cNvGrpSpPr/>
          <p:nvPr/>
        </p:nvGrpSpPr>
        <p:grpSpPr>
          <a:xfrm>
            <a:off x="2658223" y="3302541"/>
            <a:ext cx="893451" cy="631453"/>
            <a:chOff x="2772566" y="4019588"/>
            <a:chExt cx="1028700" cy="727041"/>
          </a:xfrm>
        </p:grpSpPr>
        <p:sp>
          <p:nvSpPr>
            <p:cNvPr id="20" name="椭圆 19"/>
            <p:cNvSpPr/>
            <p:nvPr/>
          </p:nvSpPr>
          <p:spPr>
            <a:xfrm>
              <a:off x="2923396" y="4019588"/>
              <a:ext cx="727041" cy="727041"/>
            </a:xfrm>
            <a:prstGeom prst="ellipse">
              <a:avLst/>
            </a:prstGeom>
            <a:solidFill>
              <a:srgbClr val="00B0F0"/>
            </a:solidFill>
            <a:ln w="25400" cap="flat" cmpd="sng" algn="ctr">
              <a:noFill/>
              <a:prstDash val="solid"/>
            </a:ln>
            <a:effectLst>
              <a:outerShdw blurRad="317500" dist="190500" dir="8100000" algn="tr" rotWithShape="0">
                <a:prstClr val="black">
                  <a:alpha val="50000"/>
                </a:prstClr>
              </a:outerShdw>
            </a:effectLst>
          </p:spPr>
          <p:txBody>
            <a:bodyPr rtlCol="0" anchor="ctr"/>
            <a:lstStyle/>
            <a:p>
              <a:pPr algn="ctr" defTabSz="685800">
                <a:defRPr/>
              </a:pPr>
              <a:endParaRPr lang="zh-CN" altLang="en-US" sz="1050" kern="0">
                <a:solidFill>
                  <a:sysClr val="window" lastClr="FFFFFF"/>
                </a:solidFill>
                <a:latin typeface="Calibri"/>
                <a:ea typeface="微软雅黑"/>
              </a:endParaRPr>
            </a:p>
          </p:txBody>
        </p:sp>
        <p:sp>
          <p:nvSpPr>
            <p:cNvPr id="21" name="TextBox 32"/>
            <p:cNvSpPr txBox="1"/>
            <p:nvPr/>
          </p:nvSpPr>
          <p:spPr>
            <a:xfrm>
              <a:off x="2772566" y="4152276"/>
              <a:ext cx="1028700" cy="425241"/>
            </a:xfrm>
            <a:prstGeom prst="rect">
              <a:avLst/>
            </a:prstGeom>
            <a:noFill/>
          </p:spPr>
          <p:txBody>
            <a:bodyPr wrap="square" rtlCol="0">
              <a:spAutoFit/>
            </a:bodyPr>
            <a:lstStyle/>
            <a:p>
              <a:pPr algn="ctr" defTabSz="685800">
                <a:defRPr/>
              </a:pPr>
              <a:r>
                <a:rPr lang="en-US" altLang="zh-CN" kern="0" dirty="0">
                  <a:solidFill>
                    <a:sysClr val="window" lastClr="FFFFFF"/>
                  </a:solidFill>
                  <a:latin typeface="微软雅黑"/>
                  <a:ea typeface="微软雅黑"/>
                </a:rPr>
                <a:t>02</a:t>
              </a:r>
              <a:endParaRPr lang="zh-CN" altLang="en-US" kern="0" dirty="0">
                <a:solidFill>
                  <a:sysClr val="window" lastClr="FFFFFF"/>
                </a:solidFill>
                <a:latin typeface="微软雅黑"/>
                <a:ea typeface="微软雅黑"/>
              </a:endParaRPr>
            </a:p>
          </p:txBody>
        </p:sp>
      </p:grpSp>
      <p:grpSp>
        <p:nvGrpSpPr>
          <p:cNvPr id="22" name="组合 21"/>
          <p:cNvGrpSpPr/>
          <p:nvPr/>
        </p:nvGrpSpPr>
        <p:grpSpPr>
          <a:xfrm>
            <a:off x="2626385" y="1392183"/>
            <a:ext cx="893451" cy="704721"/>
            <a:chOff x="2719496" y="2497084"/>
            <a:chExt cx="1028700" cy="811400"/>
          </a:xfrm>
        </p:grpSpPr>
        <p:grpSp>
          <p:nvGrpSpPr>
            <p:cNvPr id="23" name="组合 22"/>
            <p:cNvGrpSpPr/>
            <p:nvPr/>
          </p:nvGrpSpPr>
          <p:grpSpPr>
            <a:xfrm>
              <a:off x="2828146" y="2497084"/>
              <a:ext cx="811400" cy="811400"/>
              <a:chOff x="304800" y="673100"/>
              <a:chExt cx="4000500" cy="4000500"/>
            </a:xfrm>
            <a:effectLst>
              <a:outerShdw blurRad="317500" dist="190500" dir="8100000" algn="tr" rotWithShape="0">
                <a:prstClr val="black">
                  <a:alpha val="50000"/>
                </a:prstClr>
              </a:outerShdw>
            </a:effectLst>
          </p:grpSpPr>
          <p:sp>
            <p:nvSpPr>
              <p:cNvPr id="25" name="同心圆 3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685800">
                  <a:defRPr/>
                </a:pPr>
                <a:endParaRPr lang="zh-CN" altLang="en-US" sz="1050" kern="0">
                  <a:solidFill>
                    <a:srgbClr val="00B0F0"/>
                  </a:solidFill>
                  <a:latin typeface="Calibri"/>
                  <a:ea typeface="微软雅黑"/>
                </a:endParaRPr>
              </a:p>
            </p:txBody>
          </p:sp>
          <p:sp>
            <p:nvSpPr>
              <p:cNvPr id="26" name="椭圆 25"/>
              <p:cNvSpPr/>
              <p:nvPr/>
            </p:nvSpPr>
            <p:spPr>
              <a:xfrm>
                <a:off x="392113" y="760413"/>
                <a:ext cx="3825874" cy="3825874"/>
              </a:xfrm>
              <a:prstGeom prst="ellipse">
                <a:avLst/>
              </a:prstGeom>
              <a:solidFill>
                <a:srgbClr val="00B0F0"/>
              </a:solidFill>
              <a:ln w="25400" cap="flat" cmpd="sng" algn="ctr">
                <a:noFill/>
                <a:prstDash val="solid"/>
              </a:ln>
              <a:effectLst/>
            </p:spPr>
            <p:txBody>
              <a:bodyPr rtlCol="0" anchor="ctr"/>
              <a:lstStyle/>
              <a:p>
                <a:pPr algn="ctr" defTabSz="685800">
                  <a:defRPr/>
                </a:pPr>
                <a:endParaRPr lang="zh-CN" altLang="en-US" sz="1050" kern="0">
                  <a:solidFill>
                    <a:srgbClr val="00B0F0"/>
                  </a:solidFill>
                  <a:latin typeface="Calibri"/>
                  <a:ea typeface="微软雅黑"/>
                </a:endParaRPr>
              </a:p>
            </p:txBody>
          </p:sp>
        </p:grpSp>
        <p:sp>
          <p:nvSpPr>
            <p:cNvPr id="24" name="TextBox 38"/>
            <p:cNvSpPr txBox="1"/>
            <p:nvPr/>
          </p:nvSpPr>
          <p:spPr>
            <a:xfrm>
              <a:off x="2719496" y="2671952"/>
              <a:ext cx="1028700" cy="425241"/>
            </a:xfrm>
            <a:prstGeom prst="rect">
              <a:avLst/>
            </a:prstGeom>
            <a:noFill/>
          </p:spPr>
          <p:txBody>
            <a:bodyPr wrap="square" rtlCol="0">
              <a:spAutoFit/>
            </a:bodyPr>
            <a:lstStyle/>
            <a:p>
              <a:pPr algn="ctr" defTabSz="685800">
                <a:defRPr/>
              </a:pPr>
              <a:r>
                <a:rPr lang="en-US" altLang="zh-CN" kern="0" dirty="0">
                  <a:solidFill>
                    <a:sysClr val="window" lastClr="FFFFFF"/>
                  </a:solidFill>
                  <a:latin typeface="微软雅黑"/>
                  <a:ea typeface="微软雅黑"/>
                </a:rPr>
                <a:t>01</a:t>
              </a:r>
              <a:endParaRPr lang="zh-CN" altLang="en-US" kern="0" dirty="0">
                <a:solidFill>
                  <a:sysClr val="window" lastClr="FFFFFF"/>
                </a:solidFill>
                <a:latin typeface="微软雅黑"/>
                <a:ea typeface="微软雅黑"/>
              </a:endParaRPr>
            </a:p>
          </p:txBody>
        </p:sp>
      </p:grpSp>
      <p:sp>
        <p:nvSpPr>
          <p:cNvPr id="7" name="文本框 6"/>
          <p:cNvSpPr txBox="1"/>
          <p:nvPr/>
        </p:nvSpPr>
        <p:spPr>
          <a:xfrm>
            <a:off x="3534797" y="1525263"/>
            <a:ext cx="3942315" cy="369332"/>
          </a:xfrm>
          <a:prstGeom prst="rect">
            <a:avLst/>
          </a:prstGeom>
          <a:noFill/>
        </p:spPr>
        <p:txBody>
          <a:bodyPr wrap="square" rtlCol="0">
            <a:spAutoFit/>
          </a:bodyPr>
          <a:lstStyle/>
          <a:p>
            <a:r>
              <a:rPr lang="zh-CN" altLang="en-US" dirty="0"/>
              <a:t>生成检测故障能力强的测试用例集</a:t>
            </a:r>
          </a:p>
        </p:txBody>
      </p:sp>
      <p:sp>
        <p:nvSpPr>
          <p:cNvPr id="27" name="文本框 26"/>
          <p:cNvSpPr txBox="1"/>
          <p:nvPr/>
        </p:nvSpPr>
        <p:spPr>
          <a:xfrm>
            <a:off x="3622009" y="3302152"/>
            <a:ext cx="3664324" cy="646331"/>
          </a:xfrm>
          <a:prstGeom prst="rect">
            <a:avLst/>
          </a:prstGeom>
          <a:noFill/>
        </p:spPr>
        <p:txBody>
          <a:bodyPr wrap="square" rtlCol="0">
            <a:spAutoFit/>
          </a:bodyPr>
          <a:lstStyle/>
          <a:p>
            <a:r>
              <a:rPr lang="zh-CN" altLang="en-US" dirty="0"/>
              <a:t>尽可能快地从测试用例集中挑选具有揭示软件故障能力的测试用例</a:t>
            </a:r>
          </a:p>
        </p:txBody>
      </p:sp>
      <p:sp>
        <p:nvSpPr>
          <p:cNvPr id="28" name="文本框 27"/>
          <p:cNvSpPr txBox="1"/>
          <p:nvPr/>
        </p:nvSpPr>
        <p:spPr>
          <a:xfrm>
            <a:off x="3618033" y="4077552"/>
            <a:ext cx="5039124" cy="800219"/>
          </a:xfrm>
          <a:prstGeom prst="rect">
            <a:avLst/>
          </a:prstGeom>
          <a:noFill/>
        </p:spPr>
        <p:txBody>
          <a:bodyPr wrap="square" rtlCol="0">
            <a:spAutoFit/>
          </a:bodyPr>
          <a:lstStyle/>
          <a:p>
            <a:r>
              <a:rPr lang="en-US" altLang="zh-CN" sz="1400" dirty="0"/>
              <a:t>Herein</a:t>
            </a:r>
            <a:r>
              <a:rPr lang="zh-CN" altLang="en-US" sz="1400" dirty="0"/>
              <a:t>把软件测试的问题和挑战归结于</a:t>
            </a:r>
            <a:r>
              <a:rPr lang="en-US" altLang="zh-CN" sz="1400" dirty="0"/>
              <a:t>:</a:t>
            </a:r>
            <a:r>
              <a:rPr lang="zh-CN" altLang="en-US" sz="1400" dirty="0"/>
              <a:t>怎么从一个小的样本空间中挑选测试用例执行使得我们对</a:t>
            </a:r>
            <a:r>
              <a:rPr lang="en-US" altLang="zh-CN" sz="1400" dirty="0"/>
              <a:t>SUT</a:t>
            </a:r>
            <a:r>
              <a:rPr lang="zh-CN" altLang="en-US" sz="1400" dirty="0"/>
              <a:t>的可靠性充满自信</a:t>
            </a:r>
            <a:r>
              <a:rPr lang="en-US" altLang="zh-CN" sz="1400" dirty="0"/>
              <a:t> </a:t>
            </a:r>
            <a:br>
              <a:rPr lang="en-US" altLang="zh-CN" dirty="0"/>
            </a:br>
            <a:endParaRPr lang="zh-CN" altLang="en-US" dirty="0"/>
          </a:p>
        </p:txBody>
      </p:sp>
      <p:sp>
        <p:nvSpPr>
          <p:cNvPr id="29" name="文本框 28"/>
          <p:cNvSpPr txBox="1"/>
          <p:nvPr/>
        </p:nvSpPr>
        <p:spPr>
          <a:xfrm>
            <a:off x="3622009" y="4075624"/>
            <a:ext cx="5031173" cy="800219"/>
          </a:xfrm>
          <a:prstGeom prst="rect">
            <a:avLst/>
          </a:prstGeom>
          <a:noFill/>
        </p:spPr>
        <p:txBody>
          <a:bodyPr wrap="square" rtlCol="0">
            <a:spAutoFit/>
          </a:bodyPr>
          <a:lstStyle/>
          <a:p>
            <a:r>
              <a:rPr lang="zh-CN" altLang="en-US" sz="1400" dirty="0"/>
              <a:t>一般情况下，执行测试的测试用例数目相对于</a:t>
            </a:r>
            <a:r>
              <a:rPr lang="en-US" altLang="zh-CN" sz="1400" dirty="0"/>
              <a:t>SUT</a:t>
            </a:r>
            <a:r>
              <a:rPr lang="zh-CN" altLang="en-US" sz="1400" dirty="0"/>
              <a:t>的输入域中的测试用例数目是相当少的</a:t>
            </a:r>
            <a:r>
              <a:rPr lang="en-US" altLang="zh-CN" sz="1400" dirty="0"/>
              <a:t> </a:t>
            </a:r>
            <a:br>
              <a:rPr lang="en-US" altLang="zh-CN" dirty="0"/>
            </a:br>
            <a:endParaRPr lang="zh-CN" altLang="en-US" dirty="0"/>
          </a:p>
        </p:txBody>
      </p:sp>
    </p:spTree>
    <p:extLst>
      <p:ext uri="{BB962C8B-B14F-4D97-AF65-F5344CB8AC3E}">
        <p14:creationId xmlns:p14="http://schemas.microsoft.com/office/powerpoint/2010/main" val="178302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27" grpId="0"/>
      <p:bldP spid="28" grpId="0"/>
      <p:bldP spid="29" grpId="0"/>
      <p:bldP spid="2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4.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实验结果</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5230907"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分区数目对不同策略的影响</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文本框 2"/>
          <p:cNvSpPr txBox="1"/>
          <p:nvPr/>
        </p:nvSpPr>
        <p:spPr>
          <a:xfrm>
            <a:off x="905317" y="1158541"/>
            <a:ext cx="7469841" cy="369332"/>
          </a:xfrm>
          <a:prstGeom prst="rect">
            <a:avLst/>
          </a:prstGeom>
          <a:noFill/>
        </p:spPr>
        <p:txBody>
          <a:bodyPr wrap="square" rtlCol="0">
            <a:spAutoFit/>
          </a:bodyPr>
          <a:lstStyle/>
          <a:p>
            <a:r>
              <a:rPr lang="zh-CN" altLang="zh-CN" dirty="0"/>
              <a:t>当整个输入域的失效率较小时</a:t>
            </a:r>
            <a:r>
              <a:rPr lang="en-US" altLang="zh-CN" dirty="0"/>
              <a:t>,</a:t>
            </a:r>
            <a:r>
              <a:rPr lang="zh-CN" altLang="zh-CN" dirty="0"/>
              <a:t>一般情况下应当尽可能的细致的划分分区</a:t>
            </a:r>
            <a:endParaRPr lang="zh-CN" altLang="en-US" sz="1200" dirty="0"/>
          </a:p>
        </p:txBody>
      </p:sp>
      <p:sp>
        <p:nvSpPr>
          <p:cNvPr id="12" name="文本框 11"/>
          <p:cNvSpPr txBox="1"/>
          <p:nvPr/>
        </p:nvSpPr>
        <p:spPr>
          <a:xfrm>
            <a:off x="905317" y="1712794"/>
            <a:ext cx="1551280"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flex</a:t>
            </a:r>
            <a:r>
              <a:rPr lang="zh-CN" altLang="en-US" dirty="0"/>
              <a:t>实验</a:t>
            </a:r>
          </a:p>
        </p:txBody>
      </p:sp>
      <p:sp>
        <p:nvSpPr>
          <p:cNvPr id="13" name="文本框 12"/>
          <p:cNvSpPr txBox="1"/>
          <p:nvPr/>
        </p:nvSpPr>
        <p:spPr>
          <a:xfrm>
            <a:off x="896496" y="1699932"/>
            <a:ext cx="1610436"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make</a:t>
            </a:r>
            <a:r>
              <a:rPr lang="zh-CN" altLang="en-US" dirty="0"/>
              <a:t>实验</a:t>
            </a:r>
          </a:p>
        </p:txBody>
      </p:sp>
      <p:sp>
        <p:nvSpPr>
          <p:cNvPr id="15" name="文本框 14"/>
          <p:cNvSpPr txBox="1"/>
          <p:nvPr/>
        </p:nvSpPr>
        <p:spPr>
          <a:xfrm>
            <a:off x="896496" y="1709078"/>
            <a:ext cx="156949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err="1"/>
              <a:t>gzip</a:t>
            </a:r>
            <a:r>
              <a:rPr lang="zh-CN" altLang="en-US" dirty="0"/>
              <a:t>实验</a:t>
            </a:r>
          </a:p>
        </p:txBody>
      </p:sp>
      <p:sp>
        <p:nvSpPr>
          <p:cNvPr id="16" name="文本框 15"/>
          <p:cNvSpPr txBox="1"/>
          <p:nvPr/>
        </p:nvSpPr>
        <p:spPr>
          <a:xfrm>
            <a:off x="905317" y="1698876"/>
            <a:ext cx="161844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grep</a:t>
            </a:r>
            <a:r>
              <a:rPr lang="zh-CN" altLang="en-US" dirty="0"/>
              <a:t>实验</a:t>
            </a:r>
          </a:p>
        </p:txBody>
      </p:sp>
      <p:sp>
        <p:nvSpPr>
          <p:cNvPr id="19" name="文本框 18"/>
          <p:cNvSpPr txBox="1"/>
          <p:nvPr/>
        </p:nvSpPr>
        <p:spPr>
          <a:xfrm>
            <a:off x="905317" y="1725978"/>
            <a:ext cx="1658203"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bash</a:t>
            </a:r>
            <a:r>
              <a:rPr lang="zh-CN" altLang="en-US" dirty="0"/>
              <a:t>实验</a:t>
            </a:r>
          </a:p>
        </p:txBody>
      </p:sp>
      <p:graphicFrame>
        <p:nvGraphicFramePr>
          <p:cNvPr id="37" name="图表 36">
            <a:extLst>
              <a:ext uri="{FF2B5EF4-FFF2-40B4-BE49-F238E27FC236}">
                <a16:creationId xmlns:a16="http://schemas.microsoft.com/office/drawing/2014/main" id="{A5D2C382-2A77-41E5-9D61-6C6DF6A02BEF}"/>
              </a:ext>
            </a:extLst>
          </p:cNvPr>
          <p:cNvGraphicFramePr>
            <a:graphicFrameLocks/>
          </p:cNvGraphicFramePr>
          <p:nvPr>
            <p:extLst>
              <p:ext uri="{D42A27DB-BD31-4B8C-83A1-F6EECF244321}">
                <p14:modId xmlns:p14="http://schemas.microsoft.com/office/powerpoint/2010/main" val="2982691434"/>
              </p:ext>
            </p:extLst>
          </p:nvPr>
        </p:nvGraphicFramePr>
        <p:xfrm>
          <a:off x="1862349" y="2209171"/>
          <a:ext cx="5476699" cy="25013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9" name="图表 38">
            <a:extLst>
              <a:ext uri="{FF2B5EF4-FFF2-40B4-BE49-F238E27FC236}">
                <a16:creationId xmlns:a16="http://schemas.microsoft.com/office/drawing/2014/main" id="{D7BC20AA-C840-4E35-A8A4-257768F00C29}"/>
              </a:ext>
            </a:extLst>
          </p:cNvPr>
          <p:cNvGraphicFramePr>
            <a:graphicFrameLocks/>
          </p:cNvGraphicFramePr>
          <p:nvPr>
            <p:extLst>
              <p:ext uri="{D42A27DB-BD31-4B8C-83A1-F6EECF244321}">
                <p14:modId xmlns:p14="http://schemas.microsoft.com/office/powerpoint/2010/main" val="776955576"/>
              </p:ext>
            </p:extLst>
          </p:nvPr>
        </p:nvGraphicFramePr>
        <p:xfrm>
          <a:off x="1921537" y="2052678"/>
          <a:ext cx="5638801" cy="26778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图表 40">
            <a:extLst>
              <a:ext uri="{FF2B5EF4-FFF2-40B4-BE49-F238E27FC236}">
                <a16:creationId xmlns:a16="http://schemas.microsoft.com/office/drawing/2014/main" id="{477517A8-116A-456B-A9E1-8BF1C8A865A6}"/>
              </a:ext>
            </a:extLst>
          </p:cNvPr>
          <p:cNvGraphicFramePr>
            <a:graphicFrameLocks/>
          </p:cNvGraphicFramePr>
          <p:nvPr>
            <p:extLst>
              <p:ext uri="{D42A27DB-BD31-4B8C-83A1-F6EECF244321}">
                <p14:modId xmlns:p14="http://schemas.microsoft.com/office/powerpoint/2010/main" val="2621487192"/>
              </p:ext>
            </p:extLst>
          </p:nvPr>
        </p:nvGraphicFramePr>
        <p:xfrm>
          <a:off x="2246729" y="2119699"/>
          <a:ext cx="5736772" cy="26670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3" name="图表 42">
            <a:extLst>
              <a:ext uri="{FF2B5EF4-FFF2-40B4-BE49-F238E27FC236}">
                <a16:creationId xmlns:a16="http://schemas.microsoft.com/office/drawing/2014/main" id="{0FA30C46-F2E3-495A-961F-8B228DCD4F95}"/>
              </a:ext>
            </a:extLst>
          </p:cNvPr>
          <p:cNvGraphicFramePr>
            <a:graphicFrameLocks/>
          </p:cNvGraphicFramePr>
          <p:nvPr>
            <p:extLst>
              <p:ext uri="{D42A27DB-BD31-4B8C-83A1-F6EECF244321}">
                <p14:modId xmlns:p14="http://schemas.microsoft.com/office/powerpoint/2010/main" val="163993859"/>
              </p:ext>
            </p:extLst>
          </p:nvPr>
        </p:nvGraphicFramePr>
        <p:xfrm>
          <a:off x="2050143" y="2034643"/>
          <a:ext cx="5704114" cy="274320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图表 46">
            <a:extLst>
              <a:ext uri="{FF2B5EF4-FFF2-40B4-BE49-F238E27FC236}">
                <a16:creationId xmlns:a16="http://schemas.microsoft.com/office/drawing/2014/main" id="{0D10B8E2-EC9C-4812-B8AF-D68749159CC5}"/>
              </a:ext>
            </a:extLst>
          </p:cNvPr>
          <p:cNvGraphicFramePr>
            <a:graphicFrameLocks/>
          </p:cNvGraphicFramePr>
          <p:nvPr>
            <p:extLst>
              <p:ext uri="{D42A27DB-BD31-4B8C-83A1-F6EECF244321}">
                <p14:modId xmlns:p14="http://schemas.microsoft.com/office/powerpoint/2010/main" val="1235424367"/>
              </p:ext>
            </p:extLst>
          </p:nvPr>
        </p:nvGraphicFramePr>
        <p:xfrm>
          <a:off x="2807833" y="2009032"/>
          <a:ext cx="5464631" cy="277585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9" name="图表 48">
            <a:extLst>
              <a:ext uri="{FF2B5EF4-FFF2-40B4-BE49-F238E27FC236}">
                <a16:creationId xmlns:a16="http://schemas.microsoft.com/office/drawing/2014/main" id="{A9E3226E-9425-41CA-8740-39DD8D902A18}"/>
              </a:ext>
            </a:extLst>
          </p:cNvPr>
          <p:cNvGraphicFramePr>
            <a:graphicFrameLocks/>
          </p:cNvGraphicFramePr>
          <p:nvPr>
            <p:extLst>
              <p:ext uri="{D42A27DB-BD31-4B8C-83A1-F6EECF244321}">
                <p14:modId xmlns:p14="http://schemas.microsoft.com/office/powerpoint/2010/main" val="350861310"/>
              </p:ext>
            </p:extLst>
          </p:nvPr>
        </p:nvGraphicFramePr>
        <p:xfrm>
          <a:off x="2145345" y="2173758"/>
          <a:ext cx="5464630" cy="264522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0" name="图表 49">
            <a:extLst>
              <a:ext uri="{FF2B5EF4-FFF2-40B4-BE49-F238E27FC236}">
                <a16:creationId xmlns:a16="http://schemas.microsoft.com/office/drawing/2014/main" id="{AFC7D5A7-1C78-407F-9CC2-F1398DD6B18D}"/>
              </a:ext>
            </a:extLst>
          </p:cNvPr>
          <p:cNvGraphicFramePr>
            <a:graphicFrameLocks/>
          </p:cNvGraphicFramePr>
          <p:nvPr>
            <p:extLst>
              <p:ext uri="{D42A27DB-BD31-4B8C-83A1-F6EECF244321}">
                <p14:modId xmlns:p14="http://schemas.microsoft.com/office/powerpoint/2010/main" val="1994997087"/>
              </p:ext>
            </p:extLst>
          </p:nvPr>
        </p:nvGraphicFramePr>
        <p:xfrm>
          <a:off x="1946217" y="2126901"/>
          <a:ext cx="5671458" cy="2590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4" name="图表 53">
            <a:extLst>
              <a:ext uri="{FF2B5EF4-FFF2-40B4-BE49-F238E27FC236}">
                <a16:creationId xmlns:a16="http://schemas.microsoft.com/office/drawing/2014/main" id="{681E02E8-71AD-453E-99C9-242C62D89C3B}"/>
              </a:ext>
            </a:extLst>
          </p:cNvPr>
          <p:cNvGraphicFramePr>
            <a:graphicFrameLocks/>
          </p:cNvGraphicFramePr>
          <p:nvPr>
            <p:extLst>
              <p:ext uri="{D42A27DB-BD31-4B8C-83A1-F6EECF244321}">
                <p14:modId xmlns:p14="http://schemas.microsoft.com/office/powerpoint/2010/main" val="529157449"/>
              </p:ext>
            </p:extLst>
          </p:nvPr>
        </p:nvGraphicFramePr>
        <p:xfrm>
          <a:off x="1976927" y="2127967"/>
          <a:ext cx="5638801" cy="2710542"/>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6" name="图表 55">
            <a:extLst>
              <a:ext uri="{FF2B5EF4-FFF2-40B4-BE49-F238E27FC236}">
                <a16:creationId xmlns:a16="http://schemas.microsoft.com/office/drawing/2014/main" id="{F7B3B8C2-2B90-40C9-A2A1-E69450E0854E}"/>
              </a:ext>
            </a:extLst>
          </p:cNvPr>
          <p:cNvGraphicFramePr>
            <a:graphicFrameLocks/>
          </p:cNvGraphicFramePr>
          <p:nvPr>
            <p:extLst>
              <p:ext uri="{D42A27DB-BD31-4B8C-83A1-F6EECF244321}">
                <p14:modId xmlns:p14="http://schemas.microsoft.com/office/powerpoint/2010/main" val="1282346972"/>
              </p:ext>
            </p:extLst>
          </p:nvPr>
        </p:nvGraphicFramePr>
        <p:xfrm>
          <a:off x="2082531" y="2157594"/>
          <a:ext cx="5468470" cy="264458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7" name="图表 56">
            <a:extLst>
              <a:ext uri="{FF2B5EF4-FFF2-40B4-BE49-F238E27FC236}">
                <a16:creationId xmlns:a16="http://schemas.microsoft.com/office/drawing/2014/main" id="{57CF6445-36CD-4E44-8285-9AD0DFE965C2}"/>
              </a:ext>
            </a:extLst>
          </p:cNvPr>
          <p:cNvGraphicFramePr>
            <a:graphicFrameLocks/>
          </p:cNvGraphicFramePr>
          <p:nvPr>
            <p:extLst>
              <p:ext uri="{D42A27DB-BD31-4B8C-83A1-F6EECF244321}">
                <p14:modId xmlns:p14="http://schemas.microsoft.com/office/powerpoint/2010/main" val="1915800676"/>
              </p:ext>
            </p:extLst>
          </p:nvPr>
        </p:nvGraphicFramePr>
        <p:xfrm>
          <a:off x="2081203" y="2366467"/>
          <a:ext cx="5549154" cy="2537012"/>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58" name="图表 57">
            <a:extLst>
              <a:ext uri="{FF2B5EF4-FFF2-40B4-BE49-F238E27FC236}">
                <a16:creationId xmlns:a16="http://schemas.microsoft.com/office/drawing/2014/main" id="{FE478E84-4EE2-46B2-9359-0CF6C882DBB4}"/>
              </a:ext>
            </a:extLst>
          </p:cNvPr>
          <p:cNvGraphicFramePr>
            <a:graphicFrameLocks/>
          </p:cNvGraphicFramePr>
          <p:nvPr>
            <p:extLst>
              <p:ext uri="{D42A27DB-BD31-4B8C-83A1-F6EECF244321}">
                <p14:modId xmlns:p14="http://schemas.microsoft.com/office/powerpoint/2010/main" val="1174969559"/>
              </p:ext>
            </p:extLst>
          </p:nvPr>
        </p:nvGraphicFramePr>
        <p:xfrm>
          <a:off x="2037176" y="2332073"/>
          <a:ext cx="5791202" cy="2474258"/>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59" name="图表 58">
            <a:extLst>
              <a:ext uri="{FF2B5EF4-FFF2-40B4-BE49-F238E27FC236}">
                <a16:creationId xmlns:a16="http://schemas.microsoft.com/office/drawing/2014/main" id="{58B1FB43-35D9-4AB0-AFA7-23ED52AB370D}"/>
              </a:ext>
            </a:extLst>
          </p:cNvPr>
          <p:cNvGraphicFramePr>
            <a:graphicFrameLocks/>
          </p:cNvGraphicFramePr>
          <p:nvPr>
            <p:extLst>
              <p:ext uri="{D42A27DB-BD31-4B8C-83A1-F6EECF244321}">
                <p14:modId xmlns:p14="http://schemas.microsoft.com/office/powerpoint/2010/main" val="620622957"/>
              </p:ext>
            </p:extLst>
          </p:nvPr>
        </p:nvGraphicFramePr>
        <p:xfrm>
          <a:off x="2125529" y="2177954"/>
          <a:ext cx="5871884" cy="2671482"/>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60" name="图表 59">
            <a:extLst>
              <a:ext uri="{FF2B5EF4-FFF2-40B4-BE49-F238E27FC236}">
                <a16:creationId xmlns:a16="http://schemas.microsoft.com/office/drawing/2014/main" id="{76579974-9293-4F88-B8FC-8C5ED7BD46FF}"/>
              </a:ext>
            </a:extLst>
          </p:cNvPr>
          <p:cNvGraphicFramePr>
            <a:graphicFrameLocks/>
          </p:cNvGraphicFramePr>
          <p:nvPr>
            <p:extLst>
              <p:ext uri="{D42A27DB-BD31-4B8C-83A1-F6EECF244321}">
                <p14:modId xmlns:p14="http://schemas.microsoft.com/office/powerpoint/2010/main" val="3773136822"/>
              </p:ext>
            </p:extLst>
          </p:nvPr>
        </p:nvGraphicFramePr>
        <p:xfrm>
          <a:off x="2029813" y="2040189"/>
          <a:ext cx="5562602" cy="2732314"/>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61" name="图表 60">
            <a:extLst>
              <a:ext uri="{FF2B5EF4-FFF2-40B4-BE49-F238E27FC236}">
                <a16:creationId xmlns:a16="http://schemas.microsoft.com/office/drawing/2014/main" id="{257452E2-4A7A-4ECE-AADF-EE3768CA2FEC}"/>
              </a:ext>
            </a:extLst>
          </p:cNvPr>
          <p:cNvGraphicFramePr>
            <a:graphicFrameLocks/>
          </p:cNvGraphicFramePr>
          <p:nvPr>
            <p:extLst>
              <p:ext uri="{D42A27DB-BD31-4B8C-83A1-F6EECF244321}">
                <p14:modId xmlns:p14="http://schemas.microsoft.com/office/powerpoint/2010/main" val="3371357944"/>
              </p:ext>
            </p:extLst>
          </p:nvPr>
        </p:nvGraphicFramePr>
        <p:xfrm>
          <a:off x="2029813" y="2167543"/>
          <a:ext cx="5976258" cy="2732315"/>
        </p:xfrm>
        <a:graphic>
          <a:graphicData uri="http://schemas.openxmlformats.org/drawingml/2006/chart">
            <c:chart xmlns:c="http://schemas.openxmlformats.org/drawingml/2006/chart" xmlns:r="http://schemas.openxmlformats.org/officeDocument/2006/relationships" r:id="rId15"/>
          </a:graphicData>
        </a:graphic>
      </p:graphicFrame>
      <p:graphicFrame>
        <p:nvGraphicFramePr>
          <p:cNvPr id="62" name="图表 61">
            <a:extLst>
              <a:ext uri="{FF2B5EF4-FFF2-40B4-BE49-F238E27FC236}">
                <a16:creationId xmlns:a16="http://schemas.microsoft.com/office/drawing/2014/main" id="{C642950D-4455-4AAB-819D-A00B30D250BE}"/>
              </a:ext>
            </a:extLst>
          </p:cNvPr>
          <p:cNvGraphicFramePr>
            <a:graphicFrameLocks/>
          </p:cNvGraphicFramePr>
          <p:nvPr>
            <p:extLst>
              <p:ext uri="{D42A27DB-BD31-4B8C-83A1-F6EECF244321}">
                <p14:modId xmlns:p14="http://schemas.microsoft.com/office/powerpoint/2010/main" val="2482777854"/>
              </p:ext>
            </p:extLst>
          </p:nvPr>
        </p:nvGraphicFramePr>
        <p:xfrm>
          <a:off x="2050143" y="2228038"/>
          <a:ext cx="5889173" cy="25146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63" name="图表 62">
            <a:extLst>
              <a:ext uri="{FF2B5EF4-FFF2-40B4-BE49-F238E27FC236}">
                <a16:creationId xmlns:a16="http://schemas.microsoft.com/office/drawing/2014/main" id="{D6684F2E-C5B6-48DB-9B15-66138482ABA9}"/>
              </a:ext>
            </a:extLst>
          </p:cNvPr>
          <p:cNvGraphicFramePr>
            <a:graphicFrameLocks/>
          </p:cNvGraphicFramePr>
          <p:nvPr>
            <p:extLst>
              <p:ext uri="{D42A27DB-BD31-4B8C-83A1-F6EECF244321}">
                <p14:modId xmlns:p14="http://schemas.microsoft.com/office/powerpoint/2010/main" val="1936248360"/>
              </p:ext>
            </p:extLst>
          </p:nvPr>
        </p:nvGraphicFramePr>
        <p:xfrm>
          <a:off x="1999299" y="2173995"/>
          <a:ext cx="6085115" cy="2667000"/>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64" name="图表 63">
            <a:extLst>
              <a:ext uri="{FF2B5EF4-FFF2-40B4-BE49-F238E27FC236}">
                <a16:creationId xmlns:a16="http://schemas.microsoft.com/office/drawing/2014/main" id="{39EAAF08-627A-458A-B433-7C64C9F1F253}"/>
              </a:ext>
            </a:extLst>
          </p:cNvPr>
          <p:cNvGraphicFramePr>
            <a:graphicFrameLocks/>
          </p:cNvGraphicFramePr>
          <p:nvPr>
            <p:extLst>
              <p:ext uri="{D42A27DB-BD31-4B8C-83A1-F6EECF244321}">
                <p14:modId xmlns:p14="http://schemas.microsoft.com/office/powerpoint/2010/main" val="3791049291"/>
              </p:ext>
            </p:extLst>
          </p:nvPr>
        </p:nvGraphicFramePr>
        <p:xfrm>
          <a:off x="2039681" y="2134317"/>
          <a:ext cx="5513294" cy="2680448"/>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65" name="图表 64">
            <a:extLst>
              <a:ext uri="{FF2B5EF4-FFF2-40B4-BE49-F238E27FC236}">
                <a16:creationId xmlns:a16="http://schemas.microsoft.com/office/drawing/2014/main" id="{D50CE782-FE55-49B5-962A-A4E3ACE66BB3}"/>
              </a:ext>
            </a:extLst>
          </p:cNvPr>
          <p:cNvGraphicFramePr>
            <a:graphicFrameLocks/>
          </p:cNvGraphicFramePr>
          <p:nvPr>
            <p:extLst>
              <p:ext uri="{D42A27DB-BD31-4B8C-83A1-F6EECF244321}">
                <p14:modId xmlns:p14="http://schemas.microsoft.com/office/powerpoint/2010/main" val="1041699583"/>
              </p:ext>
            </p:extLst>
          </p:nvPr>
        </p:nvGraphicFramePr>
        <p:xfrm>
          <a:off x="2184779" y="2057797"/>
          <a:ext cx="5719483" cy="2653554"/>
        </p:xfrm>
        <a:graphic>
          <a:graphicData uri="http://schemas.openxmlformats.org/drawingml/2006/chart">
            <c:chart xmlns:c="http://schemas.openxmlformats.org/drawingml/2006/chart" xmlns:r="http://schemas.openxmlformats.org/officeDocument/2006/relationships" r:id="rId19"/>
          </a:graphicData>
        </a:graphic>
      </p:graphicFrame>
      <p:graphicFrame>
        <p:nvGraphicFramePr>
          <p:cNvPr id="66" name="图表 65">
            <a:extLst>
              <a:ext uri="{FF2B5EF4-FFF2-40B4-BE49-F238E27FC236}">
                <a16:creationId xmlns:a16="http://schemas.microsoft.com/office/drawing/2014/main" id="{370E1904-A30E-4A68-9CE0-287FF0E292D1}"/>
              </a:ext>
            </a:extLst>
          </p:cNvPr>
          <p:cNvGraphicFramePr>
            <a:graphicFrameLocks/>
          </p:cNvGraphicFramePr>
          <p:nvPr>
            <p:extLst>
              <p:ext uri="{D42A27DB-BD31-4B8C-83A1-F6EECF244321}">
                <p14:modId xmlns:p14="http://schemas.microsoft.com/office/powerpoint/2010/main" val="1970708002"/>
              </p:ext>
            </p:extLst>
          </p:nvPr>
        </p:nvGraphicFramePr>
        <p:xfrm>
          <a:off x="2367256" y="2168229"/>
          <a:ext cx="5934637" cy="2528048"/>
        </p:xfrm>
        <a:graphic>
          <a:graphicData uri="http://schemas.openxmlformats.org/drawingml/2006/chart">
            <c:chart xmlns:c="http://schemas.openxmlformats.org/drawingml/2006/chart" xmlns:r="http://schemas.openxmlformats.org/officeDocument/2006/relationships" r:id="rId20"/>
          </a:graphicData>
        </a:graphic>
      </p:graphicFrame>
      <p:graphicFrame>
        <p:nvGraphicFramePr>
          <p:cNvPr id="67" name="图表 66">
            <a:extLst>
              <a:ext uri="{FF2B5EF4-FFF2-40B4-BE49-F238E27FC236}">
                <a16:creationId xmlns:a16="http://schemas.microsoft.com/office/drawing/2014/main" id="{9704D8D3-303A-4E43-8656-8EDFE32EA738}"/>
              </a:ext>
            </a:extLst>
          </p:cNvPr>
          <p:cNvGraphicFramePr>
            <a:graphicFrameLocks/>
          </p:cNvGraphicFramePr>
          <p:nvPr>
            <p:extLst>
              <p:ext uri="{D42A27DB-BD31-4B8C-83A1-F6EECF244321}">
                <p14:modId xmlns:p14="http://schemas.microsoft.com/office/powerpoint/2010/main" val="889546752"/>
              </p:ext>
            </p:extLst>
          </p:nvPr>
        </p:nvGraphicFramePr>
        <p:xfrm>
          <a:off x="3006936" y="2248689"/>
          <a:ext cx="5809130" cy="2635624"/>
        </p:xfrm>
        <a:graphic>
          <a:graphicData uri="http://schemas.openxmlformats.org/drawingml/2006/chart">
            <c:chart xmlns:c="http://schemas.openxmlformats.org/drawingml/2006/chart" xmlns:r="http://schemas.openxmlformats.org/officeDocument/2006/relationships" r:id="rId21"/>
          </a:graphicData>
        </a:graphic>
      </p:graphicFrame>
    </p:spTree>
    <p:extLst>
      <p:ext uri="{BB962C8B-B14F-4D97-AF65-F5344CB8AC3E}">
        <p14:creationId xmlns:p14="http://schemas.microsoft.com/office/powerpoint/2010/main" val="115185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4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9"/>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50"/>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4"/>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9"/>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5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57"/>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58"/>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59"/>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6"/>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60"/>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61"/>
                                        </p:tgtEl>
                                        <p:attrNameLst>
                                          <p:attrName>style.visibility</p:attrName>
                                        </p:attrNameLst>
                                      </p:cBhvr>
                                      <p:to>
                                        <p:strVal val="hidden"/>
                                      </p:to>
                                    </p:set>
                                  </p:childTnLst>
                                </p:cTn>
                              </p:par>
                              <p:par>
                                <p:cTn id="109" presetID="1"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62"/>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6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63"/>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15"/>
                                        </p:tgtEl>
                                        <p:attrNameLst>
                                          <p:attrName>style.visibility</p:attrName>
                                        </p:attrNameLst>
                                      </p:cBhvr>
                                      <p:to>
                                        <p:strVal val="hidden"/>
                                      </p:to>
                                    </p:set>
                                  </p:childTnLst>
                                </p:cTn>
                              </p:par>
                              <p:par>
                                <p:cTn id="123" presetID="1" presetClass="entr" presetSubtype="0" fill="hold" grpId="0" nodeType="withEffect">
                                  <p:stCondLst>
                                    <p:cond delay="0"/>
                                  </p:stCondLst>
                                  <p:childTnLst>
                                    <p:set>
                                      <p:cBhvr>
                                        <p:cTn id="124" dur="1" fill="hold">
                                          <p:stCondLst>
                                            <p:cond delay="0"/>
                                          </p:stCondLst>
                                        </p:cTn>
                                        <p:tgtEl>
                                          <p:spTgt spid="1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64"/>
                                        </p:tgtEl>
                                        <p:attrNameLst>
                                          <p:attrName>style.visibility</p:attrName>
                                        </p:attrNameLst>
                                      </p:cBhvr>
                                      <p:to>
                                        <p:strVal val="hidden"/>
                                      </p:to>
                                    </p:set>
                                  </p:childTnLst>
                                </p:cTn>
                              </p:par>
                              <p:par>
                                <p:cTn id="131" presetID="1" presetClass="entr" presetSubtype="0" fill="hold" grpId="0" nodeType="withEffect">
                                  <p:stCondLst>
                                    <p:cond delay="0"/>
                                  </p:stCondLst>
                                  <p:childTnLst>
                                    <p:set>
                                      <p:cBhvr>
                                        <p:cTn id="132" dur="1" fill="hold">
                                          <p:stCondLst>
                                            <p:cond delay="0"/>
                                          </p:stCondLst>
                                        </p:cTn>
                                        <p:tgtEl>
                                          <p:spTgt spid="6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65"/>
                                        </p:tgtEl>
                                        <p:attrNameLst>
                                          <p:attrName>style.visibility</p:attrName>
                                        </p:attrNameLst>
                                      </p:cBhvr>
                                      <p:to>
                                        <p:strVal val="hidden"/>
                                      </p:to>
                                    </p:set>
                                  </p:childTnLst>
                                </p:cTn>
                              </p:par>
                              <p:par>
                                <p:cTn id="137" presetID="1" presetClass="entr" presetSubtype="0" fill="hold" grpId="0" nodeType="withEffect">
                                  <p:stCondLst>
                                    <p:cond delay="0"/>
                                  </p:stCondLst>
                                  <p:childTnLst>
                                    <p:set>
                                      <p:cBhvr>
                                        <p:cTn id="138" dur="1" fill="hold">
                                          <p:stCondLst>
                                            <p:cond delay="0"/>
                                          </p:stCondLst>
                                        </p:cTn>
                                        <p:tgtEl>
                                          <p:spTgt spid="6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1" nodeType="clickEffect">
                                  <p:stCondLst>
                                    <p:cond delay="0"/>
                                  </p:stCondLst>
                                  <p:childTnLst>
                                    <p:set>
                                      <p:cBhvr>
                                        <p:cTn id="142" dur="1" fill="hold">
                                          <p:stCondLst>
                                            <p:cond delay="0"/>
                                          </p:stCondLst>
                                        </p:cTn>
                                        <p:tgtEl>
                                          <p:spTgt spid="6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2" grpId="1"/>
      <p:bldP spid="13" grpId="0"/>
      <p:bldP spid="15" grpId="0"/>
      <p:bldP spid="15" grpId="1"/>
      <p:bldP spid="16" grpId="0"/>
      <p:bldP spid="16" grpId="1"/>
      <p:bldP spid="19" grpId="0"/>
      <p:bldP spid="19" grpId="1"/>
      <p:bldGraphic spid="37" grpId="0">
        <p:bldAsOne/>
      </p:bldGraphic>
      <p:bldGraphic spid="37" grpId="1">
        <p:bldAsOne/>
      </p:bldGraphic>
      <p:bldGraphic spid="39" grpId="0">
        <p:bldAsOne/>
      </p:bldGraphic>
      <p:bldGraphic spid="39" grpId="1">
        <p:bldAsOne/>
      </p:bldGraphic>
      <p:bldGraphic spid="41" grpId="0">
        <p:bldAsOne/>
      </p:bldGraphic>
      <p:bldGraphic spid="41" grpId="1">
        <p:bldAsOne/>
      </p:bldGraphic>
      <p:bldGraphic spid="43" grpId="0">
        <p:bldAsOne/>
      </p:bldGraphic>
      <p:bldGraphic spid="43" grpId="1">
        <p:bldAsOne/>
      </p:bldGraphic>
      <p:bldGraphic spid="47" grpId="0">
        <p:bldAsOne/>
      </p:bldGraphic>
      <p:bldGraphic spid="47" grpId="1">
        <p:bldAsOne/>
      </p:bldGraphic>
      <p:bldGraphic spid="49" grpId="0">
        <p:bldAsOne/>
      </p:bldGraphic>
      <p:bldGraphic spid="49" grpId="1">
        <p:bldAsOne/>
      </p:bldGraphic>
      <p:bldGraphic spid="50" grpId="0">
        <p:bldAsOne/>
      </p:bldGraphic>
      <p:bldGraphic spid="50" grpId="1">
        <p:bldAsOne/>
      </p:bldGraphic>
      <p:bldGraphic spid="54" grpId="0">
        <p:bldAsOne/>
      </p:bldGraphic>
      <p:bldGraphic spid="54" grpId="1">
        <p:bldAsOne/>
      </p:bldGraphic>
      <p:bldGraphic spid="56" grpId="0">
        <p:bldAsOne/>
      </p:bldGraphic>
      <p:bldGraphic spid="56" grpId="1">
        <p:bldAsOne/>
      </p:bldGraphic>
      <p:bldGraphic spid="57" grpId="0">
        <p:bldAsOne/>
      </p:bldGraphic>
      <p:bldGraphic spid="57" grpId="1">
        <p:bldAsOne/>
      </p:bldGraphic>
      <p:bldGraphic spid="58" grpId="0">
        <p:bldAsOne/>
      </p:bldGraphic>
      <p:bldGraphic spid="58" grpId="1">
        <p:bldAsOne/>
      </p:bldGraphic>
      <p:bldGraphic spid="59" grpId="0">
        <p:bldAsOne/>
      </p:bldGraphic>
      <p:bldGraphic spid="59" grpId="1">
        <p:bldAsOne/>
      </p:bldGraphic>
      <p:bldGraphic spid="60" grpId="0">
        <p:bldAsOne/>
      </p:bldGraphic>
      <p:bldGraphic spid="60" grpId="1">
        <p:bldAsOne/>
      </p:bldGraphic>
      <p:bldGraphic spid="61" grpId="0">
        <p:bldAsOne/>
      </p:bldGraphic>
      <p:bldGraphic spid="61" grpId="1">
        <p:bldAsOne/>
      </p:bldGraphic>
      <p:bldGraphic spid="62" grpId="0">
        <p:bldAsOne/>
      </p:bldGraphic>
      <p:bldGraphic spid="62" grpId="1">
        <p:bldAsOne/>
      </p:bldGraphic>
      <p:bldGraphic spid="63" grpId="0">
        <p:bldAsOne/>
      </p:bldGraphic>
      <p:bldGraphic spid="63" grpId="1">
        <p:bldAsOne/>
      </p:bldGraphic>
      <p:bldGraphic spid="64" grpId="0">
        <p:bldAsOne/>
      </p:bldGraphic>
      <p:bldGraphic spid="64" grpId="1">
        <p:bldAsOne/>
      </p:bldGraphic>
      <p:bldGraphic spid="65" grpId="0">
        <p:bldAsOne/>
      </p:bldGraphic>
      <p:bldGraphic spid="65" grpId="1">
        <p:bldAsOne/>
      </p:bldGraphic>
      <p:bldGraphic spid="66" grpId="0">
        <p:bldAsOne/>
      </p:bldGraphic>
      <p:bldGraphic spid="66" grpId="1">
        <p:bldAsOne/>
      </p:bldGraphic>
      <p:bldGraphic spid="67"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4.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实验结果</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5230907"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MDRT,RDRT</a:t>
            </a:r>
            <a:r>
              <a:rPr lang="zh-CN" altLang="en-US" sz="2400" dirty="0">
                <a:latin typeface="Georgia" panose="02040502050405020303" pitchFamily="18" charset="0"/>
                <a:ea typeface="黑体" panose="02010609060101010101" pitchFamily="49" charset="-122"/>
              </a:rPr>
              <a:t>策略的效率</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1"/>
          <p:cNvSpPr>
            <a:spLocks noChangeArrowheads="1"/>
          </p:cNvSpPr>
          <p:nvPr/>
        </p:nvSpPr>
        <p:spPr bwMode="auto">
          <a:xfrm>
            <a:off x="3413125" y="2849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1078173" y="1173707"/>
            <a:ext cx="7676866" cy="646331"/>
          </a:xfrm>
          <a:prstGeom prst="rect">
            <a:avLst/>
          </a:prstGeom>
          <a:noFill/>
        </p:spPr>
        <p:txBody>
          <a:bodyPr wrap="square" rtlCol="0">
            <a:spAutoFit/>
          </a:bodyPr>
          <a:lstStyle/>
          <a:p>
            <a:r>
              <a:rPr lang="zh-CN" altLang="zh-CN" dirty="0"/>
              <a:t>为了验证</a:t>
            </a:r>
            <a:r>
              <a:rPr lang="en-US" altLang="zh-CN" dirty="0"/>
              <a:t>MDRT,RDRT</a:t>
            </a:r>
            <a:r>
              <a:rPr lang="zh-CN" altLang="zh-CN" dirty="0"/>
              <a:t>算法</a:t>
            </a:r>
            <a:r>
              <a:rPr lang="zh-CN" altLang="en-US" dirty="0"/>
              <a:t>具有较高的检测效率</a:t>
            </a:r>
            <a:r>
              <a:rPr lang="en-US" altLang="zh-CN" dirty="0"/>
              <a:t>,</a:t>
            </a:r>
            <a:r>
              <a:rPr lang="zh-CN" altLang="zh-CN" dirty="0"/>
              <a:t>选取各个实验较多的分区下的</a:t>
            </a:r>
            <a:r>
              <a:rPr lang="zh-CN" altLang="en-US" dirty="0"/>
              <a:t>不</a:t>
            </a:r>
            <a:r>
              <a:rPr lang="zh-CN" altLang="zh-CN" dirty="0"/>
              <a:t>均等初始概率</a:t>
            </a:r>
            <a:r>
              <a:rPr lang="zh-CN" altLang="en-US" dirty="0"/>
              <a:t>分布</a:t>
            </a:r>
            <a:r>
              <a:rPr lang="zh-CN" altLang="zh-CN" dirty="0"/>
              <a:t>并在表现较好的参数区间</a:t>
            </a:r>
            <a:r>
              <a:rPr lang="zh-CN" altLang="en-US" dirty="0"/>
              <a:t>下的最佳测试结果</a:t>
            </a:r>
            <a:r>
              <a:rPr lang="en-US" altLang="zh-CN" dirty="0"/>
              <a:t>,</a:t>
            </a:r>
            <a:r>
              <a:rPr lang="zh-CN" altLang="en-US" dirty="0"/>
              <a:t>如图</a:t>
            </a:r>
          </a:p>
        </p:txBody>
      </p:sp>
      <p:graphicFrame>
        <p:nvGraphicFramePr>
          <p:cNvPr id="16" name="图表 15">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788479679"/>
              </p:ext>
            </p:extLst>
          </p:nvPr>
        </p:nvGraphicFramePr>
        <p:xfrm>
          <a:off x="1488358" y="1820038"/>
          <a:ext cx="6174860" cy="30620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图表 22">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85372118"/>
              </p:ext>
            </p:extLst>
          </p:nvPr>
        </p:nvGraphicFramePr>
        <p:xfrm>
          <a:off x="1488358" y="1820037"/>
          <a:ext cx="6174860" cy="30620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图表 23">
            <a:extLst>
              <a:ext uri="{FF2B5EF4-FFF2-40B4-BE49-F238E27FC236}">
                <a16:creationId xmlns:a16="http://schemas.microsoft.com/office/drawing/2014/main" id="{00000000-0008-0000-0100-000013000000}"/>
              </a:ext>
            </a:extLst>
          </p:cNvPr>
          <p:cNvGraphicFramePr>
            <a:graphicFrameLocks/>
          </p:cNvGraphicFramePr>
          <p:nvPr>
            <p:extLst>
              <p:ext uri="{D42A27DB-BD31-4B8C-83A1-F6EECF244321}">
                <p14:modId xmlns:p14="http://schemas.microsoft.com/office/powerpoint/2010/main" val="1566862935"/>
              </p:ext>
            </p:extLst>
          </p:nvPr>
        </p:nvGraphicFramePr>
        <p:xfrm>
          <a:off x="1484569" y="1820036"/>
          <a:ext cx="6174860" cy="30620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图表 24">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1054590591"/>
              </p:ext>
            </p:extLst>
          </p:nvPr>
        </p:nvGraphicFramePr>
        <p:xfrm>
          <a:off x="1488357" y="1820036"/>
          <a:ext cx="6178649" cy="30785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7" name="图表 26">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1922098727"/>
              </p:ext>
            </p:extLst>
          </p:nvPr>
        </p:nvGraphicFramePr>
        <p:xfrm>
          <a:off x="1484567" y="1794056"/>
          <a:ext cx="6174861" cy="310454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3455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2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2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Graphic spid="16" grpId="1">
        <p:bldAsOne/>
      </p:bldGraphic>
      <p:bldGraphic spid="23" grpId="0">
        <p:bldAsOne/>
      </p:bldGraphic>
      <p:bldGraphic spid="23" grpId="1">
        <p:bldAsOne/>
      </p:bldGraphic>
      <p:bldGraphic spid="24" grpId="0">
        <p:bldAsOne/>
      </p:bldGraphic>
      <p:bldGraphic spid="24" grpId="1">
        <p:bldAsOne/>
      </p:bldGraphic>
      <p:bldGraphic spid="25" grpId="0">
        <p:bldAsOne/>
      </p:bldGraphic>
      <p:bldGraphic spid="25" grpId="1">
        <p:bldAsOne/>
      </p:bldGraphic>
      <p:bldGraphic spid="27"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4.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总结讨论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5"/>
            <a:ext cx="5230907"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实验对象的失效率</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1"/>
          <p:cNvSpPr>
            <a:spLocks noChangeArrowheads="1"/>
          </p:cNvSpPr>
          <p:nvPr/>
        </p:nvSpPr>
        <p:spPr bwMode="auto">
          <a:xfrm>
            <a:off x="3413125" y="2849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3468176309"/>
              </p:ext>
            </p:extLst>
          </p:nvPr>
        </p:nvGraphicFramePr>
        <p:xfrm>
          <a:off x="1241687" y="1311783"/>
          <a:ext cx="5592250" cy="2889820"/>
        </p:xfrm>
        <a:graphic>
          <a:graphicData uri="http://schemas.openxmlformats.org/drawingml/2006/table">
            <a:tbl>
              <a:tblPr firstRow="1" firstCol="1" bandRow="1">
                <a:tableStyleId>{D7AC3CCA-C797-4891-BE02-D94E43425B78}</a:tableStyleId>
              </a:tblPr>
              <a:tblGrid>
                <a:gridCol w="971179">
                  <a:extLst>
                    <a:ext uri="{9D8B030D-6E8A-4147-A177-3AD203B41FA5}">
                      <a16:colId xmlns:a16="http://schemas.microsoft.com/office/drawing/2014/main" val="3456156623"/>
                    </a:ext>
                  </a:extLst>
                </a:gridCol>
                <a:gridCol w="897157">
                  <a:extLst>
                    <a:ext uri="{9D8B030D-6E8A-4147-A177-3AD203B41FA5}">
                      <a16:colId xmlns:a16="http://schemas.microsoft.com/office/drawing/2014/main" val="2484168208"/>
                    </a:ext>
                  </a:extLst>
                </a:gridCol>
                <a:gridCol w="2449381">
                  <a:extLst>
                    <a:ext uri="{9D8B030D-6E8A-4147-A177-3AD203B41FA5}">
                      <a16:colId xmlns:a16="http://schemas.microsoft.com/office/drawing/2014/main" val="4256445795"/>
                    </a:ext>
                  </a:extLst>
                </a:gridCol>
                <a:gridCol w="1274533">
                  <a:extLst>
                    <a:ext uri="{9D8B030D-6E8A-4147-A177-3AD203B41FA5}">
                      <a16:colId xmlns:a16="http://schemas.microsoft.com/office/drawing/2014/main" val="1525209033"/>
                    </a:ext>
                  </a:extLst>
                </a:gridCol>
              </a:tblGrid>
              <a:tr h="279660">
                <a:tc>
                  <a:txBody>
                    <a:bodyPr/>
                    <a:lstStyle/>
                    <a:p>
                      <a:pPr algn="ctr">
                        <a:spcAft>
                          <a:spcPts val="0"/>
                        </a:spcAft>
                      </a:pPr>
                      <a:r>
                        <a:rPr lang="zh-CN" sz="1050" kern="0">
                          <a:effectLst/>
                        </a:rPr>
                        <a:t>实验项目</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分区数目</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分区失效率</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50" kern="0">
                          <a:effectLst/>
                        </a:rPr>
                        <a:t>输入域失效率</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8676685"/>
                  </a:ext>
                </a:extLst>
              </a:tr>
              <a:tr h="261016">
                <a:tc rowSpan="2">
                  <a:txBody>
                    <a:bodyPr/>
                    <a:lstStyle/>
                    <a:p>
                      <a:pPr algn="ctr">
                        <a:spcAft>
                          <a:spcPts val="0"/>
                        </a:spcAft>
                      </a:pPr>
                      <a:r>
                        <a:rPr lang="en-US" sz="1050" kern="0">
                          <a:effectLst/>
                        </a:rPr>
                        <a:t>flex</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3</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(6.25%,24.29%,0)</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en-US" sz="1100" kern="0">
                          <a:effectLst/>
                        </a:rPr>
                        <a:t>22.93%</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21813583"/>
                  </a:ext>
                </a:extLst>
              </a:tr>
              <a:tr h="261016">
                <a:tc vMerge="1">
                  <a:txBody>
                    <a:bodyPr/>
                    <a:lstStyle/>
                    <a:p>
                      <a:endParaRPr lang="zh-CN" altLang="en-US"/>
                    </a:p>
                  </a:txBody>
                  <a:tcPr/>
                </a:tc>
                <a:tc>
                  <a:txBody>
                    <a:bodyPr/>
                    <a:lstStyle/>
                    <a:p>
                      <a:pPr algn="ctr">
                        <a:spcAft>
                          <a:spcPts val="0"/>
                        </a:spcAft>
                      </a:pPr>
                      <a:r>
                        <a:rPr lang="en-US" sz="1050" kern="0">
                          <a:effectLst/>
                        </a:rPr>
                        <a:t>6</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(11.11%,</a:t>
                      </a:r>
                      <a:r>
                        <a:rPr lang="en-US" sz="650" kern="0">
                          <a:effectLst/>
                        </a:rPr>
                        <a:t> </a:t>
                      </a:r>
                      <a:r>
                        <a:rPr lang="en-US" sz="1050" kern="0">
                          <a:effectLst/>
                        </a:rPr>
                        <a:t>0,</a:t>
                      </a:r>
                      <a:r>
                        <a:rPr lang="en-US" sz="650" kern="0">
                          <a:effectLst/>
                        </a:rPr>
                        <a:t> </a:t>
                      </a:r>
                      <a:r>
                        <a:rPr lang="en-US" sz="1050" kern="0">
                          <a:effectLst/>
                        </a:rPr>
                        <a:t>23.29%,0,0,</a:t>
                      </a:r>
                      <a:r>
                        <a:rPr lang="en-US" sz="650" kern="0">
                          <a:effectLst/>
                        </a:rPr>
                        <a:t> </a:t>
                      </a:r>
                      <a:r>
                        <a:rPr lang="en-US" sz="1050" kern="0">
                          <a:effectLst/>
                        </a:rPr>
                        <a:t>30.00%)</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3079823881"/>
                  </a:ext>
                </a:extLst>
              </a:tr>
              <a:tr h="261016">
                <a:tc rowSpan="2">
                  <a:txBody>
                    <a:bodyPr/>
                    <a:lstStyle/>
                    <a:p>
                      <a:pPr algn="ctr">
                        <a:spcAft>
                          <a:spcPts val="0"/>
                        </a:spcAft>
                      </a:pPr>
                      <a:r>
                        <a:rPr lang="en-US" sz="1050" kern="0">
                          <a:effectLst/>
                        </a:rPr>
                        <a:t>make</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3</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(36.36%,0,0)</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en-US" sz="1100" kern="0">
                          <a:effectLst/>
                        </a:rPr>
                        <a:t>0.99%</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77526087"/>
                  </a:ext>
                </a:extLst>
              </a:tr>
              <a:tr h="261016">
                <a:tc vMerge="1">
                  <a:txBody>
                    <a:bodyPr/>
                    <a:lstStyle/>
                    <a:p>
                      <a:endParaRPr lang="zh-CN" altLang="en-US"/>
                    </a:p>
                  </a:txBody>
                  <a:tcPr/>
                </a:tc>
                <a:tc>
                  <a:txBody>
                    <a:bodyPr/>
                    <a:lstStyle/>
                    <a:p>
                      <a:pPr algn="ctr">
                        <a:spcAft>
                          <a:spcPts val="0"/>
                        </a:spcAft>
                      </a:pPr>
                      <a:r>
                        <a:rPr lang="en-US" sz="1050" kern="0">
                          <a:effectLst/>
                        </a:rPr>
                        <a:t>5</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(36.36%,0,0,0,0)</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088362540"/>
                  </a:ext>
                </a:extLst>
              </a:tr>
              <a:tr h="261016">
                <a:tc rowSpan="2">
                  <a:txBody>
                    <a:bodyPr/>
                    <a:lstStyle/>
                    <a:p>
                      <a:pPr algn="ctr">
                        <a:spcAft>
                          <a:spcPts val="0"/>
                        </a:spcAft>
                      </a:pPr>
                      <a:r>
                        <a:rPr lang="en-US" sz="1050" kern="0">
                          <a:effectLst/>
                        </a:rPr>
                        <a:t>gzip</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3</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(1.56%,0,4.62%)</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en-US" sz="1100" kern="0">
                          <a:effectLst/>
                        </a:rPr>
                        <a:t>2.34%</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02968049"/>
                  </a:ext>
                </a:extLst>
              </a:tr>
              <a:tr h="261016">
                <a:tc vMerge="1">
                  <a:txBody>
                    <a:bodyPr/>
                    <a:lstStyle/>
                    <a:p>
                      <a:endParaRPr lang="zh-CN" altLang="en-US"/>
                    </a:p>
                  </a:txBody>
                  <a:tcPr/>
                </a:tc>
                <a:tc>
                  <a:txBody>
                    <a:bodyPr/>
                    <a:lstStyle/>
                    <a:p>
                      <a:pPr algn="ctr">
                        <a:spcAft>
                          <a:spcPts val="0"/>
                        </a:spcAft>
                      </a:pPr>
                      <a:r>
                        <a:rPr lang="en-US" sz="1050" kern="0">
                          <a:effectLst/>
                        </a:rPr>
                        <a:t>4</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(0</a:t>
                      </a:r>
                      <a:r>
                        <a:rPr lang="zh-CN" sz="1050" kern="0">
                          <a:effectLst/>
                        </a:rPr>
                        <a:t>，</a:t>
                      </a:r>
                      <a:r>
                        <a:rPr lang="en-US" sz="1050" kern="0">
                          <a:effectLst/>
                        </a:rPr>
                        <a:t>15.38%</a:t>
                      </a:r>
                      <a:r>
                        <a:rPr lang="zh-CN" sz="1050" kern="0">
                          <a:effectLst/>
                        </a:rPr>
                        <a:t>，</a:t>
                      </a:r>
                      <a:r>
                        <a:rPr lang="en-US" sz="1050" kern="0">
                          <a:effectLst/>
                        </a:rPr>
                        <a:t>0,4.62%)</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092616457"/>
                  </a:ext>
                </a:extLst>
              </a:tr>
              <a:tr h="261016">
                <a:tc rowSpan="2">
                  <a:txBody>
                    <a:bodyPr/>
                    <a:lstStyle/>
                    <a:p>
                      <a:pPr algn="ctr">
                        <a:spcAft>
                          <a:spcPts val="0"/>
                        </a:spcAft>
                      </a:pPr>
                      <a:r>
                        <a:rPr lang="en-US" sz="1050" kern="0">
                          <a:effectLst/>
                        </a:rPr>
                        <a:t>bash</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4</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(0,0,5.67%,1.69%)</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en-US" sz="1100" kern="0">
                          <a:effectLst/>
                        </a:rPr>
                        <a:t>1.89%</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08473248"/>
                  </a:ext>
                </a:extLst>
              </a:tr>
              <a:tr h="261016">
                <a:tc vMerge="1">
                  <a:txBody>
                    <a:bodyPr/>
                    <a:lstStyle/>
                    <a:p>
                      <a:endParaRPr lang="zh-CN" altLang="en-US"/>
                    </a:p>
                  </a:txBody>
                  <a:tcPr/>
                </a:tc>
                <a:tc>
                  <a:txBody>
                    <a:bodyPr/>
                    <a:lstStyle/>
                    <a:p>
                      <a:pPr algn="ctr">
                        <a:spcAft>
                          <a:spcPts val="0"/>
                        </a:spcAft>
                      </a:pPr>
                      <a:r>
                        <a:rPr lang="en-US" sz="1050" kern="0">
                          <a:effectLst/>
                        </a:rPr>
                        <a:t>6</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(0,0,0,2.21%,16.21%,1.02%)</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2649847796"/>
                  </a:ext>
                </a:extLst>
              </a:tr>
              <a:tr h="261016">
                <a:tc rowSpan="2">
                  <a:txBody>
                    <a:bodyPr/>
                    <a:lstStyle/>
                    <a:p>
                      <a:pPr algn="ctr">
                        <a:spcAft>
                          <a:spcPts val="0"/>
                        </a:spcAft>
                      </a:pPr>
                      <a:r>
                        <a:rPr lang="en-US" sz="1050" kern="0">
                          <a:effectLst/>
                        </a:rPr>
                        <a:t>grep</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4</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a:effectLst/>
                        </a:rPr>
                        <a:t>(0,5.71%,6.90%,0)</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2">
                  <a:txBody>
                    <a:bodyPr/>
                    <a:lstStyle/>
                    <a:p>
                      <a:pPr algn="ctr">
                        <a:spcAft>
                          <a:spcPts val="0"/>
                        </a:spcAft>
                      </a:pPr>
                      <a:r>
                        <a:rPr lang="en-US" sz="1100" kern="0" dirty="0">
                          <a:effectLst/>
                        </a:rPr>
                        <a:t>0.87%</a:t>
                      </a:r>
                      <a:endParaRPr lang="zh-CN" sz="6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82442681"/>
                  </a:ext>
                </a:extLst>
              </a:tr>
              <a:tr h="261016">
                <a:tc vMerge="1">
                  <a:txBody>
                    <a:bodyPr/>
                    <a:lstStyle/>
                    <a:p>
                      <a:endParaRPr lang="zh-CN" altLang="en-US"/>
                    </a:p>
                  </a:txBody>
                  <a:tcPr/>
                </a:tc>
                <a:tc>
                  <a:txBody>
                    <a:bodyPr/>
                    <a:lstStyle/>
                    <a:p>
                      <a:pPr algn="ctr">
                        <a:spcAft>
                          <a:spcPts val="0"/>
                        </a:spcAft>
                      </a:pPr>
                      <a:r>
                        <a:rPr lang="en-US" sz="1050" kern="0">
                          <a:effectLst/>
                        </a:rPr>
                        <a:t>6</a:t>
                      </a:r>
                      <a:endParaRPr lang="zh-CN" sz="65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50" kern="0" dirty="0">
                          <a:effectLst/>
                        </a:rPr>
                        <a:t>(0,0,9.52%,0,6.90%,0)</a:t>
                      </a:r>
                      <a:endParaRPr lang="zh-CN" sz="6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extLst>
                  <a:ext uri="{0D108BD9-81ED-4DB2-BD59-A6C34878D82A}">
                    <a16:rowId xmlns:a16="http://schemas.microsoft.com/office/drawing/2014/main" val="1811656719"/>
                  </a:ext>
                </a:extLst>
              </a:tr>
            </a:tbl>
          </a:graphicData>
        </a:graphic>
      </p:graphicFrame>
      <p:sp>
        <p:nvSpPr>
          <p:cNvPr id="6" name="Rectangle 1"/>
          <p:cNvSpPr>
            <a:spLocks noChangeArrowheads="1"/>
          </p:cNvSpPr>
          <p:nvPr/>
        </p:nvSpPr>
        <p:spPr bwMode="auto">
          <a:xfrm>
            <a:off x="628650" y="2035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p:cNvSpPr txBox="1"/>
          <p:nvPr/>
        </p:nvSpPr>
        <p:spPr>
          <a:xfrm>
            <a:off x="6924830" y="2110362"/>
            <a:ext cx="1787549" cy="646331"/>
          </a:xfrm>
          <a:prstGeom prst="rect">
            <a:avLst/>
          </a:prstGeom>
          <a:noFill/>
        </p:spPr>
        <p:txBody>
          <a:bodyPr wrap="square" rtlCol="0">
            <a:spAutoFit/>
          </a:bodyPr>
          <a:lstStyle/>
          <a:p>
            <a:r>
              <a:rPr lang="zh-CN" altLang="en-US" dirty="0">
                <a:solidFill>
                  <a:srgbClr val="FF0000"/>
                </a:solidFill>
              </a:rPr>
              <a:t>检测出第一个错误的失效率</a:t>
            </a:r>
          </a:p>
        </p:txBody>
      </p:sp>
    </p:spTree>
    <p:extLst>
      <p:ext uri="{BB962C8B-B14F-4D97-AF65-F5344CB8AC3E}">
        <p14:creationId xmlns:p14="http://schemas.microsoft.com/office/powerpoint/2010/main" val="1825204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4.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总结讨论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6"/>
            <a:ext cx="1957357"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实验结论</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1"/>
          <p:cNvSpPr>
            <a:spLocks noChangeArrowheads="1"/>
          </p:cNvSpPr>
          <p:nvPr/>
        </p:nvSpPr>
        <p:spPr bwMode="auto">
          <a:xfrm>
            <a:off x="628650" y="2035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仿宋" panose="02010609060101010101" pitchFamily="49" charset="-122"/>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5" name="文本框 4"/>
          <p:cNvSpPr txBox="1"/>
          <p:nvPr/>
        </p:nvSpPr>
        <p:spPr>
          <a:xfrm>
            <a:off x="1189408" y="1182532"/>
            <a:ext cx="3389467" cy="378870"/>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MDRT,RDRT</a:t>
            </a:r>
            <a:r>
              <a:rPr lang="zh-CN" altLang="en-US" dirty="0"/>
              <a:t>算法的测试效率</a:t>
            </a:r>
          </a:p>
        </p:txBody>
      </p:sp>
      <p:sp>
        <p:nvSpPr>
          <p:cNvPr id="8" name="文本框 7"/>
          <p:cNvSpPr txBox="1"/>
          <p:nvPr/>
        </p:nvSpPr>
        <p:spPr>
          <a:xfrm>
            <a:off x="1552646" y="1525111"/>
            <a:ext cx="6648307" cy="830997"/>
          </a:xfrm>
          <a:prstGeom prst="rect">
            <a:avLst/>
          </a:prstGeom>
          <a:noFill/>
        </p:spPr>
        <p:txBody>
          <a:bodyPr wrap="square" rtlCol="0">
            <a:spAutoFit/>
          </a:bodyPr>
          <a:lstStyle/>
          <a:p>
            <a:r>
              <a:rPr lang="zh-CN" altLang="zh-CN" sz="1200" dirty="0">
                <a:solidFill>
                  <a:srgbClr val="FF0000"/>
                </a:solidFill>
              </a:rPr>
              <a:t>当</a:t>
            </a:r>
            <a:r>
              <a:rPr lang="en-US" altLang="zh-CN" sz="1200" dirty="0">
                <a:solidFill>
                  <a:srgbClr val="FF0000"/>
                </a:solidFill>
              </a:rPr>
              <a:t>SUT</a:t>
            </a:r>
            <a:r>
              <a:rPr lang="zh-CN" altLang="zh-CN" sz="1200" dirty="0">
                <a:solidFill>
                  <a:srgbClr val="FF0000"/>
                </a:solidFill>
              </a:rPr>
              <a:t>输入域的失效率比较大</a:t>
            </a:r>
            <a:r>
              <a:rPr lang="zh-CN" altLang="zh-CN" sz="1200" dirty="0"/>
              <a:t>时（</a:t>
            </a:r>
            <a:r>
              <a:rPr lang="en-US" altLang="zh-CN" sz="1200" dirty="0"/>
              <a:t>flex</a:t>
            </a:r>
            <a:r>
              <a:rPr lang="zh-CN" altLang="zh-CN" sz="1200" dirty="0"/>
              <a:t>实验为</a:t>
            </a:r>
            <a:r>
              <a:rPr lang="en-US" altLang="zh-CN" sz="1200" dirty="0"/>
              <a:t>23%</a:t>
            </a:r>
            <a:r>
              <a:rPr lang="zh-CN" altLang="zh-CN" sz="1200" dirty="0"/>
              <a:t>）</a:t>
            </a:r>
            <a:r>
              <a:rPr lang="zh-CN" altLang="en-US" sz="1200" dirty="0"/>
              <a:t>在揭示第一和第二个故障方面很难讲哪一个测试策略具有更高的检测效率</a:t>
            </a:r>
            <a:r>
              <a:rPr lang="en-US" altLang="zh-CN" sz="1200" dirty="0"/>
              <a:t>,</a:t>
            </a:r>
            <a:r>
              <a:rPr lang="zh-CN" altLang="en-US" sz="1200" dirty="0"/>
              <a:t>但是</a:t>
            </a:r>
            <a:r>
              <a:rPr lang="en-US" altLang="zh-CN" sz="1200" dirty="0">
                <a:solidFill>
                  <a:srgbClr val="FF0000"/>
                </a:solidFill>
              </a:rPr>
              <a:t>RDRT</a:t>
            </a:r>
            <a:r>
              <a:rPr lang="zh-CN" altLang="en-US" sz="1200" dirty="0">
                <a:solidFill>
                  <a:srgbClr val="FF0000"/>
                </a:solidFill>
              </a:rPr>
              <a:t>策略在揭示第二个故障时相对于其它策略具有更高的故障检测能力</a:t>
            </a:r>
            <a:r>
              <a:rPr lang="en-US" altLang="zh-CN" sz="1200" dirty="0"/>
              <a:t>,</a:t>
            </a:r>
            <a:r>
              <a:rPr lang="zh-CN" altLang="en-US" sz="1200" dirty="0"/>
              <a:t>但是揭示所有的故障基于分区的策略具有更高的故障检测能力，</a:t>
            </a:r>
            <a:r>
              <a:rPr lang="zh-CN" altLang="en-US" sz="1200" dirty="0">
                <a:solidFill>
                  <a:srgbClr val="FF0000"/>
                </a:solidFill>
              </a:rPr>
              <a:t>并且</a:t>
            </a:r>
            <a:r>
              <a:rPr lang="en-US" altLang="zh-CN" sz="1200" dirty="0">
                <a:solidFill>
                  <a:srgbClr val="FF0000"/>
                </a:solidFill>
              </a:rPr>
              <a:t>RDRT,MDRT</a:t>
            </a:r>
            <a:r>
              <a:rPr lang="zh-CN" altLang="en-US" sz="1200" dirty="0">
                <a:solidFill>
                  <a:srgbClr val="FF0000"/>
                </a:solidFill>
              </a:rPr>
              <a:t>比</a:t>
            </a:r>
            <a:r>
              <a:rPr lang="en-US" altLang="zh-CN" sz="1200" dirty="0">
                <a:solidFill>
                  <a:srgbClr val="FF0000"/>
                </a:solidFill>
              </a:rPr>
              <a:t>DRT,RPT</a:t>
            </a:r>
            <a:r>
              <a:rPr lang="zh-CN" altLang="en-US" sz="1200" dirty="0">
                <a:solidFill>
                  <a:srgbClr val="FF0000"/>
                </a:solidFill>
              </a:rPr>
              <a:t>的故障检测效率跟高</a:t>
            </a:r>
          </a:p>
        </p:txBody>
      </p:sp>
      <p:sp>
        <p:nvSpPr>
          <p:cNvPr id="11" name="文本框 10"/>
          <p:cNvSpPr txBox="1"/>
          <p:nvPr/>
        </p:nvSpPr>
        <p:spPr>
          <a:xfrm>
            <a:off x="1552646" y="2346643"/>
            <a:ext cx="6634557" cy="830997"/>
          </a:xfrm>
          <a:prstGeom prst="rect">
            <a:avLst/>
          </a:prstGeom>
          <a:noFill/>
        </p:spPr>
        <p:txBody>
          <a:bodyPr wrap="square" rtlCol="0">
            <a:spAutoFit/>
          </a:bodyPr>
          <a:lstStyle/>
          <a:p>
            <a:r>
              <a:rPr lang="zh-CN" altLang="en-US" sz="1200" dirty="0">
                <a:solidFill>
                  <a:srgbClr val="FF0000"/>
                </a:solidFill>
              </a:rPr>
              <a:t>当</a:t>
            </a:r>
            <a:r>
              <a:rPr lang="zh-CN" altLang="zh-CN" sz="1200" dirty="0">
                <a:solidFill>
                  <a:srgbClr val="FF0000"/>
                </a:solidFill>
              </a:rPr>
              <a:t>软件测试的输入域的失效率很小</a:t>
            </a:r>
            <a:r>
              <a:rPr lang="en-US" altLang="zh-CN" sz="1200" dirty="0"/>
              <a:t>(make</a:t>
            </a:r>
            <a:r>
              <a:rPr lang="zh-CN" altLang="zh-CN" sz="1200" dirty="0"/>
              <a:t>试验为</a:t>
            </a:r>
            <a:r>
              <a:rPr lang="en-US" altLang="zh-CN" sz="1200" dirty="0"/>
              <a:t>0.99%,gzip</a:t>
            </a:r>
            <a:r>
              <a:rPr lang="zh-CN" altLang="zh-CN" sz="1200" dirty="0"/>
              <a:t>实验为</a:t>
            </a:r>
            <a:r>
              <a:rPr lang="en-US" altLang="zh-CN" sz="1200" dirty="0"/>
              <a:t>2.34%,bash</a:t>
            </a:r>
            <a:r>
              <a:rPr lang="zh-CN" altLang="zh-CN" sz="1200" dirty="0"/>
              <a:t>实验为</a:t>
            </a:r>
            <a:r>
              <a:rPr lang="en-US" altLang="zh-CN" sz="1200" dirty="0"/>
              <a:t>1.89%,grep</a:t>
            </a:r>
            <a:r>
              <a:rPr lang="zh-CN" altLang="zh-CN" sz="1200" dirty="0"/>
              <a:t>实验</a:t>
            </a:r>
            <a:r>
              <a:rPr lang="en-US" altLang="zh-CN" sz="1200" dirty="0"/>
              <a:t>0.87%)</a:t>
            </a:r>
            <a:r>
              <a:rPr lang="zh-CN" altLang="zh-CN" sz="1200" dirty="0">
                <a:solidFill>
                  <a:srgbClr val="FF0000"/>
                </a:solidFill>
              </a:rPr>
              <a:t>如果存在一个分区的失效率很大</a:t>
            </a:r>
            <a:r>
              <a:rPr lang="en-US" altLang="zh-CN" sz="1200" dirty="0"/>
              <a:t>(</a:t>
            </a:r>
            <a:r>
              <a:rPr lang="zh-CN" altLang="zh-CN" sz="1200" dirty="0"/>
              <a:t>本文</a:t>
            </a:r>
            <a:r>
              <a:rPr lang="en-US" altLang="zh-CN" sz="1200" dirty="0"/>
              <a:t>make</a:t>
            </a:r>
            <a:r>
              <a:rPr lang="zh-CN" altLang="zh-CN" sz="1200" dirty="0"/>
              <a:t>实验为</a:t>
            </a:r>
            <a:r>
              <a:rPr lang="en-US" altLang="zh-CN" sz="1200" dirty="0"/>
              <a:t>36.36%),</a:t>
            </a:r>
            <a:r>
              <a:rPr lang="zh-CN" altLang="zh-CN" sz="1200" dirty="0"/>
              <a:t>这时基于</a:t>
            </a:r>
            <a:r>
              <a:rPr lang="zh-CN" altLang="en-US" sz="1200" dirty="0"/>
              <a:t>分区</a:t>
            </a:r>
            <a:r>
              <a:rPr lang="zh-CN" altLang="zh-CN" sz="1200" dirty="0"/>
              <a:t>的一系列</a:t>
            </a:r>
            <a:r>
              <a:rPr lang="zh-CN" altLang="en-US" sz="1200" dirty="0"/>
              <a:t>策略</a:t>
            </a:r>
            <a:r>
              <a:rPr lang="en-US" altLang="zh-CN" sz="1200" dirty="0"/>
              <a:t>:</a:t>
            </a:r>
            <a:r>
              <a:rPr lang="en-US" altLang="zh-CN" sz="1200" dirty="0">
                <a:solidFill>
                  <a:srgbClr val="FF0000"/>
                </a:solidFill>
              </a:rPr>
              <a:t>RPT,DRT,MDRT,RDRT</a:t>
            </a:r>
            <a:r>
              <a:rPr lang="zh-CN" altLang="en-US" sz="1200" dirty="0">
                <a:solidFill>
                  <a:srgbClr val="FF0000"/>
                </a:solidFill>
              </a:rPr>
              <a:t>的</a:t>
            </a:r>
            <a:r>
              <a:rPr lang="zh-CN" altLang="zh-CN" sz="1200" dirty="0">
                <a:solidFill>
                  <a:srgbClr val="FF0000"/>
                </a:solidFill>
              </a:rPr>
              <a:t>测试效率高于</a:t>
            </a:r>
            <a:r>
              <a:rPr lang="en-US" altLang="zh-CN" sz="1200" dirty="0">
                <a:solidFill>
                  <a:srgbClr val="FF0000"/>
                </a:solidFill>
              </a:rPr>
              <a:t>RT</a:t>
            </a:r>
            <a:r>
              <a:rPr lang="zh-CN" altLang="en-US" sz="1200" dirty="0">
                <a:solidFill>
                  <a:srgbClr val="FF0000"/>
                </a:solidFill>
              </a:rPr>
              <a:t>策略</a:t>
            </a:r>
            <a:r>
              <a:rPr lang="en-US" altLang="zh-CN" sz="1200" dirty="0">
                <a:solidFill>
                  <a:srgbClr val="FF0000"/>
                </a:solidFill>
              </a:rPr>
              <a:t>.</a:t>
            </a:r>
            <a:r>
              <a:rPr lang="zh-CN" altLang="zh-CN" sz="1200" dirty="0">
                <a:solidFill>
                  <a:srgbClr val="FF0000"/>
                </a:solidFill>
              </a:rPr>
              <a:t>并且</a:t>
            </a:r>
            <a:r>
              <a:rPr lang="en-US" altLang="zh-CN" sz="1200" dirty="0">
                <a:solidFill>
                  <a:srgbClr val="FF0000"/>
                </a:solidFill>
              </a:rPr>
              <a:t>RDRT,MDRT</a:t>
            </a:r>
            <a:r>
              <a:rPr lang="zh-CN" altLang="en-US" sz="1200" dirty="0">
                <a:solidFill>
                  <a:srgbClr val="FF0000"/>
                </a:solidFill>
              </a:rPr>
              <a:t>比</a:t>
            </a:r>
            <a:r>
              <a:rPr lang="en-US" altLang="zh-CN" sz="1200" dirty="0">
                <a:solidFill>
                  <a:srgbClr val="FF0000"/>
                </a:solidFill>
              </a:rPr>
              <a:t>DRT,RPT</a:t>
            </a:r>
            <a:r>
              <a:rPr lang="zh-CN" altLang="en-US" sz="1200" dirty="0">
                <a:solidFill>
                  <a:srgbClr val="FF0000"/>
                </a:solidFill>
              </a:rPr>
              <a:t>的故障检测效率跟高</a:t>
            </a:r>
          </a:p>
        </p:txBody>
      </p:sp>
      <p:sp>
        <p:nvSpPr>
          <p:cNvPr id="12" name="文本框 11"/>
          <p:cNvSpPr txBox="1"/>
          <p:nvPr/>
        </p:nvSpPr>
        <p:spPr>
          <a:xfrm>
            <a:off x="1496389" y="3247849"/>
            <a:ext cx="6620806" cy="646331"/>
          </a:xfrm>
          <a:prstGeom prst="rect">
            <a:avLst/>
          </a:prstGeom>
          <a:noFill/>
        </p:spPr>
        <p:txBody>
          <a:bodyPr wrap="square" rtlCol="0">
            <a:spAutoFit/>
          </a:bodyPr>
          <a:lstStyle/>
          <a:p>
            <a:r>
              <a:rPr lang="zh-CN" altLang="en-US" sz="1200" dirty="0"/>
              <a:t>当</a:t>
            </a:r>
            <a:r>
              <a:rPr lang="zh-CN" altLang="zh-CN" sz="1200" dirty="0">
                <a:solidFill>
                  <a:srgbClr val="FF0000"/>
                </a:solidFill>
              </a:rPr>
              <a:t>软件测试的输入域的失效率很小</a:t>
            </a:r>
            <a:r>
              <a:rPr lang="en-US" altLang="zh-CN" sz="1200" dirty="0"/>
              <a:t>,</a:t>
            </a:r>
            <a:r>
              <a:rPr lang="zh-CN" altLang="zh-CN" sz="1200" dirty="0"/>
              <a:t>如果</a:t>
            </a:r>
            <a:r>
              <a:rPr lang="zh-CN" altLang="zh-CN" sz="1200" dirty="0">
                <a:solidFill>
                  <a:srgbClr val="FF0000"/>
                </a:solidFill>
              </a:rPr>
              <a:t>分区的失效率也比较低</a:t>
            </a:r>
            <a:r>
              <a:rPr lang="en-US" altLang="zh-CN" sz="1200" dirty="0"/>
              <a:t>(</a:t>
            </a:r>
            <a:r>
              <a:rPr lang="en-US" altLang="zh-CN" sz="1200" dirty="0" err="1"/>
              <a:t>gzip</a:t>
            </a:r>
            <a:r>
              <a:rPr lang="zh-CN" altLang="zh-CN" sz="1200" dirty="0"/>
              <a:t>实验</a:t>
            </a:r>
            <a:r>
              <a:rPr lang="en-US" altLang="zh-CN" sz="1200" dirty="0"/>
              <a:t>,grep</a:t>
            </a:r>
            <a:r>
              <a:rPr lang="zh-CN" altLang="zh-CN" sz="1200" dirty="0"/>
              <a:t>实验</a:t>
            </a:r>
            <a:r>
              <a:rPr lang="en-US" altLang="zh-CN" sz="1200" dirty="0"/>
              <a:t>,bash</a:t>
            </a:r>
            <a:r>
              <a:rPr lang="zh-CN" altLang="zh-CN" sz="1200" dirty="0"/>
              <a:t>实验分区的失效率都很低</a:t>
            </a:r>
            <a:r>
              <a:rPr lang="en-US" altLang="zh-CN" sz="1200" dirty="0"/>
              <a:t>)</a:t>
            </a:r>
            <a:r>
              <a:rPr lang="en-US" altLang="zh-CN" sz="1200" dirty="0">
                <a:solidFill>
                  <a:srgbClr val="FF0000"/>
                </a:solidFill>
              </a:rPr>
              <a:t>DRT,MDRT,RDRT</a:t>
            </a:r>
            <a:r>
              <a:rPr lang="zh-CN" altLang="zh-CN" sz="1200" dirty="0">
                <a:solidFill>
                  <a:srgbClr val="FF0000"/>
                </a:solidFill>
              </a:rPr>
              <a:t>在检测前几个缺陷时比</a:t>
            </a:r>
            <a:r>
              <a:rPr lang="en-US" altLang="zh-CN" sz="1200" dirty="0">
                <a:solidFill>
                  <a:srgbClr val="FF0000"/>
                </a:solidFill>
              </a:rPr>
              <a:t>RT</a:t>
            </a:r>
            <a:r>
              <a:rPr lang="zh-CN" altLang="en-US" sz="1200" dirty="0">
                <a:solidFill>
                  <a:srgbClr val="FF0000"/>
                </a:solidFill>
              </a:rPr>
              <a:t>策略</a:t>
            </a:r>
            <a:r>
              <a:rPr lang="zh-CN" altLang="zh-CN" sz="1200" dirty="0">
                <a:solidFill>
                  <a:srgbClr val="FF0000"/>
                </a:solidFill>
              </a:rPr>
              <a:t>效率更高</a:t>
            </a:r>
            <a:r>
              <a:rPr lang="en-US" altLang="zh-CN" sz="1200" dirty="0"/>
              <a:t>,</a:t>
            </a:r>
            <a:r>
              <a:rPr lang="zh-CN" altLang="zh-CN" sz="1200" dirty="0">
                <a:solidFill>
                  <a:srgbClr val="FF0000"/>
                </a:solidFill>
              </a:rPr>
              <a:t>继续检测</a:t>
            </a:r>
            <a:r>
              <a:rPr lang="zh-CN" altLang="en-US" sz="1200" dirty="0">
                <a:solidFill>
                  <a:srgbClr val="FF0000"/>
                </a:solidFill>
              </a:rPr>
              <a:t>缺陷时</a:t>
            </a:r>
            <a:r>
              <a:rPr lang="zh-CN" altLang="zh-CN" sz="1200" dirty="0">
                <a:solidFill>
                  <a:srgbClr val="FF0000"/>
                </a:solidFill>
              </a:rPr>
              <a:t>效率不如</a:t>
            </a:r>
            <a:r>
              <a:rPr lang="en-US" altLang="zh-CN" sz="1200" dirty="0">
                <a:solidFill>
                  <a:srgbClr val="FF0000"/>
                </a:solidFill>
              </a:rPr>
              <a:t>RT</a:t>
            </a:r>
            <a:r>
              <a:rPr lang="zh-CN" altLang="en-US" sz="1200" dirty="0">
                <a:solidFill>
                  <a:srgbClr val="FF0000"/>
                </a:solidFill>
              </a:rPr>
              <a:t>策略</a:t>
            </a:r>
            <a:r>
              <a:rPr lang="en-US" altLang="zh-CN" sz="1200" dirty="0"/>
              <a:t>.</a:t>
            </a:r>
            <a:r>
              <a:rPr lang="zh-CN" altLang="en-US" sz="1200" dirty="0"/>
              <a:t> 并且</a:t>
            </a:r>
            <a:r>
              <a:rPr lang="en-US" altLang="zh-CN" sz="1200" dirty="0">
                <a:solidFill>
                  <a:srgbClr val="FF0000"/>
                </a:solidFill>
              </a:rPr>
              <a:t>RDRT,MDRT</a:t>
            </a:r>
            <a:r>
              <a:rPr lang="zh-CN" altLang="zh-CN" sz="1200" dirty="0">
                <a:solidFill>
                  <a:srgbClr val="FF0000"/>
                </a:solidFill>
              </a:rPr>
              <a:t>比</a:t>
            </a:r>
            <a:r>
              <a:rPr lang="en-US" altLang="zh-CN" sz="1200" dirty="0">
                <a:solidFill>
                  <a:srgbClr val="FF0000"/>
                </a:solidFill>
              </a:rPr>
              <a:t>DRT,RPT</a:t>
            </a:r>
            <a:r>
              <a:rPr lang="zh-CN" altLang="zh-CN" sz="1200" dirty="0">
                <a:solidFill>
                  <a:srgbClr val="FF0000"/>
                </a:solidFill>
              </a:rPr>
              <a:t>具有更高的</a:t>
            </a:r>
            <a:r>
              <a:rPr lang="zh-CN" altLang="en-US" sz="1200" dirty="0">
                <a:solidFill>
                  <a:srgbClr val="FF0000"/>
                </a:solidFill>
              </a:rPr>
              <a:t>故障</a:t>
            </a:r>
            <a:r>
              <a:rPr lang="zh-CN" altLang="zh-CN" sz="1200" dirty="0">
                <a:solidFill>
                  <a:srgbClr val="FF0000"/>
                </a:solidFill>
              </a:rPr>
              <a:t>检测效率</a:t>
            </a:r>
            <a:endParaRPr lang="zh-CN" altLang="en-US" sz="1200" dirty="0">
              <a:solidFill>
                <a:srgbClr val="FF0000"/>
              </a:solidFill>
            </a:endParaRPr>
          </a:p>
        </p:txBody>
      </p:sp>
    </p:spTree>
    <p:extLst>
      <p:ext uri="{BB962C8B-B14F-4D97-AF65-F5344CB8AC3E}">
        <p14:creationId xmlns:p14="http://schemas.microsoft.com/office/powerpoint/2010/main" val="51583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4.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总结讨论</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17711" y="615886"/>
            <a:ext cx="1957357"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实验结论</a:t>
            </a:r>
          </a:p>
        </p:txBody>
      </p:sp>
      <p:sp>
        <p:nvSpPr>
          <p:cNvPr id="14"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5"/>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
          <p:cNvSpPr>
            <a:spLocks noChangeArrowheads="1"/>
          </p:cNvSpPr>
          <p:nvPr/>
        </p:nvSpPr>
        <p:spPr bwMode="auto">
          <a:xfrm>
            <a:off x="3048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Rectangle 2"/>
          <p:cNvSpPr>
            <a:spLocks noChangeArrowheads="1"/>
          </p:cNvSpPr>
          <p:nvPr/>
        </p:nvSpPr>
        <p:spPr bwMode="auto">
          <a:xfrm>
            <a:off x="45720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p:cNvSpPr txBox="1"/>
          <p:nvPr/>
        </p:nvSpPr>
        <p:spPr>
          <a:xfrm>
            <a:off x="1189408" y="1182532"/>
            <a:ext cx="438636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MDRT,RDRT,DRT</a:t>
            </a:r>
            <a:r>
              <a:rPr lang="zh-CN" altLang="en-US" dirty="0"/>
              <a:t>策略参数取值范围</a:t>
            </a:r>
          </a:p>
        </p:txBody>
      </p:sp>
      <p:sp>
        <p:nvSpPr>
          <p:cNvPr id="3" name="文本框 2"/>
          <p:cNvSpPr txBox="1"/>
          <p:nvPr/>
        </p:nvSpPr>
        <p:spPr>
          <a:xfrm>
            <a:off x="1496389" y="1613464"/>
            <a:ext cx="6237027" cy="523220"/>
          </a:xfrm>
          <a:prstGeom prst="rect">
            <a:avLst/>
          </a:prstGeom>
          <a:noFill/>
        </p:spPr>
        <p:txBody>
          <a:bodyPr wrap="square" rtlCol="0">
            <a:spAutoFit/>
          </a:bodyPr>
          <a:lstStyle/>
          <a:p>
            <a:r>
              <a:rPr lang="en-US" altLang="zh-CN" sz="1400" dirty="0"/>
              <a:t>MDRT</a:t>
            </a:r>
            <a:r>
              <a:rPr lang="zh-CN" altLang="zh-CN" sz="1400" dirty="0"/>
              <a:t>算法参数在</a:t>
            </a:r>
            <a:r>
              <a:rPr lang="en-US" altLang="zh-CN" sz="1400" dirty="0"/>
              <a:t>(0.35,0.5)</a:t>
            </a:r>
            <a:r>
              <a:rPr lang="zh-CN" altLang="zh-CN" sz="1400" dirty="0"/>
              <a:t>之间时具有较好的检测能力</a:t>
            </a:r>
            <a:r>
              <a:rPr lang="en-US" altLang="zh-CN" sz="1400" dirty="0"/>
              <a:t>.DRT,RDRT</a:t>
            </a:r>
            <a:r>
              <a:rPr lang="zh-CN" altLang="zh-CN" sz="1400" dirty="0"/>
              <a:t>算法在</a:t>
            </a:r>
            <a:r>
              <a:rPr lang="en-US" altLang="zh-CN" sz="1400" dirty="0"/>
              <a:t>(0.001,0.1)</a:t>
            </a:r>
            <a:r>
              <a:rPr lang="zh-CN" altLang="zh-CN" sz="1400" dirty="0"/>
              <a:t>之间具有较好的检测能力</a:t>
            </a:r>
            <a:endParaRPr lang="zh-CN" altLang="en-US" sz="1400" dirty="0"/>
          </a:p>
        </p:txBody>
      </p:sp>
      <p:sp>
        <p:nvSpPr>
          <p:cNvPr id="15" name="文本框 14"/>
          <p:cNvSpPr txBox="1"/>
          <p:nvPr/>
        </p:nvSpPr>
        <p:spPr>
          <a:xfrm>
            <a:off x="1189408" y="2190670"/>
            <a:ext cx="438636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MDRT,RDRT,DRT</a:t>
            </a:r>
            <a:r>
              <a:rPr lang="zh-CN" altLang="en-US" dirty="0"/>
              <a:t>策略初始概率分布</a:t>
            </a:r>
          </a:p>
        </p:txBody>
      </p:sp>
      <p:sp>
        <p:nvSpPr>
          <p:cNvPr id="7" name="文本框 6"/>
          <p:cNvSpPr txBox="1"/>
          <p:nvPr/>
        </p:nvSpPr>
        <p:spPr>
          <a:xfrm>
            <a:off x="1503685" y="2560002"/>
            <a:ext cx="6136628" cy="523220"/>
          </a:xfrm>
          <a:prstGeom prst="rect">
            <a:avLst/>
          </a:prstGeom>
          <a:noFill/>
        </p:spPr>
        <p:txBody>
          <a:bodyPr wrap="square" rtlCol="0">
            <a:spAutoFit/>
          </a:bodyPr>
          <a:lstStyle/>
          <a:p>
            <a:r>
              <a:rPr lang="zh-CN" altLang="en-US" sz="1400" dirty="0"/>
              <a:t>当</a:t>
            </a:r>
            <a:r>
              <a:rPr lang="en-US" altLang="zh-CN" sz="1400" dirty="0"/>
              <a:t>SUT</a:t>
            </a:r>
            <a:r>
              <a:rPr lang="zh-CN" altLang="en-US" sz="1400" dirty="0"/>
              <a:t>输入域的失效率比较低时</a:t>
            </a:r>
            <a:r>
              <a:rPr lang="en-US" altLang="zh-CN" sz="1400" dirty="0"/>
              <a:t>,</a:t>
            </a:r>
            <a:r>
              <a:rPr lang="zh-CN" altLang="en-US" sz="1400" dirty="0"/>
              <a:t>不均等初始概率分布的检测效率比均等的初始概率分布效率更高</a:t>
            </a:r>
          </a:p>
        </p:txBody>
      </p:sp>
      <p:sp>
        <p:nvSpPr>
          <p:cNvPr id="16" name="文本框 15"/>
          <p:cNvSpPr txBox="1"/>
          <p:nvPr/>
        </p:nvSpPr>
        <p:spPr>
          <a:xfrm>
            <a:off x="1189408" y="3198808"/>
            <a:ext cx="4386369"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dirty="0"/>
              <a:t>MDRT,RDRT,DRT</a:t>
            </a:r>
            <a:r>
              <a:rPr lang="zh-CN" altLang="en-US" dirty="0"/>
              <a:t>策略分区大小</a:t>
            </a:r>
          </a:p>
        </p:txBody>
      </p:sp>
      <p:sp>
        <p:nvSpPr>
          <p:cNvPr id="9" name="文本框 8"/>
          <p:cNvSpPr txBox="1"/>
          <p:nvPr/>
        </p:nvSpPr>
        <p:spPr>
          <a:xfrm>
            <a:off x="1503685" y="3683726"/>
            <a:ext cx="5936776" cy="307777"/>
          </a:xfrm>
          <a:prstGeom prst="rect">
            <a:avLst/>
          </a:prstGeom>
          <a:noFill/>
        </p:spPr>
        <p:txBody>
          <a:bodyPr wrap="square" rtlCol="0">
            <a:spAutoFit/>
          </a:bodyPr>
          <a:lstStyle/>
          <a:p>
            <a:r>
              <a:rPr lang="zh-CN" altLang="en-US" sz="1400" dirty="0"/>
              <a:t>当</a:t>
            </a:r>
            <a:r>
              <a:rPr lang="en-US" altLang="zh-CN" sz="1400" dirty="0"/>
              <a:t>SUT</a:t>
            </a:r>
            <a:r>
              <a:rPr lang="zh-CN" altLang="zh-CN" sz="1400" dirty="0"/>
              <a:t>输入域的失效率较小时</a:t>
            </a:r>
            <a:r>
              <a:rPr lang="en-US" altLang="zh-CN" sz="1400" dirty="0"/>
              <a:t>,</a:t>
            </a:r>
            <a:r>
              <a:rPr lang="zh-CN" altLang="zh-CN" sz="1400" dirty="0"/>
              <a:t>一般情况下</a:t>
            </a:r>
            <a:r>
              <a:rPr lang="en-US" altLang="zh-CN" sz="1400" dirty="0"/>
              <a:t>,</a:t>
            </a:r>
            <a:r>
              <a:rPr lang="zh-CN" altLang="zh-CN" sz="1400" dirty="0"/>
              <a:t>应当尽可能的细致的划分分区</a:t>
            </a:r>
            <a:endParaRPr lang="zh-CN" altLang="en-US" sz="1400" dirty="0"/>
          </a:p>
        </p:txBody>
      </p:sp>
    </p:spTree>
    <p:extLst>
      <p:ext uri="{BB962C8B-B14F-4D97-AF65-F5344CB8AC3E}">
        <p14:creationId xmlns:p14="http://schemas.microsoft.com/office/powerpoint/2010/main" val="83507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5" grpId="0"/>
      <p:bldP spid="7" grpId="0"/>
      <p:bldP spid="16"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flipH="1">
            <a:off x="-2080649" y="1341720"/>
            <a:ext cx="5393017" cy="5410201"/>
          </a:xfrm>
          <a:prstGeom prst="ellipse">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3" name="椭圆 2"/>
          <p:cNvSpPr/>
          <p:nvPr/>
        </p:nvSpPr>
        <p:spPr>
          <a:xfrm flipH="1">
            <a:off x="-2991288" y="-1363381"/>
            <a:ext cx="5393017" cy="5410201"/>
          </a:xfrm>
          <a:prstGeom prst="ellipse">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4" name="椭圆 3"/>
          <p:cNvSpPr/>
          <p:nvPr/>
        </p:nvSpPr>
        <p:spPr>
          <a:xfrm flipH="1">
            <a:off x="-3247945" y="-148591"/>
            <a:ext cx="5393017" cy="5410201"/>
          </a:xfrm>
          <a:prstGeom prst="ellipse">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5" name="椭圆 4"/>
          <p:cNvSpPr/>
          <p:nvPr/>
        </p:nvSpPr>
        <p:spPr>
          <a:xfrm flipH="1">
            <a:off x="-2365493" y="-3246120"/>
            <a:ext cx="5393017" cy="5410201"/>
          </a:xfrm>
          <a:prstGeom prst="ellipse">
            <a:avLst/>
          </a:prstGeom>
          <a:noFill/>
          <a:ln w="1270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nvGrpSpPr>
          <p:cNvPr id="6" name="组合 5"/>
          <p:cNvGrpSpPr/>
          <p:nvPr/>
        </p:nvGrpSpPr>
        <p:grpSpPr>
          <a:xfrm flipH="1">
            <a:off x="1089354" y="1047750"/>
            <a:ext cx="1864487" cy="1870428"/>
            <a:chOff x="304800" y="673100"/>
            <a:chExt cx="4000500" cy="4000500"/>
          </a:xfrm>
          <a:effectLst>
            <a:outerShdw blurRad="444500" dist="254000" dir="8100000" algn="tr" rotWithShape="0">
              <a:prstClr val="black">
                <a:alpha val="50000"/>
              </a:prstClr>
            </a:outerShdw>
          </a:effectLst>
        </p:grpSpPr>
        <p:sp>
          <p:nvSpPr>
            <p:cNvPr id="7"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solidFill>
              </a:endParaRPr>
            </a:p>
          </p:txBody>
        </p:sp>
        <p:sp>
          <p:nvSpPr>
            <p:cNvPr id="8" name="椭圆 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sp>
        <p:nvSpPr>
          <p:cNvPr id="9" name="椭圆 8"/>
          <p:cNvSpPr/>
          <p:nvPr/>
        </p:nvSpPr>
        <p:spPr>
          <a:xfrm flipH="1">
            <a:off x="3002627" y="3492542"/>
            <a:ext cx="675524" cy="677676"/>
          </a:xfrm>
          <a:prstGeom prst="ellipse">
            <a:avLst/>
          </a:prstGeom>
          <a:solidFill>
            <a:srgbClr val="0070C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10" name="椭圆 9"/>
          <p:cNvSpPr/>
          <p:nvPr/>
        </p:nvSpPr>
        <p:spPr>
          <a:xfrm flipH="1">
            <a:off x="2529333" y="709021"/>
            <a:ext cx="273904"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nvGrpSpPr>
          <p:cNvPr id="11" name="组合 10"/>
          <p:cNvGrpSpPr/>
          <p:nvPr/>
        </p:nvGrpSpPr>
        <p:grpSpPr>
          <a:xfrm flipH="1">
            <a:off x="-458965" y="2868208"/>
            <a:ext cx="300104" cy="301060"/>
            <a:chOff x="304800" y="673100"/>
            <a:chExt cx="4000500" cy="4000500"/>
          </a:xfrm>
          <a:solidFill>
            <a:srgbClr val="0070C0"/>
          </a:solidFill>
          <a:effectLst>
            <a:outerShdw blurRad="381000" dist="152400" dir="8100000" algn="tr" rotWithShape="0">
              <a:prstClr val="black">
                <a:alpha val="70000"/>
              </a:prstClr>
            </a:outerShdw>
          </a:effectLst>
        </p:grpSpPr>
        <p:sp>
          <p:nvSpPr>
            <p:cNvPr id="12" name="同心圆 27"/>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solidFill>
              </a:endParaRPr>
            </a:p>
          </p:txBody>
        </p:sp>
        <p:sp>
          <p:nvSpPr>
            <p:cNvPr id="13" name="椭圆 12"/>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grpSp>
        <p:nvGrpSpPr>
          <p:cNvPr id="14" name="组合 13"/>
          <p:cNvGrpSpPr/>
          <p:nvPr/>
        </p:nvGrpSpPr>
        <p:grpSpPr>
          <a:xfrm flipH="1">
            <a:off x="-1248570" y="1517318"/>
            <a:ext cx="621921" cy="623903"/>
            <a:chOff x="304800" y="673100"/>
            <a:chExt cx="4000500" cy="4000500"/>
          </a:xfrm>
          <a:effectLst>
            <a:outerShdw blurRad="317500" dist="190500" dir="8100000" algn="tr" rotWithShape="0">
              <a:prstClr val="black">
                <a:alpha val="50000"/>
              </a:prstClr>
            </a:outerShdw>
          </a:effectLst>
        </p:grpSpPr>
        <p:sp>
          <p:nvSpPr>
            <p:cNvPr id="15"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solidFill>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grpSp>
        <p:nvGrpSpPr>
          <p:cNvPr id="17" name="组合 16"/>
          <p:cNvGrpSpPr/>
          <p:nvPr/>
        </p:nvGrpSpPr>
        <p:grpSpPr>
          <a:xfrm flipH="1">
            <a:off x="1804601" y="3566204"/>
            <a:ext cx="219079" cy="219777"/>
            <a:chOff x="304800" y="673100"/>
            <a:chExt cx="4000500" cy="4000500"/>
          </a:xfrm>
          <a:effectLst>
            <a:outerShdw blurRad="381000" dist="152400" dir="8100000" algn="tr" rotWithShape="0">
              <a:prstClr val="black">
                <a:alpha val="70000"/>
              </a:prstClr>
            </a:outerShdw>
          </a:effectLst>
        </p:grpSpPr>
        <p:sp>
          <p:nvSpPr>
            <p:cNvPr id="18"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solidFill>
              </a:endParaRPr>
            </a:p>
          </p:txBody>
        </p:sp>
        <p:sp>
          <p:nvSpPr>
            <p:cNvPr id="19" name="椭圆 1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grpSp>
        <p:nvGrpSpPr>
          <p:cNvPr id="20" name="组合 19"/>
          <p:cNvGrpSpPr/>
          <p:nvPr/>
        </p:nvGrpSpPr>
        <p:grpSpPr>
          <a:xfrm flipH="1">
            <a:off x="4097898" y="4550349"/>
            <a:ext cx="287005" cy="287919"/>
            <a:chOff x="304800" y="673100"/>
            <a:chExt cx="4000500" cy="4000500"/>
          </a:xfrm>
          <a:effectLst>
            <a:outerShdw blurRad="381000" dist="152400" dir="8100000" algn="tr" rotWithShape="0">
              <a:prstClr val="black">
                <a:alpha val="70000"/>
              </a:prstClr>
            </a:outerShdw>
          </a:effectLst>
        </p:grpSpPr>
        <p:sp>
          <p:nvSpPr>
            <p:cNvPr id="21"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solidFill>
              </a:endParaRPr>
            </a:p>
          </p:txBody>
        </p:sp>
        <p:sp>
          <p:nvSpPr>
            <p:cNvPr id="22" name="椭圆 2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sp>
        <p:nvSpPr>
          <p:cNvPr id="23" name="椭圆 22"/>
          <p:cNvSpPr/>
          <p:nvPr/>
        </p:nvSpPr>
        <p:spPr>
          <a:xfrm flipH="1">
            <a:off x="-98182" y="1256158"/>
            <a:ext cx="273904" cy="274777"/>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
        <p:nvSpPr>
          <p:cNvPr id="24" name="椭圆 23"/>
          <p:cNvSpPr/>
          <p:nvPr/>
        </p:nvSpPr>
        <p:spPr>
          <a:xfrm flipH="1">
            <a:off x="24303" y="4712267"/>
            <a:ext cx="136953" cy="137389"/>
          </a:xfrm>
          <a:prstGeom prst="ellipse">
            <a:avLst/>
          </a:prstGeom>
          <a:solidFill>
            <a:srgbClr val="0070C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nvGrpSpPr>
          <p:cNvPr id="25" name="组合 24"/>
          <p:cNvGrpSpPr/>
          <p:nvPr/>
        </p:nvGrpSpPr>
        <p:grpSpPr>
          <a:xfrm flipH="1">
            <a:off x="316549" y="3324810"/>
            <a:ext cx="821990" cy="824609"/>
            <a:chOff x="304800" y="673100"/>
            <a:chExt cx="4000500" cy="4000500"/>
          </a:xfrm>
          <a:effectLst>
            <a:outerShdw blurRad="317500" dist="190500" dir="8100000" algn="tr" rotWithShape="0">
              <a:prstClr val="black">
                <a:alpha val="50000"/>
              </a:prstClr>
            </a:outerShdw>
          </a:effectLst>
        </p:grpSpPr>
        <p:sp>
          <p:nvSpPr>
            <p:cNvPr id="26"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black"/>
                </a:solidFill>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sp>
        <p:nvSpPr>
          <p:cNvPr id="48" name="TextBox 81"/>
          <p:cNvSpPr txBox="1"/>
          <p:nvPr/>
        </p:nvSpPr>
        <p:spPr>
          <a:xfrm>
            <a:off x="3884797" y="2164081"/>
            <a:ext cx="4478094" cy="707886"/>
          </a:xfrm>
          <a:prstGeom prst="rect">
            <a:avLst/>
          </a:prstGeom>
          <a:noFill/>
        </p:spPr>
        <p:txBody>
          <a:bodyPr wrap="square" rtlCol="0">
            <a:spAutoFit/>
          </a:bodyPr>
          <a:lstStyle/>
          <a:p>
            <a:pPr algn="ctr">
              <a:defRPr/>
            </a:pPr>
            <a:r>
              <a:rPr lang="zh-CN" altLang="en-US" sz="4000" b="1" dirty="0">
                <a:solidFill>
                  <a:schemeClr val="accent1">
                    <a:lumMod val="75000"/>
                  </a:schemeClr>
                </a:solidFill>
              </a:rPr>
              <a:t>谢谢！</a:t>
            </a:r>
          </a:p>
        </p:txBody>
      </p:sp>
    </p:spTree>
    <p:extLst>
      <p:ext uri="{BB962C8B-B14F-4D97-AF65-F5344CB8AC3E}">
        <p14:creationId xmlns:p14="http://schemas.microsoft.com/office/powerpoint/2010/main" val="15230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10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40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childTnLst>
                          </p:cTn>
                        </p:par>
                        <p:par>
                          <p:cTn id="21" fill="hold">
                            <p:stCondLst>
                              <p:cond delay="9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2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20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20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20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ppt_x"/>
                                          </p:val>
                                        </p:tav>
                                        <p:tav tm="100000">
                                          <p:val>
                                            <p:strVal val="#ppt_x"/>
                                          </p:val>
                                        </p:tav>
                                      </p:tavLst>
                                    </p:anim>
                                    <p:anim calcmode="lin" valueType="num">
                                      <p:cBhvr additive="base">
                                        <p:cTn id="57" dur="500" fill="hold"/>
                                        <p:tgtEl>
                                          <p:spTgt spid="20"/>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500" fill="hold"/>
                                        <p:tgtEl>
                                          <p:spTgt spid="6"/>
                                        </p:tgtEl>
                                        <p:attrNameLst>
                                          <p:attrName>ppt_x</p:attrName>
                                        </p:attrNameLst>
                                      </p:cBhvr>
                                      <p:tavLst>
                                        <p:tav tm="0">
                                          <p:val>
                                            <p:strVal val="#ppt_x"/>
                                          </p:val>
                                        </p:tav>
                                        <p:tav tm="100000">
                                          <p:val>
                                            <p:strVal val="#ppt_x"/>
                                          </p:val>
                                        </p:tav>
                                      </p:tavLst>
                                    </p:anim>
                                    <p:anim calcmode="lin" valueType="num">
                                      <p:cBhvr additive="base">
                                        <p:cTn id="61" dur="50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600"/>
                            </p:stCondLst>
                            <p:childTnLst>
                              <p:par>
                                <p:cTn id="63" presetID="22" presetClass="entr" presetSubtype="8" fill="hold" grpId="0" nodeType="after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wipe(left)">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9" grpId="0" animBg="1"/>
      <p:bldP spid="10" grpId="0" animBg="1"/>
      <p:bldP spid="23" grpId="0" animBg="1"/>
      <p:bldP spid="24" grpId="0" animBg="1"/>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46312" y="786653"/>
            <a:ext cx="3590364"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随机测试</a:t>
            </a:r>
            <a:r>
              <a:rPr lang="en-US" altLang="zh-CN" sz="2400" dirty="0">
                <a:latin typeface="Georgia" panose="02040502050405020303" pitchFamily="18" charset="0"/>
                <a:ea typeface="黑体" panose="02010609060101010101" pitchFamily="49" charset="-122"/>
              </a:rPr>
              <a:t>(RT)</a:t>
            </a:r>
            <a:endParaRPr lang="zh-CN" altLang="en-US" sz="2400" dirty="0">
              <a:latin typeface="Georgia" panose="02040502050405020303" pitchFamily="18" charset="0"/>
              <a:ea typeface="黑体" panose="02010609060101010101" pitchFamily="49" charset="-122"/>
            </a:endParaRPr>
          </a:p>
        </p:txBody>
      </p:sp>
      <p:sp>
        <p:nvSpPr>
          <p:cNvPr id="8" name="文本框 7"/>
          <p:cNvSpPr txBox="1"/>
          <p:nvPr/>
        </p:nvSpPr>
        <p:spPr>
          <a:xfrm>
            <a:off x="746312" y="2593611"/>
            <a:ext cx="3590364"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分区测试</a:t>
            </a:r>
            <a:r>
              <a:rPr lang="en-US" altLang="zh-CN" sz="2400" dirty="0">
                <a:latin typeface="Georgia" panose="02040502050405020303" pitchFamily="18" charset="0"/>
                <a:ea typeface="黑体" panose="02010609060101010101" pitchFamily="49" charset="-122"/>
              </a:rPr>
              <a:t>(PT)</a:t>
            </a:r>
            <a:endParaRPr lang="zh-CN" altLang="en-US" sz="2400" dirty="0">
              <a:latin typeface="Georgia" panose="02040502050405020303" pitchFamily="18" charset="0"/>
              <a:ea typeface="黑体" panose="02010609060101010101" pitchFamily="49" charset="-122"/>
            </a:endParaRPr>
          </a:p>
        </p:txBody>
      </p:sp>
      <p:sp>
        <p:nvSpPr>
          <p:cNvPr id="5" name="文本框 4"/>
          <p:cNvSpPr txBox="1"/>
          <p:nvPr/>
        </p:nvSpPr>
        <p:spPr>
          <a:xfrm>
            <a:off x="1089212" y="1583327"/>
            <a:ext cx="7133564" cy="923330"/>
          </a:xfrm>
          <a:prstGeom prst="rect">
            <a:avLst/>
          </a:prstGeom>
          <a:noFill/>
        </p:spPr>
        <p:txBody>
          <a:bodyPr wrap="square" rtlCol="0">
            <a:spAutoFit/>
          </a:bodyPr>
          <a:lstStyle/>
          <a:p>
            <a:r>
              <a:rPr lang="zh-CN" altLang="en-US" dirty="0"/>
              <a:t>从</a:t>
            </a:r>
            <a:r>
              <a:rPr lang="en-US" altLang="zh-CN" dirty="0"/>
              <a:t>SUT</a:t>
            </a:r>
            <a:r>
              <a:rPr lang="zh-CN" altLang="en-US" dirty="0"/>
              <a:t>的输入域中按照</a:t>
            </a:r>
            <a:r>
              <a:rPr lang="zh-CN" altLang="en-US" dirty="0">
                <a:solidFill>
                  <a:srgbClr val="FF0000"/>
                </a:solidFill>
              </a:rPr>
              <a:t>统一的或者不统一</a:t>
            </a:r>
            <a:r>
              <a:rPr lang="zh-CN" altLang="en-US" dirty="0"/>
              <a:t>的概率分布随机选取测试用例并执行</a:t>
            </a:r>
            <a:br>
              <a:rPr lang="en-US" altLang="zh-CN" dirty="0"/>
            </a:br>
            <a:endParaRPr lang="zh-CN" altLang="en-US" dirty="0"/>
          </a:p>
        </p:txBody>
      </p:sp>
      <p:sp>
        <p:nvSpPr>
          <p:cNvPr id="6" name="文本框 5"/>
          <p:cNvSpPr txBox="1"/>
          <p:nvPr/>
        </p:nvSpPr>
        <p:spPr>
          <a:xfrm>
            <a:off x="1089212" y="3294246"/>
            <a:ext cx="7133564" cy="646331"/>
          </a:xfrm>
          <a:prstGeom prst="rect">
            <a:avLst/>
          </a:prstGeom>
          <a:noFill/>
        </p:spPr>
        <p:txBody>
          <a:bodyPr wrap="square" rtlCol="0">
            <a:spAutoFit/>
          </a:bodyPr>
          <a:lstStyle/>
          <a:p>
            <a:r>
              <a:rPr lang="zh-CN" altLang="en-US" dirty="0"/>
              <a:t>将软件的输入域以某种策略划分成多个不相交的分区</a:t>
            </a:r>
            <a:r>
              <a:rPr lang="en-US" altLang="zh-CN" dirty="0"/>
              <a:t>,</a:t>
            </a:r>
            <a:r>
              <a:rPr lang="zh-CN" altLang="en-US" dirty="0"/>
              <a:t>每一个分区至少选取一个测试用例执行</a:t>
            </a:r>
          </a:p>
        </p:txBody>
      </p:sp>
    </p:spTree>
    <p:extLst>
      <p:ext uri="{BB962C8B-B14F-4D97-AF65-F5344CB8AC3E}">
        <p14:creationId xmlns:p14="http://schemas.microsoft.com/office/powerpoint/2010/main" val="386360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46312" y="786653"/>
            <a:ext cx="3966882"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RT</a:t>
            </a:r>
            <a:r>
              <a:rPr lang="zh-CN" altLang="en-US" sz="2400" dirty="0">
                <a:latin typeface="Georgia" panose="02040502050405020303" pitchFamily="18" charset="0"/>
                <a:ea typeface="黑体" panose="02010609060101010101" pitchFamily="49" charset="-122"/>
              </a:rPr>
              <a:t>策略和</a:t>
            </a:r>
            <a:r>
              <a:rPr lang="en-US" altLang="zh-CN" sz="2400" dirty="0">
                <a:latin typeface="Georgia" panose="02040502050405020303" pitchFamily="18" charset="0"/>
                <a:ea typeface="黑体" panose="02010609060101010101" pitchFamily="49" charset="-122"/>
              </a:rPr>
              <a:t>PT</a:t>
            </a:r>
            <a:r>
              <a:rPr lang="zh-CN" altLang="en-US" sz="2400" dirty="0">
                <a:latin typeface="Georgia" panose="02040502050405020303" pitchFamily="18" charset="0"/>
                <a:ea typeface="黑体" panose="02010609060101010101" pitchFamily="49" charset="-122"/>
              </a:rPr>
              <a:t>策略的比较</a:t>
            </a:r>
          </a:p>
        </p:txBody>
      </p:sp>
      <p:sp>
        <p:nvSpPr>
          <p:cNvPr id="51" name="椭圆 50"/>
          <p:cNvSpPr>
            <a:spLocks noChangeAspect="1"/>
          </p:cNvSpPr>
          <p:nvPr/>
        </p:nvSpPr>
        <p:spPr>
          <a:xfrm>
            <a:off x="5490185" y="2932527"/>
            <a:ext cx="434401" cy="434401"/>
          </a:xfrm>
          <a:prstGeom prst="ellipse">
            <a:avLst/>
          </a:prstGeom>
          <a:solidFill>
            <a:schemeClr val="tx1"/>
          </a:solidFill>
          <a:ln w="12700" cap="flat" cmpd="sng" algn="ctr">
            <a:noFill/>
            <a:prstDash val="solid"/>
            <a:miter lim="800000"/>
          </a:ln>
          <a:effectLst/>
        </p:spPr>
        <p:txBody>
          <a:bodyPr anchor="ctr"/>
          <a:lstStyle/>
          <a:p>
            <a:pPr algn="ctr" defTabSz="685800">
              <a:defRPr/>
            </a:pPr>
            <a:endParaRPr lang="zh-CN" altLang="en-US" sz="1050" kern="0">
              <a:solidFill>
                <a:sysClr val="window" lastClr="FFFFFF"/>
              </a:solidFill>
              <a:latin typeface="Calibri"/>
              <a:ea typeface="微软雅黑"/>
            </a:endParaRPr>
          </a:p>
        </p:txBody>
      </p:sp>
      <p:sp>
        <p:nvSpPr>
          <p:cNvPr id="52" name="椭圆 51"/>
          <p:cNvSpPr>
            <a:spLocks noChangeAspect="1"/>
          </p:cNvSpPr>
          <p:nvPr/>
        </p:nvSpPr>
        <p:spPr>
          <a:xfrm>
            <a:off x="3315308" y="2932527"/>
            <a:ext cx="433445" cy="434401"/>
          </a:xfrm>
          <a:prstGeom prst="ellipse">
            <a:avLst/>
          </a:prstGeom>
          <a:solidFill>
            <a:schemeClr val="bg2">
              <a:lumMod val="50000"/>
            </a:schemeClr>
          </a:solidFill>
          <a:ln w="12700" cap="flat" cmpd="sng" algn="ctr">
            <a:noFill/>
            <a:prstDash val="solid"/>
            <a:miter lim="800000"/>
          </a:ln>
          <a:effectLst/>
        </p:spPr>
        <p:txBody>
          <a:bodyPr anchor="ctr"/>
          <a:lstStyle/>
          <a:p>
            <a:pPr algn="ctr" defTabSz="685800">
              <a:defRPr/>
            </a:pPr>
            <a:endParaRPr lang="zh-CN" altLang="en-US" sz="1050" kern="0">
              <a:solidFill>
                <a:sysClr val="window" lastClr="FFFFFF"/>
              </a:solidFill>
              <a:latin typeface="Calibri"/>
              <a:ea typeface="微软雅黑"/>
            </a:endParaRPr>
          </a:p>
        </p:txBody>
      </p:sp>
      <p:cxnSp>
        <p:nvCxnSpPr>
          <p:cNvPr id="53" name="直接连接符 52"/>
          <p:cNvCxnSpPr>
            <a:stCxn id="52" idx="6"/>
            <a:endCxn id="51" idx="2"/>
          </p:cNvCxnSpPr>
          <p:nvPr/>
        </p:nvCxnSpPr>
        <p:spPr>
          <a:xfrm>
            <a:off x="3748753" y="3149727"/>
            <a:ext cx="1741432" cy="0"/>
          </a:xfrm>
          <a:prstGeom prst="line">
            <a:avLst/>
          </a:prstGeom>
          <a:noFill/>
          <a:ln w="12700" cap="flat" cmpd="sng" algn="ctr">
            <a:solidFill>
              <a:sysClr val="window" lastClr="FFFFFF">
                <a:lumMod val="65000"/>
              </a:sysClr>
            </a:solidFill>
            <a:prstDash val="solid"/>
            <a:miter lim="800000"/>
            <a:headEnd type="oval" w="med" len="med"/>
            <a:tailEnd type="oval" w="med" len="med"/>
          </a:ln>
          <a:effectLst/>
        </p:spPr>
      </p:cxnSp>
      <p:sp>
        <p:nvSpPr>
          <p:cNvPr id="54" name="椭圆 53"/>
          <p:cNvSpPr>
            <a:spLocks noChangeAspect="1"/>
          </p:cNvSpPr>
          <p:nvPr/>
        </p:nvSpPr>
        <p:spPr>
          <a:xfrm>
            <a:off x="5490185" y="2101042"/>
            <a:ext cx="434401" cy="433445"/>
          </a:xfrm>
          <a:prstGeom prst="ellipse">
            <a:avLst/>
          </a:prstGeom>
          <a:solidFill>
            <a:schemeClr val="bg2">
              <a:lumMod val="50000"/>
            </a:schemeClr>
          </a:solidFill>
          <a:ln w="12700" cap="flat" cmpd="sng" algn="ctr">
            <a:noFill/>
            <a:prstDash val="solid"/>
            <a:miter lim="800000"/>
          </a:ln>
          <a:effectLst/>
        </p:spPr>
        <p:txBody>
          <a:bodyPr anchor="ctr"/>
          <a:lstStyle/>
          <a:p>
            <a:pPr algn="ctr" defTabSz="685800">
              <a:defRPr/>
            </a:pPr>
            <a:endParaRPr lang="zh-CN" altLang="en-US" sz="1050" kern="0">
              <a:solidFill>
                <a:sysClr val="window" lastClr="FFFFFF"/>
              </a:solidFill>
              <a:latin typeface="Calibri"/>
              <a:ea typeface="微软雅黑"/>
            </a:endParaRPr>
          </a:p>
        </p:txBody>
      </p:sp>
      <p:sp>
        <p:nvSpPr>
          <p:cNvPr id="55" name="椭圆 54"/>
          <p:cNvSpPr>
            <a:spLocks noChangeAspect="1"/>
          </p:cNvSpPr>
          <p:nvPr/>
        </p:nvSpPr>
        <p:spPr>
          <a:xfrm>
            <a:off x="5490185" y="3764970"/>
            <a:ext cx="434401" cy="433444"/>
          </a:xfrm>
          <a:prstGeom prst="ellipse">
            <a:avLst/>
          </a:prstGeom>
          <a:solidFill>
            <a:schemeClr val="bg2">
              <a:lumMod val="50000"/>
            </a:schemeClr>
          </a:solidFill>
          <a:ln w="12700" cap="flat" cmpd="sng" algn="ctr">
            <a:noFill/>
            <a:prstDash val="solid"/>
            <a:miter lim="800000"/>
          </a:ln>
          <a:effectLst/>
        </p:spPr>
        <p:txBody>
          <a:bodyPr anchor="ctr"/>
          <a:lstStyle/>
          <a:p>
            <a:pPr algn="ctr" defTabSz="685800">
              <a:defRPr/>
            </a:pPr>
            <a:endParaRPr lang="zh-CN" altLang="en-US" sz="1050" kern="0">
              <a:solidFill>
                <a:sysClr val="window" lastClr="FFFFFF"/>
              </a:solidFill>
              <a:latin typeface="Calibri"/>
              <a:ea typeface="微软雅黑"/>
            </a:endParaRPr>
          </a:p>
        </p:txBody>
      </p:sp>
      <p:sp>
        <p:nvSpPr>
          <p:cNvPr id="56" name="椭圆 55"/>
          <p:cNvSpPr>
            <a:spLocks noChangeAspect="1"/>
          </p:cNvSpPr>
          <p:nvPr/>
        </p:nvSpPr>
        <p:spPr>
          <a:xfrm>
            <a:off x="3315308" y="2101042"/>
            <a:ext cx="433445" cy="433445"/>
          </a:xfrm>
          <a:prstGeom prst="ellipse">
            <a:avLst/>
          </a:prstGeom>
          <a:solidFill>
            <a:srgbClr val="E7E6E6">
              <a:lumMod val="25000"/>
            </a:srgbClr>
          </a:solidFill>
          <a:ln w="12700" cap="flat" cmpd="sng" algn="ctr">
            <a:noFill/>
            <a:prstDash val="solid"/>
            <a:miter lim="800000"/>
          </a:ln>
          <a:effectLst/>
        </p:spPr>
        <p:txBody>
          <a:bodyPr anchor="ctr"/>
          <a:lstStyle/>
          <a:p>
            <a:pPr algn="ctr" defTabSz="685800">
              <a:defRPr/>
            </a:pPr>
            <a:endParaRPr lang="zh-CN" altLang="en-US" sz="1050" kern="0">
              <a:solidFill>
                <a:sysClr val="window" lastClr="FFFFFF"/>
              </a:solidFill>
              <a:latin typeface="Calibri"/>
              <a:ea typeface="微软雅黑"/>
            </a:endParaRPr>
          </a:p>
        </p:txBody>
      </p:sp>
      <p:sp>
        <p:nvSpPr>
          <p:cNvPr id="57" name="椭圆 56"/>
          <p:cNvSpPr>
            <a:spLocks noChangeAspect="1"/>
          </p:cNvSpPr>
          <p:nvPr/>
        </p:nvSpPr>
        <p:spPr>
          <a:xfrm>
            <a:off x="3315308" y="3764970"/>
            <a:ext cx="433445" cy="433444"/>
          </a:xfrm>
          <a:prstGeom prst="ellipse">
            <a:avLst/>
          </a:prstGeom>
          <a:solidFill>
            <a:srgbClr val="E7E6E6">
              <a:lumMod val="25000"/>
            </a:srgbClr>
          </a:solidFill>
          <a:ln w="12700" cap="flat" cmpd="sng" algn="ctr">
            <a:noFill/>
            <a:prstDash val="solid"/>
            <a:miter lim="800000"/>
          </a:ln>
          <a:effectLst/>
        </p:spPr>
        <p:txBody>
          <a:bodyPr anchor="ctr"/>
          <a:lstStyle/>
          <a:p>
            <a:pPr algn="ctr" defTabSz="685800">
              <a:defRPr/>
            </a:pPr>
            <a:endParaRPr lang="zh-CN" altLang="en-US" sz="1050" kern="0">
              <a:solidFill>
                <a:sysClr val="window" lastClr="FFFFFF"/>
              </a:solidFill>
              <a:latin typeface="Calibri"/>
              <a:ea typeface="微软雅黑"/>
            </a:endParaRPr>
          </a:p>
        </p:txBody>
      </p:sp>
      <p:cxnSp>
        <p:nvCxnSpPr>
          <p:cNvPr id="59" name="肘形连接符 42"/>
          <p:cNvCxnSpPr>
            <a:stCxn id="56" idx="6"/>
            <a:endCxn id="51" idx="2"/>
          </p:cNvCxnSpPr>
          <p:nvPr/>
        </p:nvCxnSpPr>
        <p:spPr>
          <a:xfrm>
            <a:off x="3748753" y="2318242"/>
            <a:ext cx="344459" cy="547307"/>
          </a:xfrm>
          <a:prstGeom prst="bentConnector2">
            <a:avLst/>
          </a:prstGeom>
          <a:noFill/>
          <a:ln w="12700" cap="flat" cmpd="sng" algn="ctr">
            <a:solidFill>
              <a:sysClr val="window" lastClr="FFFFFF">
                <a:lumMod val="65000"/>
              </a:sysClr>
            </a:solidFill>
            <a:prstDash val="solid"/>
            <a:miter lim="800000"/>
            <a:headEnd type="oval" w="med" len="med"/>
            <a:tailEnd type="none" w="med" len="med"/>
          </a:ln>
          <a:effectLst/>
        </p:spPr>
      </p:cxnSp>
      <p:cxnSp>
        <p:nvCxnSpPr>
          <p:cNvPr id="60" name="肘形连接符 43"/>
          <p:cNvCxnSpPr>
            <a:stCxn id="54" idx="2"/>
            <a:endCxn id="51" idx="2"/>
          </p:cNvCxnSpPr>
          <p:nvPr/>
        </p:nvCxnSpPr>
        <p:spPr>
          <a:xfrm rot="10800000" flipV="1">
            <a:off x="5178257" y="2318242"/>
            <a:ext cx="311927" cy="547307"/>
          </a:xfrm>
          <a:prstGeom prst="bentConnector2">
            <a:avLst/>
          </a:prstGeom>
          <a:noFill/>
          <a:ln w="12700" cap="flat" cmpd="sng" algn="ctr">
            <a:solidFill>
              <a:sysClr val="window" lastClr="FFFFFF">
                <a:lumMod val="65000"/>
              </a:sysClr>
            </a:solidFill>
            <a:prstDash val="solid"/>
            <a:miter lim="800000"/>
            <a:headEnd type="oval" w="med" len="med"/>
            <a:tailEnd type="none" w="med" len="med"/>
          </a:ln>
          <a:effectLst/>
        </p:spPr>
      </p:cxnSp>
      <p:cxnSp>
        <p:nvCxnSpPr>
          <p:cNvPr id="62" name="肘形连接符 45"/>
          <p:cNvCxnSpPr>
            <a:stCxn id="57" idx="6"/>
            <a:endCxn id="51" idx="2"/>
          </p:cNvCxnSpPr>
          <p:nvPr/>
        </p:nvCxnSpPr>
        <p:spPr>
          <a:xfrm flipV="1">
            <a:off x="3748753" y="3474094"/>
            <a:ext cx="344459" cy="508076"/>
          </a:xfrm>
          <a:prstGeom prst="bentConnector2">
            <a:avLst/>
          </a:prstGeom>
          <a:noFill/>
          <a:ln w="12700" cap="flat" cmpd="sng" algn="ctr">
            <a:solidFill>
              <a:sysClr val="window" lastClr="FFFFFF">
                <a:lumMod val="65000"/>
              </a:sysClr>
            </a:solidFill>
            <a:prstDash val="solid"/>
            <a:miter lim="800000"/>
            <a:headEnd type="oval" w="med" len="med"/>
            <a:tailEnd type="none" w="med" len="med"/>
          </a:ln>
          <a:effectLst/>
        </p:spPr>
      </p:cxnSp>
      <p:cxnSp>
        <p:nvCxnSpPr>
          <p:cNvPr id="63" name="肘形连接符 46"/>
          <p:cNvCxnSpPr>
            <a:stCxn id="55" idx="2"/>
            <a:endCxn id="51" idx="2"/>
          </p:cNvCxnSpPr>
          <p:nvPr/>
        </p:nvCxnSpPr>
        <p:spPr>
          <a:xfrm rot="10800000">
            <a:off x="5178257" y="3474094"/>
            <a:ext cx="311927" cy="508076"/>
          </a:xfrm>
          <a:prstGeom prst="bentConnector2">
            <a:avLst/>
          </a:prstGeom>
          <a:noFill/>
          <a:ln w="12700" cap="flat" cmpd="sng" algn="ctr">
            <a:solidFill>
              <a:sysClr val="window" lastClr="FFFFFF">
                <a:lumMod val="65000"/>
              </a:sysClr>
            </a:solidFill>
            <a:prstDash val="solid"/>
            <a:miter lim="800000"/>
            <a:headEnd type="oval" w="med" len="med"/>
            <a:tailEnd type="none" w="med" len="med"/>
          </a:ln>
          <a:effectLst/>
        </p:spPr>
      </p:cxnSp>
      <p:sp>
        <p:nvSpPr>
          <p:cNvPr id="64" name="文本框 63"/>
          <p:cNvSpPr txBox="1">
            <a:spLocks noChangeArrowheads="1"/>
          </p:cNvSpPr>
          <p:nvPr/>
        </p:nvSpPr>
        <p:spPr bwMode="auto">
          <a:xfrm>
            <a:off x="3387469" y="2178545"/>
            <a:ext cx="2776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微软雅黑" pitchFamily="34" charset="-122"/>
              </a:defRPr>
            </a:lvl1pPr>
            <a:lvl2pPr>
              <a:defRPr sz="2400">
                <a:solidFill>
                  <a:schemeClr val="tx1"/>
                </a:solidFill>
                <a:latin typeface="Calibri" pitchFamily="34" charset="0"/>
                <a:ea typeface="微软雅黑" pitchFamily="34" charset="-122"/>
              </a:defRPr>
            </a:lvl2pPr>
            <a:lvl3pPr>
              <a:defRPr sz="20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spcAft>
                <a:spcPct val="0"/>
              </a:spcAft>
              <a:defRPr sz="2000">
                <a:solidFill>
                  <a:schemeClr val="tx1"/>
                </a:solidFill>
                <a:latin typeface="Calibri" pitchFamily="34" charset="0"/>
                <a:ea typeface="微软雅黑" pitchFamily="34" charset="-122"/>
              </a:defRPr>
            </a:lvl6pPr>
            <a:lvl7pPr eaLnBrk="0" fontAlgn="base" hangingPunct="0">
              <a:spcAft>
                <a:spcPct val="0"/>
              </a:spcAft>
              <a:defRPr sz="2000">
                <a:solidFill>
                  <a:schemeClr val="tx1"/>
                </a:solidFill>
                <a:latin typeface="Calibri" pitchFamily="34" charset="0"/>
                <a:ea typeface="微软雅黑" pitchFamily="34" charset="-122"/>
              </a:defRPr>
            </a:lvl7pPr>
            <a:lvl8pPr eaLnBrk="0" fontAlgn="base" hangingPunct="0">
              <a:spcAft>
                <a:spcPct val="0"/>
              </a:spcAft>
              <a:defRPr sz="2000">
                <a:solidFill>
                  <a:schemeClr val="tx1"/>
                </a:solidFill>
                <a:latin typeface="Calibri" pitchFamily="34" charset="0"/>
                <a:ea typeface="微软雅黑" pitchFamily="34" charset="-122"/>
              </a:defRPr>
            </a:lvl8pPr>
            <a:lvl9pPr eaLnBrk="0" fontAlgn="base" hangingPunct="0">
              <a:spcAft>
                <a:spcPct val="0"/>
              </a:spcAft>
              <a:defRPr sz="2000">
                <a:solidFill>
                  <a:schemeClr val="tx1"/>
                </a:solidFill>
                <a:latin typeface="Calibri" pitchFamily="34" charset="0"/>
                <a:ea typeface="微软雅黑" pitchFamily="34" charset="-122"/>
              </a:defRPr>
            </a:lvl9pPr>
          </a:lstStyle>
          <a:p>
            <a:pPr algn="ctr" defTabSz="685800">
              <a:defRPr/>
            </a:pPr>
            <a:r>
              <a:rPr lang="en-US" altLang="zh-CN" sz="1350" kern="0">
                <a:solidFill>
                  <a:sysClr val="window" lastClr="FFFFFF"/>
                </a:solidFill>
                <a:latin typeface="Noto Sans CJK SC Medium"/>
                <a:ea typeface="Noto Sans CJK SC Medium"/>
                <a:cs typeface="Noto Sans CJK SC Medium"/>
              </a:rPr>
              <a:t>1</a:t>
            </a:r>
            <a:endParaRPr lang="zh-CN" altLang="en-US" sz="1350" kern="0">
              <a:solidFill>
                <a:sysClr val="window" lastClr="FFFFFF"/>
              </a:solidFill>
              <a:latin typeface="Noto Sans CJK SC Medium"/>
              <a:ea typeface="Noto Sans CJK SC Medium"/>
              <a:cs typeface="Noto Sans CJK SC Medium"/>
            </a:endParaRPr>
          </a:p>
        </p:txBody>
      </p:sp>
      <p:sp>
        <p:nvSpPr>
          <p:cNvPr id="65" name="文本框 64"/>
          <p:cNvSpPr txBox="1">
            <a:spLocks noChangeArrowheads="1"/>
          </p:cNvSpPr>
          <p:nvPr/>
        </p:nvSpPr>
        <p:spPr bwMode="auto">
          <a:xfrm>
            <a:off x="3387469" y="3010987"/>
            <a:ext cx="2776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微软雅黑" pitchFamily="34" charset="-122"/>
              </a:defRPr>
            </a:lvl1pPr>
            <a:lvl2pPr>
              <a:defRPr sz="2400">
                <a:solidFill>
                  <a:schemeClr val="tx1"/>
                </a:solidFill>
                <a:latin typeface="Calibri" pitchFamily="34" charset="0"/>
                <a:ea typeface="微软雅黑" pitchFamily="34" charset="-122"/>
              </a:defRPr>
            </a:lvl2pPr>
            <a:lvl3pPr>
              <a:defRPr sz="20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spcAft>
                <a:spcPct val="0"/>
              </a:spcAft>
              <a:defRPr sz="2000">
                <a:solidFill>
                  <a:schemeClr val="tx1"/>
                </a:solidFill>
                <a:latin typeface="Calibri" pitchFamily="34" charset="0"/>
                <a:ea typeface="微软雅黑" pitchFamily="34" charset="-122"/>
              </a:defRPr>
            </a:lvl6pPr>
            <a:lvl7pPr eaLnBrk="0" fontAlgn="base" hangingPunct="0">
              <a:spcAft>
                <a:spcPct val="0"/>
              </a:spcAft>
              <a:defRPr sz="2000">
                <a:solidFill>
                  <a:schemeClr val="tx1"/>
                </a:solidFill>
                <a:latin typeface="Calibri" pitchFamily="34" charset="0"/>
                <a:ea typeface="微软雅黑" pitchFamily="34" charset="-122"/>
              </a:defRPr>
            </a:lvl7pPr>
            <a:lvl8pPr eaLnBrk="0" fontAlgn="base" hangingPunct="0">
              <a:spcAft>
                <a:spcPct val="0"/>
              </a:spcAft>
              <a:defRPr sz="2000">
                <a:solidFill>
                  <a:schemeClr val="tx1"/>
                </a:solidFill>
                <a:latin typeface="Calibri" pitchFamily="34" charset="0"/>
                <a:ea typeface="微软雅黑" pitchFamily="34" charset="-122"/>
              </a:defRPr>
            </a:lvl8pPr>
            <a:lvl9pPr eaLnBrk="0" fontAlgn="base" hangingPunct="0">
              <a:spcAft>
                <a:spcPct val="0"/>
              </a:spcAft>
              <a:defRPr sz="2000">
                <a:solidFill>
                  <a:schemeClr val="tx1"/>
                </a:solidFill>
                <a:latin typeface="Calibri" pitchFamily="34" charset="0"/>
                <a:ea typeface="微软雅黑" pitchFamily="34" charset="-122"/>
              </a:defRPr>
            </a:lvl9pPr>
          </a:lstStyle>
          <a:p>
            <a:pPr algn="ctr" defTabSz="685800">
              <a:defRPr/>
            </a:pPr>
            <a:r>
              <a:rPr lang="en-US" altLang="zh-CN" sz="1350" kern="0">
                <a:solidFill>
                  <a:sysClr val="window" lastClr="FFFFFF"/>
                </a:solidFill>
                <a:latin typeface="Noto Sans CJK SC Medium"/>
                <a:ea typeface="Noto Sans CJK SC Medium"/>
                <a:cs typeface="Noto Sans CJK SC Medium"/>
              </a:rPr>
              <a:t>2</a:t>
            </a:r>
            <a:endParaRPr lang="zh-CN" altLang="en-US" sz="1350" kern="0">
              <a:solidFill>
                <a:sysClr val="window" lastClr="FFFFFF"/>
              </a:solidFill>
              <a:latin typeface="Noto Sans CJK SC Medium"/>
              <a:ea typeface="Noto Sans CJK SC Medium"/>
              <a:cs typeface="Noto Sans CJK SC Medium"/>
            </a:endParaRPr>
          </a:p>
        </p:txBody>
      </p:sp>
      <p:sp>
        <p:nvSpPr>
          <p:cNvPr id="66" name="文本框 65"/>
          <p:cNvSpPr txBox="1">
            <a:spLocks noChangeArrowheads="1"/>
          </p:cNvSpPr>
          <p:nvPr/>
        </p:nvSpPr>
        <p:spPr bwMode="auto">
          <a:xfrm>
            <a:off x="3395602" y="3842471"/>
            <a:ext cx="27764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微软雅黑" pitchFamily="34" charset="-122"/>
              </a:defRPr>
            </a:lvl1pPr>
            <a:lvl2pPr>
              <a:defRPr sz="2400">
                <a:solidFill>
                  <a:schemeClr val="tx1"/>
                </a:solidFill>
                <a:latin typeface="Calibri" pitchFamily="34" charset="0"/>
                <a:ea typeface="微软雅黑" pitchFamily="34" charset="-122"/>
              </a:defRPr>
            </a:lvl2pPr>
            <a:lvl3pPr>
              <a:defRPr sz="20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spcAft>
                <a:spcPct val="0"/>
              </a:spcAft>
              <a:defRPr sz="2000">
                <a:solidFill>
                  <a:schemeClr val="tx1"/>
                </a:solidFill>
                <a:latin typeface="Calibri" pitchFamily="34" charset="0"/>
                <a:ea typeface="微软雅黑" pitchFamily="34" charset="-122"/>
              </a:defRPr>
            </a:lvl6pPr>
            <a:lvl7pPr eaLnBrk="0" fontAlgn="base" hangingPunct="0">
              <a:spcAft>
                <a:spcPct val="0"/>
              </a:spcAft>
              <a:defRPr sz="2000">
                <a:solidFill>
                  <a:schemeClr val="tx1"/>
                </a:solidFill>
                <a:latin typeface="Calibri" pitchFamily="34" charset="0"/>
                <a:ea typeface="微软雅黑" pitchFamily="34" charset="-122"/>
              </a:defRPr>
            </a:lvl7pPr>
            <a:lvl8pPr eaLnBrk="0" fontAlgn="base" hangingPunct="0">
              <a:spcAft>
                <a:spcPct val="0"/>
              </a:spcAft>
              <a:defRPr sz="2000">
                <a:solidFill>
                  <a:schemeClr val="tx1"/>
                </a:solidFill>
                <a:latin typeface="Calibri" pitchFamily="34" charset="0"/>
                <a:ea typeface="微软雅黑" pitchFamily="34" charset="-122"/>
              </a:defRPr>
            </a:lvl8pPr>
            <a:lvl9pPr eaLnBrk="0" fontAlgn="base" hangingPunct="0">
              <a:spcAft>
                <a:spcPct val="0"/>
              </a:spcAft>
              <a:defRPr sz="2000">
                <a:solidFill>
                  <a:schemeClr val="tx1"/>
                </a:solidFill>
                <a:latin typeface="Calibri" pitchFamily="34" charset="0"/>
                <a:ea typeface="微软雅黑" pitchFamily="34" charset="-122"/>
              </a:defRPr>
            </a:lvl9pPr>
          </a:lstStyle>
          <a:p>
            <a:pPr algn="ctr" defTabSz="685800">
              <a:defRPr/>
            </a:pPr>
            <a:r>
              <a:rPr lang="en-US" altLang="zh-CN" sz="1350" kern="0">
                <a:solidFill>
                  <a:sysClr val="window" lastClr="FFFFFF"/>
                </a:solidFill>
                <a:latin typeface="Noto Sans CJK SC Medium"/>
                <a:ea typeface="Noto Sans CJK SC Medium"/>
                <a:cs typeface="Noto Sans CJK SC Medium"/>
              </a:rPr>
              <a:t>3</a:t>
            </a:r>
            <a:endParaRPr lang="zh-CN" altLang="en-US" sz="1350" kern="0">
              <a:solidFill>
                <a:sysClr val="window" lastClr="FFFFFF"/>
              </a:solidFill>
              <a:latin typeface="Noto Sans CJK SC Medium"/>
              <a:ea typeface="Noto Sans CJK SC Medium"/>
              <a:cs typeface="Noto Sans CJK SC Medium"/>
            </a:endParaRPr>
          </a:p>
        </p:txBody>
      </p:sp>
      <p:sp>
        <p:nvSpPr>
          <p:cNvPr id="67" name="文本框 66"/>
          <p:cNvSpPr txBox="1">
            <a:spLocks noChangeArrowheads="1"/>
          </p:cNvSpPr>
          <p:nvPr/>
        </p:nvSpPr>
        <p:spPr bwMode="auto">
          <a:xfrm>
            <a:off x="5570957" y="2178545"/>
            <a:ext cx="27764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微软雅黑" pitchFamily="34" charset="-122"/>
              </a:defRPr>
            </a:lvl1pPr>
            <a:lvl2pPr>
              <a:defRPr sz="2400">
                <a:solidFill>
                  <a:schemeClr val="tx1"/>
                </a:solidFill>
                <a:latin typeface="Calibri" pitchFamily="34" charset="0"/>
                <a:ea typeface="微软雅黑" pitchFamily="34" charset="-122"/>
              </a:defRPr>
            </a:lvl2pPr>
            <a:lvl3pPr>
              <a:defRPr sz="20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spcAft>
                <a:spcPct val="0"/>
              </a:spcAft>
              <a:defRPr sz="2000">
                <a:solidFill>
                  <a:schemeClr val="tx1"/>
                </a:solidFill>
                <a:latin typeface="Calibri" pitchFamily="34" charset="0"/>
                <a:ea typeface="微软雅黑" pitchFamily="34" charset="-122"/>
              </a:defRPr>
            </a:lvl6pPr>
            <a:lvl7pPr eaLnBrk="0" fontAlgn="base" hangingPunct="0">
              <a:spcAft>
                <a:spcPct val="0"/>
              </a:spcAft>
              <a:defRPr sz="2000">
                <a:solidFill>
                  <a:schemeClr val="tx1"/>
                </a:solidFill>
                <a:latin typeface="Calibri" pitchFamily="34" charset="0"/>
                <a:ea typeface="微软雅黑" pitchFamily="34" charset="-122"/>
              </a:defRPr>
            </a:lvl7pPr>
            <a:lvl8pPr eaLnBrk="0" fontAlgn="base" hangingPunct="0">
              <a:spcAft>
                <a:spcPct val="0"/>
              </a:spcAft>
              <a:defRPr sz="2000">
                <a:solidFill>
                  <a:schemeClr val="tx1"/>
                </a:solidFill>
                <a:latin typeface="Calibri" pitchFamily="34" charset="0"/>
                <a:ea typeface="微软雅黑" pitchFamily="34" charset="-122"/>
              </a:defRPr>
            </a:lvl8pPr>
            <a:lvl9pPr eaLnBrk="0" fontAlgn="base" hangingPunct="0">
              <a:spcAft>
                <a:spcPct val="0"/>
              </a:spcAft>
              <a:defRPr sz="2000">
                <a:solidFill>
                  <a:schemeClr val="tx1"/>
                </a:solidFill>
                <a:latin typeface="Calibri" pitchFamily="34" charset="0"/>
                <a:ea typeface="微软雅黑" pitchFamily="34" charset="-122"/>
              </a:defRPr>
            </a:lvl9pPr>
          </a:lstStyle>
          <a:p>
            <a:pPr algn="ctr" defTabSz="685800">
              <a:defRPr/>
            </a:pPr>
            <a:r>
              <a:rPr lang="en-US" altLang="zh-CN" sz="1350" kern="0" dirty="0">
                <a:solidFill>
                  <a:sysClr val="window" lastClr="FFFFFF"/>
                </a:solidFill>
                <a:latin typeface="Noto Sans CJK SC Medium"/>
                <a:ea typeface="Noto Sans CJK SC Medium"/>
                <a:cs typeface="Noto Sans CJK SC Medium"/>
              </a:rPr>
              <a:t>1</a:t>
            </a:r>
            <a:endParaRPr lang="zh-CN" altLang="en-US" sz="1350" kern="0" dirty="0">
              <a:solidFill>
                <a:sysClr val="window" lastClr="FFFFFF"/>
              </a:solidFill>
              <a:latin typeface="Noto Sans CJK SC Medium"/>
              <a:ea typeface="Noto Sans CJK SC Medium"/>
              <a:cs typeface="Noto Sans CJK SC Medium"/>
            </a:endParaRPr>
          </a:p>
        </p:txBody>
      </p:sp>
      <p:sp>
        <p:nvSpPr>
          <p:cNvPr id="68" name="文本框 67"/>
          <p:cNvSpPr txBox="1">
            <a:spLocks noChangeArrowheads="1"/>
          </p:cNvSpPr>
          <p:nvPr/>
        </p:nvSpPr>
        <p:spPr bwMode="auto">
          <a:xfrm>
            <a:off x="5568086" y="3010029"/>
            <a:ext cx="27764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微软雅黑" pitchFamily="34" charset="-122"/>
              </a:defRPr>
            </a:lvl1pPr>
            <a:lvl2pPr>
              <a:defRPr sz="2400">
                <a:solidFill>
                  <a:schemeClr val="tx1"/>
                </a:solidFill>
                <a:latin typeface="Calibri" pitchFamily="34" charset="0"/>
                <a:ea typeface="微软雅黑" pitchFamily="34" charset="-122"/>
              </a:defRPr>
            </a:lvl2pPr>
            <a:lvl3pPr>
              <a:defRPr sz="20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spcAft>
                <a:spcPct val="0"/>
              </a:spcAft>
              <a:defRPr sz="2000">
                <a:solidFill>
                  <a:schemeClr val="tx1"/>
                </a:solidFill>
                <a:latin typeface="Calibri" pitchFamily="34" charset="0"/>
                <a:ea typeface="微软雅黑" pitchFamily="34" charset="-122"/>
              </a:defRPr>
            </a:lvl6pPr>
            <a:lvl7pPr eaLnBrk="0" fontAlgn="base" hangingPunct="0">
              <a:spcAft>
                <a:spcPct val="0"/>
              </a:spcAft>
              <a:defRPr sz="2000">
                <a:solidFill>
                  <a:schemeClr val="tx1"/>
                </a:solidFill>
                <a:latin typeface="Calibri" pitchFamily="34" charset="0"/>
                <a:ea typeface="微软雅黑" pitchFamily="34" charset="-122"/>
              </a:defRPr>
            </a:lvl7pPr>
            <a:lvl8pPr eaLnBrk="0" fontAlgn="base" hangingPunct="0">
              <a:spcAft>
                <a:spcPct val="0"/>
              </a:spcAft>
              <a:defRPr sz="2000">
                <a:solidFill>
                  <a:schemeClr val="tx1"/>
                </a:solidFill>
                <a:latin typeface="Calibri" pitchFamily="34" charset="0"/>
                <a:ea typeface="微软雅黑" pitchFamily="34" charset="-122"/>
              </a:defRPr>
            </a:lvl8pPr>
            <a:lvl9pPr eaLnBrk="0" fontAlgn="base" hangingPunct="0">
              <a:spcAft>
                <a:spcPct val="0"/>
              </a:spcAft>
              <a:defRPr sz="2000">
                <a:solidFill>
                  <a:schemeClr val="tx1"/>
                </a:solidFill>
                <a:latin typeface="Calibri" pitchFamily="34" charset="0"/>
                <a:ea typeface="微软雅黑" pitchFamily="34" charset="-122"/>
              </a:defRPr>
            </a:lvl9pPr>
          </a:lstStyle>
          <a:p>
            <a:pPr algn="ctr" defTabSz="685800">
              <a:defRPr/>
            </a:pPr>
            <a:r>
              <a:rPr lang="en-US" altLang="zh-CN" sz="1350" kern="0" dirty="0">
                <a:solidFill>
                  <a:sysClr val="window" lastClr="FFFFFF"/>
                </a:solidFill>
                <a:latin typeface="Noto Sans CJK SC Medium"/>
                <a:ea typeface="Noto Sans CJK SC Medium"/>
                <a:cs typeface="Noto Sans CJK SC Medium"/>
              </a:rPr>
              <a:t>2</a:t>
            </a:r>
            <a:endParaRPr lang="zh-CN" altLang="en-US" sz="1350" kern="0" dirty="0">
              <a:solidFill>
                <a:sysClr val="window" lastClr="FFFFFF"/>
              </a:solidFill>
              <a:latin typeface="Noto Sans CJK SC Medium"/>
              <a:ea typeface="Noto Sans CJK SC Medium"/>
              <a:cs typeface="Noto Sans CJK SC Medium"/>
            </a:endParaRPr>
          </a:p>
        </p:txBody>
      </p:sp>
      <p:sp>
        <p:nvSpPr>
          <p:cNvPr id="69" name="文本框 68"/>
          <p:cNvSpPr txBox="1">
            <a:spLocks noChangeArrowheads="1"/>
          </p:cNvSpPr>
          <p:nvPr/>
        </p:nvSpPr>
        <p:spPr bwMode="auto">
          <a:xfrm>
            <a:off x="5568086" y="3833861"/>
            <a:ext cx="27764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Calibri" pitchFamily="34" charset="0"/>
                <a:ea typeface="微软雅黑" pitchFamily="34" charset="-122"/>
              </a:defRPr>
            </a:lvl1pPr>
            <a:lvl2pPr>
              <a:defRPr sz="2400">
                <a:solidFill>
                  <a:schemeClr val="tx1"/>
                </a:solidFill>
                <a:latin typeface="Calibri" pitchFamily="34" charset="0"/>
                <a:ea typeface="微软雅黑" pitchFamily="34" charset="-122"/>
              </a:defRPr>
            </a:lvl2pPr>
            <a:lvl3pPr>
              <a:defRPr sz="2000">
                <a:solidFill>
                  <a:schemeClr val="tx1"/>
                </a:solidFill>
                <a:latin typeface="Calibri" pitchFamily="34" charset="0"/>
                <a:ea typeface="微软雅黑" pitchFamily="34" charset="-122"/>
              </a:defRPr>
            </a:lvl3pPr>
            <a:lvl4pPr>
              <a:defRPr sz="2000">
                <a:solidFill>
                  <a:schemeClr val="tx1"/>
                </a:solidFill>
                <a:latin typeface="Calibri" pitchFamily="34" charset="0"/>
                <a:ea typeface="微软雅黑" pitchFamily="34" charset="-122"/>
              </a:defRPr>
            </a:lvl4pPr>
            <a:lvl5pPr>
              <a:defRPr sz="2000">
                <a:solidFill>
                  <a:schemeClr val="tx1"/>
                </a:solidFill>
                <a:latin typeface="Calibri" pitchFamily="34" charset="0"/>
                <a:ea typeface="微软雅黑" pitchFamily="34" charset="-122"/>
              </a:defRPr>
            </a:lvl5pPr>
            <a:lvl6pPr eaLnBrk="0" fontAlgn="base" hangingPunct="0">
              <a:spcAft>
                <a:spcPct val="0"/>
              </a:spcAft>
              <a:defRPr sz="2000">
                <a:solidFill>
                  <a:schemeClr val="tx1"/>
                </a:solidFill>
                <a:latin typeface="Calibri" pitchFamily="34" charset="0"/>
                <a:ea typeface="微软雅黑" pitchFamily="34" charset="-122"/>
              </a:defRPr>
            </a:lvl6pPr>
            <a:lvl7pPr eaLnBrk="0" fontAlgn="base" hangingPunct="0">
              <a:spcAft>
                <a:spcPct val="0"/>
              </a:spcAft>
              <a:defRPr sz="2000">
                <a:solidFill>
                  <a:schemeClr val="tx1"/>
                </a:solidFill>
                <a:latin typeface="Calibri" pitchFamily="34" charset="0"/>
                <a:ea typeface="微软雅黑" pitchFamily="34" charset="-122"/>
              </a:defRPr>
            </a:lvl7pPr>
            <a:lvl8pPr eaLnBrk="0" fontAlgn="base" hangingPunct="0">
              <a:spcAft>
                <a:spcPct val="0"/>
              </a:spcAft>
              <a:defRPr sz="2000">
                <a:solidFill>
                  <a:schemeClr val="tx1"/>
                </a:solidFill>
                <a:latin typeface="Calibri" pitchFamily="34" charset="0"/>
                <a:ea typeface="微软雅黑" pitchFamily="34" charset="-122"/>
              </a:defRPr>
            </a:lvl8pPr>
            <a:lvl9pPr eaLnBrk="0" fontAlgn="base" hangingPunct="0">
              <a:spcAft>
                <a:spcPct val="0"/>
              </a:spcAft>
              <a:defRPr sz="2000">
                <a:solidFill>
                  <a:schemeClr val="tx1"/>
                </a:solidFill>
                <a:latin typeface="Calibri" pitchFamily="34" charset="0"/>
                <a:ea typeface="微软雅黑" pitchFamily="34" charset="-122"/>
              </a:defRPr>
            </a:lvl9pPr>
          </a:lstStyle>
          <a:p>
            <a:pPr algn="ctr" defTabSz="685800">
              <a:defRPr/>
            </a:pPr>
            <a:r>
              <a:rPr lang="en-US" altLang="zh-CN" sz="1350" kern="0" dirty="0">
                <a:solidFill>
                  <a:sysClr val="window" lastClr="FFFFFF"/>
                </a:solidFill>
                <a:latin typeface="Noto Sans CJK SC Medium"/>
                <a:ea typeface="Noto Sans CJK SC Medium"/>
                <a:cs typeface="Noto Sans CJK SC Medium"/>
              </a:rPr>
              <a:t>3</a:t>
            </a:r>
            <a:endParaRPr lang="zh-CN" altLang="en-US" sz="1350" kern="0" dirty="0">
              <a:solidFill>
                <a:sysClr val="window" lastClr="FFFFFF"/>
              </a:solidFill>
              <a:latin typeface="Noto Sans CJK SC Medium"/>
              <a:ea typeface="Noto Sans CJK SC Medium"/>
              <a:cs typeface="Noto Sans CJK SC Medium"/>
            </a:endParaRPr>
          </a:p>
        </p:txBody>
      </p:sp>
      <p:sp>
        <p:nvSpPr>
          <p:cNvPr id="71" name="矩形 70"/>
          <p:cNvSpPr/>
          <p:nvPr/>
        </p:nvSpPr>
        <p:spPr>
          <a:xfrm>
            <a:off x="6045144" y="2109368"/>
            <a:ext cx="2487817" cy="461665"/>
          </a:xfrm>
          <a:prstGeom prst="rect">
            <a:avLst/>
          </a:prstGeom>
        </p:spPr>
        <p:txBody>
          <a:bodyPr wrap="square">
            <a:spAutoFit/>
          </a:bodyPr>
          <a:lstStyle/>
          <a:p>
            <a:pPr defTabSz="685800">
              <a:defRPr/>
            </a:pPr>
            <a:r>
              <a:rPr lang="en-US" altLang="zh-CN" sz="1200" dirty="0"/>
              <a:t>Hamlet</a:t>
            </a:r>
            <a:r>
              <a:rPr lang="zh-CN" altLang="zh-CN" sz="1200" dirty="0"/>
              <a:t>认为成功的分区测试不能激发测试人员对软件质量的信心</a:t>
            </a:r>
            <a:endParaRPr lang="zh-CN" altLang="en-US" sz="1200" kern="0" dirty="0">
              <a:solidFill>
                <a:srgbClr val="E7E6E6">
                  <a:lumMod val="25000"/>
                </a:srgbClr>
              </a:solidFill>
              <a:latin typeface="Calibri"/>
              <a:ea typeface="微软雅黑"/>
            </a:endParaRPr>
          </a:p>
        </p:txBody>
      </p:sp>
      <p:sp>
        <p:nvSpPr>
          <p:cNvPr id="73" name="矩形 72"/>
          <p:cNvSpPr/>
          <p:nvPr/>
        </p:nvSpPr>
        <p:spPr>
          <a:xfrm>
            <a:off x="6045144" y="2942094"/>
            <a:ext cx="2541605" cy="461665"/>
          </a:xfrm>
          <a:prstGeom prst="rect">
            <a:avLst/>
          </a:prstGeom>
        </p:spPr>
        <p:txBody>
          <a:bodyPr wrap="square">
            <a:spAutoFit/>
          </a:bodyPr>
          <a:lstStyle/>
          <a:p>
            <a:pPr defTabSz="685800">
              <a:defRPr/>
            </a:pPr>
            <a:r>
              <a:rPr lang="en-US" altLang="zh-CN" sz="1200" dirty="0"/>
              <a:t>Chen</a:t>
            </a:r>
            <a:r>
              <a:rPr lang="zh-CN" altLang="zh-CN" sz="1200" dirty="0"/>
              <a:t>认为当存在较高失效率的分区时</a:t>
            </a:r>
            <a:r>
              <a:rPr lang="en-US" altLang="zh-CN" sz="1200" dirty="0"/>
              <a:t>,</a:t>
            </a:r>
            <a:r>
              <a:rPr lang="zh-CN" altLang="zh-CN" sz="1200" dirty="0"/>
              <a:t>分区测试具有较高的检测能力</a:t>
            </a:r>
            <a:endParaRPr lang="zh-CN" altLang="en-US" sz="1200" kern="0" dirty="0">
              <a:solidFill>
                <a:srgbClr val="E7E6E6">
                  <a:lumMod val="25000"/>
                </a:srgbClr>
              </a:solidFill>
              <a:latin typeface="Calibri"/>
            </a:endParaRPr>
          </a:p>
        </p:txBody>
      </p:sp>
      <p:sp>
        <p:nvSpPr>
          <p:cNvPr id="75" name="矩形 74"/>
          <p:cNvSpPr/>
          <p:nvPr/>
        </p:nvSpPr>
        <p:spPr>
          <a:xfrm>
            <a:off x="6045145" y="3786109"/>
            <a:ext cx="2487816" cy="461665"/>
          </a:xfrm>
          <a:prstGeom prst="rect">
            <a:avLst/>
          </a:prstGeom>
        </p:spPr>
        <p:txBody>
          <a:bodyPr wrap="square">
            <a:spAutoFit/>
          </a:bodyPr>
          <a:lstStyle/>
          <a:p>
            <a:pPr defTabSz="685800">
              <a:defRPr/>
            </a:pPr>
            <a:r>
              <a:rPr lang="en-US" altLang="zh-CN" sz="1200" dirty="0" err="1">
                <a:hlinkClick r:id="rId2"/>
              </a:rPr>
              <a:t>Gutjahr</a:t>
            </a:r>
            <a:r>
              <a:rPr lang="en-US" altLang="zh-CN" sz="1200" dirty="0"/>
              <a:t> </a:t>
            </a:r>
            <a:r>
              <a:rPr lang="zh-CN" altLang="zh-CN" sz="1200" dirty="0"/>
              <a:t>认为在不确定条件下</a:t>
            </a:r>
            <a:r>
              <a:rPr lang="en-US" altLang="zh-CN" sz="1200" dirty="0"/>
              <a:t>,</a:t>
            </a:r>
            <a:r>
              <a:rPr lang="zh-CN" altLang="zh-CN" sz="1200" dirty="0"/>
              <a:t>分区测试比随机测试效率更高</a:t>
            </a:r>
            <a:endParaRPr lang="zh-CN" altLang="en-US" sz="1200" kern="0" dirty="0">
              <a:solidFill>
                <a:srgbClr val="E7E6E6">
                  <a:lumMod val="25000"/>
                </a:srgbClr>
              </a:solidFill>
              <a:latin typeface="Calibri"/>
              <a:ea typeface="微软雅黑"/>
            </a:endParaRPr>
          </a:p>
        </p:txBody>
      </p:sp>
      <p:sp>
        <p:nvSpPr>
          <p:cNvPr id="77" name="矩形 76"/>
          <p:cNvSpPr/>
          <p:nvPr/>
        </p:nvSpPr>
        <p:spPr>
          <a:xfrm>
            <a:off x="1311890" y="2086304"/>
            <a:ext cx="1908891" cy="461665"/>
          </a:xfrm>
          <a:prstGeom prst="rect">
            <a:avLst/>
          </a:prstGeom>
        </p:spPr>
        <p:txBody>
          <a:bodyPr wrap="square">
            <a:spAutoFit/>
          </a:bodyPr>
          <a:lstStyle/>
          <a:p>
            <a:pPr algn="r" defTabSz="685800">
              <a:defRPr/>
            </a:pPr>
            <a:r>
              <a:rPr lang="en-US" altLang="zh-CN" sz="1200" dirty="0"/>
              <a:t>Myers</a:t>
            </a:r>
            <a:r>
              <a:rPr lang="zh-CN" altLang="zh-CN" sz="1200" dirty="0"/>
              <a:t>认为</a:t>
            </a:r>
            <a:r>
              <a:rPr lang="en-US" altLang="zh-CN" sz="1200" dirty="0"/>
              <a:t>:</a:t>
            </a:r>
            <a:r>
              <a:rPr lang="zh-CN" altLang="zh-CN" sz="1200" dirty="0"/>
              <a:t>随机测试是所有测试策略中效率最低的</a:t>
            </a:r>
            <a:endParaRPr lang="zh-CN" altLang="en-US" sz="1200" kern="0" dirty="0">
              <a:solidFill>
                <a:srgbClr val="E7E6E6">
                  <a:lumMod val="25000"/>
                </a:srgbClr>
              </a:solidFill>
              <a:latin typeface="Calibri"/>
              <a:ea typeface="微软雅黑"/>
            </a:endParaRPr>
          </a:p>
        </p:txBody>
      </p:sp>
      <p:sp>
        <p:nvSpPr>
          <p:cNvPr id="79" name="矩形 78"/>
          <p:cNvSpPr/>
          <p:nvPr/>
        </p:nvSpPr>
        <p:spPr>
          <a:xfrm>
            <a:off x="730155" y="2865550"/>
            <a:ext cx="2518929" cy="646331"/>
          </a:xfrm>
          <a:prstGeom prst="rect">
            <a:avLst/>
          </a:prstGeom>
        </p:spPr>
        <p:txBody>
          <a:bodyPr wrap="square">
            <a:spAutoFit/>
          </a:bodyPr>
          <a:lstStyle/>
          <a:p>
            <a:pPr algn="r" defTabSz="685800">
              <a:defRPr/>
            </a:pPr>
            <a:r>
              <a:rPr lang="en-US" altLang="zh-CN" sz="1200" dirty="0"/>
              <a:t>Duran</a:t>
            </a:r>
            <a:r>
              <a:rPr lang="zh-CN" altLang="zh-CN" sz="1200" dirty="0"/>
              <a:t>认为</a:t>
            </a:r>
            <a:r>
              <a:rPr lang="en-US" altLang="zh-CN" sz="1200" dirty="0"/>
              <a:t>:</a:t>
            </a:r>
            <a:r>
              <a:rPr lang="zh-CN" altLang="zh-CN" sz="1200" dirty="0"/>
              <a:t>随机测试在很多程序中表现良好并且有时候可以用较小的代价</a:t>
            </a:r>
            <a:r>
              <a:rPr lang="zh-CN" altLang="en-US" sz="1200" dirty="0"/>
              <a:t>检测出</a:t>
            </a:r>
            <a:r>
              <a:rPr lang="zh-CN" altLang="zh-CN" sz="1200" dirty="0"/>
              <a:t>相对难发现的缺陷</a:t>
            </a:r>
            <a:endParaRPr lang="zh-CN" altLang="en-US" sz="1200" kern="0" dirty="0">
              <a:solidFill>
                <a:srgbClr val="E7E6E6">
                  <a:lumMod val="25000"/>
                </a:srgbClr>
              </a:solidFill>
              <a:latin typeface="Calibri"/>
              <a:ea typeface="微软雅黑"/>
            </a:endParaRPr>
          </a:p>
        </p:txBody>
      </p:sp>
      <p:sp>
        <p:nvSpPr>
          <p:cNvPr id="81" name="矩形 80"/>
          <p:cNvSpPr/>
          <p:nvPr/>
        </p:nvSpPr>
        <p:spPr>
          <a:xfrm>
            <a:off x="417663" y="3777583"/>
            <a:ext cx="2785698" cy="461665"/>
          </a:xfrm>
          <a:prstGeom prst="rect">
            <a:avLst/>
          </a:prstGeom>
        </p:spPr>
        <p:txBody>
          <a:bodyPr wrap="square">
            <a:spAutoFit/>
          </a:bodyPr>
          <a:lstStyle/>
          <a:p>
            <a:pPr algn="r" defTabSz="685800">
              <a:defRPr/>
            </a:pPr>
            <a:r>
              <a:rPr lang="en-US" altLang="zh-CN" sz="1200" dirty="0" err="1"/>
              <a:t>Weyuker</a:t>
            </a:r>
            <a:r>
              <a:rPr lang="zh-CN" altLang="zh-CN" sz="1200" dirty="0"/>
              <a:t>经过研究之后发现</a:t>
            </a:r>
            <a:r>
              <a:rPr lang="en-US" altLang="zh-CN" sz="1200" dirty="0"/>
              <a:t>:</a:t>
            </a:r>
            <a:r>
              <a:rPr lang="zh-CN" altLang="en-US" sz="1200" dirty="0"/>
              <a:t>随机测试要么是卓越的策略要么是低效率的策略</a:t>
            </a:r>
            <a:endParaRPr lang="zh-CN" altLang="en-US" sz="1200" kern="0" dirty="0">
              <a:solidFill>
                <a:srgbClr val="E7E6E6">
                  <a:lumMod val="25000"/>
                </a:srgbClr>
              </a:solidFill>
              <a:latin typeface="Calibri"/>
              <a:ea typeface="微软雅黑"/>
            </a:endParaRPr>
          </a:p>
        </p:txBody>
      </p:sp>
      <p:sp>
        <p:nvSpPr>
          <p:cNvPr id="31" name="椭圆 30"/>
          <p:cNvSpPr/>
          <p:nvPr/>
        </p:nvSpPr>
        <p:spPr>
          <a:xfrm>
            <a:off x="4094447" y="2591895"/>
            <a:ext cx="1073564" cy="1074521"/>
          </a:xfrm>
          <a:prstGeom prst="ellipse">
            <a:avLst/>
          </a:prstGeom>
          <a:solidFill>
            <a:schemeClr val="bg2">
              <a:lumMod val="50000"/>
            </a:schemeClr>
          </a:solidFill>
          <a:ln w="12700" cap="flat" cmpd="sng" algn="ctr">
            <a:noFill/>
            <a:prstDash val="solid"/>
            <a:miter lim="800000"/>
          </a:ln>
          <a:effectLst/>
        </p:spPr>
        <p:txBody>
          <a:bodyPr anchor="ctr"/>
          <a:lstStyle/>
          <a:p>
            <a:pPr algn="ctr" defTabSz="685800">
              <a:defRPr/>
            </a:pPr>
            <a:endParaRPr lang="zh-CN" altLang="en-US" sz="1050" kern="0">
              <a:solidFill>
                <a:sysClr val="window" lastClr="FFFFFF"/>
              </a:solidFill>
              <a:latin typeface="Calibri"/>
              <a:ea typeface="微软雅黑"/>
            </a:endParaRPr>
          </a:p>
        </p:txBody>
      </p:sp>
      <p:sp>
        <p:nvSpPr>
          <p:cNvPr id="3" name="文本框 2"/>
          <p:cNvSpPr txBox="1"/>
          <p:nvPr/>
        </p:nvSpPr>
        <p:spPr>
          <a:xfrm>
            <a:off x="1810512" y="1431193"/>
            <a:ext cx="1289713" cy="369332"/>
          </a:xfrm>
          <a:prstGeom prst="rect">
            <a:avLst/>
          </a:prstGeom>
          <a:noFill/>
        </p:spPr>
        <p:txBody>
          <a:bodyPr wrap="square" rtlCol="0">
            <a:spAutoFit/>
          </a:bodyPr>
          <a:lstStyle/>
          <a:p>
            <a:r>
              <a:rPr lang="zh-CN" altLang="en-US" b="1" dirty="0"/>
              <a:t>随机测试</a:t>
            </a:r>
          </a:p>
        </p:txBody>
      </p:sp>
      <p:sp>
        <p:nvSpPr>
          <p:cNvPr id="32" name="文本框 31"/>
          <p:cNvSpPr txBox="1"/>
          <p:nvPr/>
        </p:nvSpPr>
        <p:spPr>
          <a:xfrm>
            <a:off x="6350667" y="1431193"/>
            <a:ext cx="1289713" cy="369332"/>
          </a:xfrm>
          <a:prstGeom prst="rect">
            <a:avLst/>
          </a:prstGeom>
          <a:noFill/>
        </p:spPr>
        <p:txBody>
          <a:bodyPr wrap="square" rtlCol="0">
            <a:spAutoFit/>
          </a:bodyPr>
          <a:lstStyle/>
          <a:p>
            <a:r>
              <a:rPr lang="zh-CN" altLang="en-US" b="1" dirty="0"/>
              <a:t>分区测试</a:t>
            </a:r>
          </a:p>
        </p:txBody>
      </p:sp>
      <p:sp>
        <p:nvSpPr>
          <p:cNvPr id="5" name="文本框 4"/>
          <p:cNvSpPr txBox="1"/>
          <p:nvPr/>
        </p:nvSpPr>
        <p:spPr>
          <a:xfrm>
            <a:off x="4404311" y="2913003"/>
            <a:ext cx="696035" cy="369332"/>
          </a:xfrm>
          <a:prstGeom prst="rect">
            <a:avLst/>
          </a:prstGeom>
          <a:noFill/>
        </p:spPr>
        <p:txBody>
          <a:bodyPr wrap="square" rtlCol="0">
            <a:spAutoFit/>
          </a:bodyPr>
          <a:lstStyle/>
          <a:p>
            <a:r>
              <a:rPr lang="en-US" altLang="zh-CN" dirty="0"/>
              <a:t>VS</a:t>
            </a:r>
            <a:endParaRPr lang="zh-CN" altLang="en-US" dirty="0"/>
          </a:p>
        </p:txBody>
      </p:sp>
    </p:spTree>
    <p:extLst>
      <p:ext uri="{BB962C8B-B14F-4D97-AF65-F5344CB8AC3E}">
        <p14:creationId xmlns:p14="http://schemas.microsoft.com/office/powerpoint/2010/main" val="8113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4" grpId="0" animBg="1"/>
      <p:bldP spid="55" grpId="0" animBg="1"/>
      <p:bldP spid="56" grpId="0" animBg="1"/>
      <p:bldP spid="57" grpId="0" animBg="1"/>
      <p:bldP spid="71" grpId="0"/>
      <p:bldP spid="73" grpId="0"/>
      <p:bldP spid="75" grpId="0"/>
      <p:bldP spid="77" grpId="0"/>
      <p:bldP spid="79" grpId="0"/>
      <p:bldP spid="81" grpId="0"/>
      <p:bldP spid="31" grpId="0" animBg="1"/>
      <p:bldP spid="3" grpId="0"/>
      <p:bldP spid="3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46312" y="699248"/>
            <a:ext cx="3966882"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分区随机测试策略</a:t>
            </a:r>
            <a:r>
              <a:rPr lang="en-US" altLang="zh-CN" sz="2400" dirty="0">
                <a:latin typeface="Georgia" panose="02040502050405020303" pitchFamily="18" charset="0"/>
                <a:ea typeface="黑体" panose="02010609060101010101" pitchFamily="49" charset="-122"/>
              </a:rPr>
              <a:t>(RPT)</a:t>
            </a:r>
            <a:endParaRPr lang="zh-CN" altLang="en-US" sz="2400" dirty="0">
              <a:latin typeface="Georgia" panose="02040502050405020303" pitchFamily="18" charset="0"/>
              <a:ea typeface="黑体" panose="02010609060101010101" pitchFamily="49" charset="-122"/>
            </a:endParaRPr>
          </a:p>
        </p:txBody>
      </p:sp>
      <p:sp>
        <p:nvSpPr>
          <p:cNvPr id="3" name="文本框 2"/>
          <p:cNvSpPr txBox="1"/>
          <p:nvPr/>
        </p:nvSpPr>
        <p:spPr>
          <a:xfrm>
            <a:off x="1193426" y="1241599"/>
            <a:ext cx="7039536" cy="369332"/>
          </a:xfrm>
          <a:prstGeom prst="rect">
            <a:avLst/>
          </a:prstGeom>
          <a:noFill/>
        </p:spPr>
        <p:txBody>
          <a:bodyPr wrap="square" rtlCol="0">
            <a:spAutoFit/>
          </a:bodyPr>
          <a:lstStyle/>
          <a:p>
            <a:r>
              <a:rPr lang="en-US" altLang="zh-CN" dirty="0"/>
              <a:t>RPT</a:t>
            </a:r>
            <a:r>
              <a:rPr lang="zh-CN" altLang="en-US" dirty="0"/>
              <a:t>测试策略</a:t>
            </a:r>
            <a:r>
              <a:rPr lang="zh-CN" altLang="zh-CN" dirty="0"/>
              <a:t>是一种结合了随机测试和分区测试特点的新的测试策略</a:t>
            </a:r>
            <a:endParaRPr lang="zh-CN" altLang="en-US" dirty="0"/>
          </a:p>
        </p:txBody>
      </p:sp>
      <p:sp>
        <p:nvSpPr>
          <p:cNvPr id="10" name="文本框 9"/>
          <p:cNvSpPr txBox="1"/>
          <p:nvPr/>
        </p:nvSpPr>
        <p:spPr>
          <a:xfrm>
            <a:off x="730631" y="1725604"/>
            <a:ext cx="2537739"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RPT</a:t>
            </a:r>
            <a:r>
              <a:rPr lang="zh-CN" altLang="en-US" sz="2400" dirty="0">
                <a:latin typeface="Georgia" panose="02040502050405020303" pitchFamily="18" charset="0"/>
                <a:ea typeface="黑体" panose="02010609060101010101" pitchFamily="49" charset="-122"/>
              </a:rPr>
              <a:t>测试过程</a:t>
            </a:r>
          </a:p>
        </p:txBody>
      </p:sp>
      <p:grpSp>
        <p:nvGrpSpPr>
          <p:cNvPr id="43" name="组合 42"/>
          <p:cNvGrpSpPr/>
          <p:nvPr/>
        </p:nvGrpSpPr>
        <p:grpSpPr>
          <a:xfrm>
            <a:off x="1207655" y="2424866"/>
            <a:ext cx="945528" cy="574348"/>
            <a:chOff x="304800" y="673100"/>
            <a:chExt cx="4000500" cy="4000500"/>
          </a:xfrm>
          <a:effectLst>
            <a:outerShdw blurRad="444500" dist="254000" dir="8100000" algn="tr" rotWithShape="0">
              <a:prstClr val="black">
                <a:alpha val="50000"/>
              </a:prstClr>
            </a:outerShdw>
          </a:effectLst>
        </p:grpSpPr>
        <p:sp>
          <p:nvSpPr>
            <p:cNvPr id="4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45" name="椭圆 44"/>
            <p:cNvSpPr/>
            <p:nvPr/>
          </p:nvSpPr>
          <p:spPr>
            <a:xfrm>
              <a:off x="392114" y="760414"/>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grpSp>
      <p:grpSp>
        <p:nvGrpSpPr>
          <p:cNvPr id="46" name="组合 45"/>
          <p:cNvGrpSpPr/>
          <p:nvPr/>
        </p:nvGrpSpPr>
        <p:grpSpPr>
          <a:xfrm>
            <a:off x="5191584" y="2421554"/>
            <a:ext cx="847177" cy="598147"/>
            <a:chOff x="304800" y="673100"/>
            <a:chExt cx="4000500" cy="4000500"/>
          </a:xfrm>
          <a:effectLst>
            <a:outerShdw blurRad="444500" dist="254000" dir="8100000" algn="tr" rotWithShape="0">
              <a:prstClr val="black">
                <a:alpha val="50000"/>
              </a:prstClr>
            </a:outerShdw>
          </a:effectLst>
        </p:grpSpPr>
        <p:sp>
          <p:nvSpPr>
            <p:cNvPr id="47" name="同心圆 5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grpSp>
      <p:grpSp>
        <p:nvGrpSpPr>
          <p:cNvPr id="49" name="组合 48"/>
          <p:cNvGrpSpPr/>
          <p:nvPr/>
        </p:nvGrpSpPr>
        <p:grpSpPr>
          <a:xfrm>
            <a:off x="3250508" y="3947634"/>
            <a:ext cx="818377" cy="619939"/>
            <a:chOff x="304800" y="673100"/>
            <a:chExt cx="4000500" cy="4000500"/>
          </a:xfrm>
          <a:effectLst>
            <a:outerShdw blurRad="444500" dist="254000" dir="8100000" algn="tr" rotWithShape="0">
              <a:prstClr val="black">
                <a:alpha val="50000"/>
              </a:prstClr>
            </a:outerShdw>
          </a:effectLst>
        </p:grpSpPr>
        <p:sp>
          <p:nvSpPr>
            <p:cNvPr id="50" name="同心圆 5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51" name="椭圆 5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grpSp>
      <p:grpSp>
        <p:nvGrpSpPr>
          <p:cNvPr id="52" name="组合 51"/>
          <p:cNvGrpSpPr/>
          <p:nvPr/>
        </p:nvGrpSpPr>
        <p:grpSpPr>
          <a:xfrm>
            <a:off x="7221400" y="3995514"/>
            <a:ext cx="681229" cy="604687"/>
            <a:chOff x="304800" y="673100"/>
            <a:chExt cx="4000500" cy="4000500"/>
          </a:xfrm>
          <a:effectLst>
            <a:outerShdw blurRad="444500" dist="254000" dir="8100000" algn="tr" rotWithShape="0">
              <a:prstClr val="black">
                <a:alpha val="50000"/>
              </a:prstClr>
            </a:outerShdw>
          </a:effectLst>
        </p:grpSpPr>
        <p:sp>
          <p:nvSpPr>
            <p:cNvPr id="53" name="同心圆 6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dirty="0">
                <a:ln>
                  <a:noFill/>
                </a:ln>
                <a:solidFill>
                  <a:prstClr val="black"/>
                </a:solidFill>
                <a:effectLst/>
                <a:uLnTx/>
                <a:uFillTx/>
                <a:latin typeface="微软雅黑"/>
                <a:ea typeface="微软雅黑"/>
                <a:cs typeface="+mn-cs"/>
              </a:endParaRPr>
            </a:p>
          </p:txBody>
        </p:sp>
      </p:grpSp>
      <p:sp>
        <p:nvSpPr>
          <p:cNvPr id="55" name="燕尾形 8"/>
          <p:cNvSpPr/>
          <p:nvPr/>
        </p:nvSpPr>
        <p:spPr>
          <a:xfrm>
            <a:off x="2674340" y="3336247"/>
            <a:ext cx="2015699" cy="2879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cxnSp>
        <p:nvCxnSpPr>
          <p:cNvPr id="56" name="直接连接符 55"/>
          <p:cNvCxnSpPr>
            <a:cxnSpLocks/>
          </p:cNvCxnSpPr>
          <p:nvPr/>
        </p:nvCxnSpPr>
        <p:spPr>
          <a:xfrm flipV="1">
            <a:off x="3679165" y="3480224"/>
            <a:ext cx="3025" cy="418511"/>
          </a:xfrm>
          <a:prstGeom prst="line">
            <a:avLst/>
          </a:prstGeom>
          <a:ln>
            <a:solidFill>
              <a:schemeClr val="accent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7" name="燕尾形 10"/>
          <p:cNvSpPr/>
          <p:nvPr/>
        </p:nvSpPr>
        <p:spPr>
          <a:xfrm>
            <a:off x="730631" y="3336247"/>
            <a:ext cx="2015699" cy="2879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cxnSp>
        <p:nvCxnSpPr>
          <p:cNvPr id="58" name="直接连接符 57"/>
          <p:cNvCxnSpPr>
            <a:cxnSpLocks/>
          </p:cNvCxnSpPr>
          <p:nvPr/>
        </p:nvCxnSpPr>
        <p:spPr>
          <a:xfrm>
            <a:off x="1680419" y="3036926"/>
            <a:ext cx="12251" cy="443298"/>
          </a:xfrm>
          <a:prstGeom prst="line">
            <a:avLst/>
          </a:prstGeom>
          <a:ln>
            <a:solidFill>
              <a:schemeClr val="accent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燕尾形 12"/>
          <p:cNvSpPr/>
          <p:nvPr/>
        </p:nvSpPr>
        <p:spPr>
          <a:xfrm>
            <a:off x="4618051" y="3336247"/>
            <a:ext cx="2015699" cy="2879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60" name="燕尾形 13"/>
          <p:cNvSpPr/>
          <p:nvPr/>
        </p:nvSpPr>
        <p:spPr>
          <a:xfrm>
            <a:off x="6561760" y="3336247"/>
            <a:ext cx="2015699" cy="2879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349"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61" name="标题 11"/>
          <p:cNvSpPr txBox="1">
            <a:spLocks/>
          </p:cNvSpPr>
          <p:nvPr/>
        </p:nvSpPr>
        <p:spPr>
          <a:xfrm>
            <a:off x="1341084" y="2456278"/>
            <a:ext cx="719892" cy="571351"/>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999" b="0" i="0" u="none" strike="noStrike" kern="1200" cap="none" spc="0" normalizeH="0" baseline="0" noProof="0" dirty="0">
                <a:ln>
                  <a:noFill/>
                </a:ln>
                <a:solidFill>
                  <a:prstClr val="white">
                    <a:lumMod val="50000"/>
                  </a:prstClr>
                </a:solidFill>
                <a:effectLst/>
                <a:uLnTx/>
                <a:uFillTx/>
                <a:latin typeface="Impact MT Std" pitchFamily="34" charset="0"/>
                <a:ea typeface="微软雅黑"/>
                <a:cs typeface="+mj-cs"/>
              </a:rPr>
              <a:t>01</a:t>
            </a:r>
            <a:endParaRPr kumimoji="0" lang="zh-CN" altLang="en-US" sz="3999" b="0" i="0" u="none" strike="noStrike" kern="1200" cap="none" spc="0" normalizeH="0" baseline="0" noProof="0" dirty="0">
              <a:ln>
                <a:noFill/>
              </a:ln>
              <a:solidFill>
                <a:prstClr val="white">
                  <a:lumMod val="50000"/>
                </a:prstClr>
              </a:solidFill>
              <a:effectLst/>
              <a:uLnTx/>
              <a:uFillTx/>
              <a:latin typeface="Impact MT Std" pitchFamily="34" charset="0"/>
              <a:ea typeface="微软雅黑"/>
              <a:cs typeface="+mj-cs"/>
            </a:endParaRPr>
          </a:p>
        </p:txBody>
      </p:sp>
      <mc:AlternateContent xmlns:mc="http://schemas.openxmlformats.org/markup-compatibility/2006" xmlns:a14="http://schemas.microsoft.com/office/drawing/2010/main">
        <mc:Choice Requires="a14">
          <p:sp>
            <p:nvSpPr>
              <p:cNvPr id="62" name="标题 11"/>
              <p:cNvSpPr txBox="1">
                <a:spLocks/>
              </p:cNvSpPr>
              <p:nvPr/>
            </p:nvSpPr>
            <p:spPr>
              <a:xfrm>
                <a:off x="996089" y="3934405"/>
                <a:ext cx="1750239" cy="796444"/>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按照某种策略将</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SUT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的输入域划分成</a:t>
                </a:r>
                <a14:m>
                  <m:oMath xmlns:m="http://schemas.openxmlformats.org/officeDocument/2006/math">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𝑚</m:t>
                    </m:r>
                  </m:oMath>
                </a14:m>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个不相交的分区</a:t>
                </a:r>
                <a14:m>
                  <m:oMath xmlns:m="http://schemas.openxmlformats.org/officeDocument/2006/math">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m:t>
                    </m:r>
                    <m:sSub>
                      <m:sSubPr>
                        <m:ctrlP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ctrlPr>
                      </m:sSubPr>
                      <m:e>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𝐶</m:t>
                        </m:r>
                      </m:e>
                      <m:sub>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1</m:t>
                        </m:r>
                      </m:sub>
                    </m:sSub>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m:t>
                    </m:r>
                    <m:sSub>
                      <m:sSubPr>
                        <m:ctrlP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ctrlPr>
                      </m:sSubPr>
                      <m:e>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𝐶</m:t>
                        </m:r>
                      </m:e>
                      <m:sub>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2</m:t>
                        </m:r>
                      </m:sub>
                    </m:sSub>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m:t>
                    </m:r>
                    <m:sSub>
                      <m:sSubPr>
                        <m:ctrlP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ctrlPr>
                      </m:sSubPr>
                      <m:e>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𝐶</m:t>
                        </m:r>
                      </m:e>
                      <m:sub>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𝑚</m:t>
                        </m:r>
                      </m:sub>
                    </m:sSub>
                    <m:r>
                      <a:rPr kumimoji="0" lang="en-US" altLang="zh-CN" sz="1400" b="0" i="1" u="none" strike="noStrike" kern="1200" cap="none" spc="0" normalizeH="0" baseline="0" noProof="0" smtClean="0">
                        <a:ln>
                          <a:noFill/>
                        </a:ln>
                        <a:solidFill>
                          <a:prstClr val="black">
                            <a:lumMod val="75000"/>
                            <a:lumOff val="25000"/>
                          </a:prstClr>
                        </a:solidFill>
                        <a:effectLst/>
                        <a:uLnTx/>
                        <a:uFillTx/>
                        <a:latin typeface="Cambria Math" panose="02040503050406030204" pitchFamily="18" charset="0"/>
                        <a:ea typeface="微软雅黑" panose="020B0503020204020204" pitchFamily="34" charset="-122"/>
                        <a:cs typeface="+mj-cs"/>
                      </a:rPr>
                      <m:t>}</m:t>
                    </m:r>
                  </m:oMath>
                </a14:m>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endParaRPr>
              </a:p>
            </p:txBody>
          </p:sp>
        </mc:Choice>
        <mc:Fallback xmlns="">
          <p:sp>
            <p:nvSpPr>
              <p:cNvPr id="62" name="标题 11"/>
              <p:cNvSpPr txBox="1">
                <a:spLocks noRot="1" noChangeAspect="1" noMove="1" noResize="1" noEditPoints="1" noAdjustHandles="1" noChangeArrowheads="1" noChangeShapeType="1" noTextEdit="1"/>
              </p:cNvSpPr>
              <p:nvPr/>
            </p:nvSpPr>
            <p:spPr>
              <a:xfrm>
                <a:off x="996089" y="3934405"/>
                <a:ext cx="1750239" cy="796444"/>
              </a:xfrm>
              <a:prstGeom prst="rect">
                <a:avLst/>
              </a:prstGeom>
              <a:blipFill>
                <a:blip r:embed="rId2"/>
                <a:stretch>
                  <a:fillRect l="-347" t="-5344"/>
                </a:stretch>
              </a:blipFill>
            </p:spPr>
            <p:txBody>
              <a:bodyPr/>
              <a:lstStyle/>
              <a:p>
                <a:r>
                  <a:rPr lang="zh-CN" altLang="en-US">
                    <a:noFill/>
                  </a:rPr>
                  <a:t> </a:t>
                </a:r>
              </a:p>
            </p:txBody>
          </p:sp>
        </mc:Fallback>
      </mc:AlternateContent>
      <p:sp>
        <p:nvSpPr>
          <p:cNvPr id="63" name="标题 11"/>
          <p:cNvSpPr txBox="1">
            <a:spLocks/>
          </p:cNvSpPr>
          <p:nvPr/>
        </p:nvSpPr>
        <p:spPr>
          <a:xfrm>
            <a:off x="1076779" y="3631849"/>
            <a:ext cx="1727743" cy="28339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j-cs"/>
              </a:rPr>
              <a:t>划分分区</a:t>
            </a:r>
          </a:p>
        </p:txBody>
      </p:sp>
      <p:sp>
        <p:nvSpPr>
          <p:cNvPr id="64" name="标题 11"/>
          <p:cNvSpPr txBox="1">
            <a:spLocks/>
          </p:cNvSpPr>
          <p:nvPr/>
        </p:nvSpPr>
        <p:spPr>
          <a:xfrm>
            <a:off x="3337962" y="4028850"/>
            <a:ext cx="719892" cy="571351"/>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999" b="0" i="0" u="none" strike="noStrike" kern="1200" cap="none" spc="0" normalizeH="0" baseline="0" noProof="0" dirty="0">
                <a:ln>
                  <a:noFill/>
                </a:ln>
                <a:solidFill>
                  <a:prstClr val="white">
                    <a:lumMod val="50000"/>
                  </a:prstClr>
                </a:solidFill>
                <a:effectLst/>
                <a:uLnTx/>
                <a:uFillTx/>
                <a:latin typeface="Impact MT Std" pitchFamily="34" charset="0"/>
                <a:ea typeface="微软雅黑"/>
                <a:cs typeface="+mj-cs"/>
              </a:rPr>
              <a:t>02</a:t>
            </a:r>
            <a:endParaRPr kumimoji="0" lang="zh-CN" altLang="en-US" sz="3999" b="0" i="0" u="none" strike="noStrike" kern="1200" cap="none" spc="0" normalizeH="0" baseline="0" noProof="0" dirty="0">
              <a:ln>
                <a:noFill/>
              </a:ln>
              <a:solidFill>
                <a:prstClr val="white">
                  <a:lumMod val="50000"/>
                </a:prstClr>
              </a:solidFill>
              <a:effectLst/>
              <a:uLnTx/>
              <a:uFillTx/>
              <a:latin typeface="Impact MT Std" pitchFamily="34" charset="0"/>
              <a:ea typeface="微软雅黑"/>
              <a:cs typeface="+mj-cs"/>
            </a:endParaRPr>
          </a:p>
        </p:txBody>
      </p:sp>
      <p:sp>
        <p:nvSpPr>
          <p:cNvPr id="65" name="标题 11"/>
          <p:cNvSpPr txBox="1">
            <a:spLocks/>
          </p:cNvSpPr>
          <p:nvPr/>
        </p:nvSpPr>
        <p:spPr>
          <a:xfrm>
            <a:off x="2962955" y="2774770"/>
            <a:ext cx="1750239"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根据既定的测试剖面</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选择分区</a:t>
            </a:r>
          </a:p>
        </p:txBody>
      </p:sp>
      <mc:AlternateContent xmlns:mc="http://schemas.openxmlformats.org/markup-compatibility/2006" xmlns:a14="http://schemas.microsoft.com/office/drawing/2010/main">
        <mc:Choice Requires="a14">
          <p:sp>
            <p:nvSpPr>
              <p:cNvPr id="66" name="标题 11"/>
              <p:cNvSpPr txBox="1">
                <a:spLocks/>
              </p:cNvSpPr>
              <p:nvPr/>
            </p:nvSpPr>
            <p:spPr>
              <a:xfrm>
                <a:off x="2948846" y="2438385"/>
                <a:ext cx="1727743" cy="28339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j-cs"/>
                  </a:rPr>
                  <a:t>选择分区</a:t>
                </a:r>
                <a14:m>
                  <m:oMath xmlns:m="http://schemas.openxmlformats.org/officeDocument/2006/math">
                    <m:sSub>
                      <m:sSubPr>
                        <m:ctrlPr>
                          <a:rPr kumimoji="0" lang="en-US" altLang="zh-CN" sz="1800" b="1" i="1" u="none" strike="noStrike" kern="1200" cap="none" spc="0" normalizeH="0" baseline="0" noProof="0" smtClean="0">
                            <a:ln>
                              <a:noFill/>
                            </a:ln>
                            <a:solidFill>
                              <a:srgbClr val="0F6FC6"/>
                            </a:solidFill>
                            <a:effectLst/>
                            <a:uLnTx/>
                            <a:uFillTx/>
                            <a:latin typeface="Cambria Math" panose="02040503050406030204" pitchFamily="18" charset="0"/>
                            <a:ea typeface="微软雅黑" panose="020B0503020204020204" pitchFamily="34" charset="-122"/>
                            <a:cs typeface="+mj-cs"/>
                          </a:rPr>
                        </m:ctrlPr>
                      </m:sSubPr>
                      <m:e>
                        <m:r>
                          <m:rPr>
                            <m:sty m:val="p"/>
                          </m:rPr>
                          <a:rPr lang="en-US" altLang="zh-CN" sz="1800" b="1" i="1">
                            <a:solidFill>
                              <a:srgbClr val="0F6FC6"/>
                            </a:solidFill>
                            <a:latin typeface="Cambria Math" panose="02040503050406030204" pitchFamily="18" charset="0"/>
                            <a:ea typeface="微软雅黑" panose="020B0503020204020204" pitchFamily="34" charset="-122"/>
                          </a:rPr>
                          <m:t>C</m:t>
                        </m:r>
                      </m:e>
                      <m:sub>
                        <m:r>
                          <a:rPr kumimoji="0" lang="en-US" altLang="zh-CN" sz="1800" b="1" i="1" u="none" strike="noStrike" kern="1200" cap="none" spc="0" normalizeH="0" baseline="0" noProof="0" smtClean="0">
                            <a:ln>
                              <a:noFill/>
                            </a:ln>
                            <a:solidFill>
                              <a:srgbClr val="0F6FC6"/>
                            </a:solidFill>
                            <a:effectLst/>
                            <a:uLnTx/>
                            <a:uFillTx/>
                            <a:latin typeface="Cambria Math" panose="02040503050406030204" pitchFamily="18" charset="0"/>
                            <a:ea typeface="微软雅黑" panose="020B0503020204020204" pitchFamily="34" charset="-122"/>
                            <a:cs typeface="+mj-cs"/>
                          </a:rPr>
                          <m:t>𝒊</m:t>
                        </m:r>
                      </m:sub>
                    </m:sSub>
                  </m:oMath>
                </a14:m>
                <a:endParaRPr kumimoji="0" lang="zh-CN" altLang="en-US" sz="18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j-cs"/>
                </a:endParaRPr>
              </a:p>
            </p:txBody>
          </p:sp>
        </mc:Choice>
        <mc:Fallback xmlns="">
          <p:sp>
            <p:nvSpPr>
              <p:cNvPr id="66" name="标题 11"/>
              <p:cNvSpPr txBox="1">
                <a:spLocks noRot="1" noChangeAspect="1" noMove="1" noResize="1" noEditPoints="1" noAdjustHandles="1" noChangeArrowheads="1" noChangeShapeType="1" noTextEdit="1"/>
              </p:cNvSpPr>
              <p:nvPr/>
            </p:nvSpPr>
            <p:spPr>
              <a:xfrm>
                <a:off x="2948846" y="2438385"/>
                <a:ext cx="1727743" cy="283395"/>
              </a:xfrm>
              <a:prstGeom prst="rect">
                <a:avLst/>
              </a:prstGeom>
              <a:blipFill>
                <a:blip r:embed="rId3"/>
                <a:stretch>
                  <a:fillRect l="-3180" t="-13043" b="-65217"/>
                </a:stretch>
              </a:blipFill>
            </p:spPr>
            <p:txBody>
              <a:bodyPr/>
              <a:lstStyle/>
              <a:p>
                <a:r>
                  <a:rPr lang="zh-CN" altLang="en-US">
                    <a:noFill/>
                  </a:rPr>
                  <a:t> </a:t>
                </a:r>
              </a:p>
            </p:txBody>
          </p:sp>
        </mc:Fallback>
      </mc:AlternateContent>
      <p:cxnSp>
        <p:nvCxnSpPr>
          <p:cNvPr id="67" name="直接连接符 66"/>
          <p:cNvCxnSpPr>
            <a:cxnSpLocks/>
          </p:cNvCxnSpPr>
          <p:nvPr/>
        </p:nvCxnSpPr>
        <p:spPr>
          <a:xfrm flipH="1">
            <a:off x="5652080" y="3034092"/>
            <a:ext cx="9813" cy="423406"/>
          </a:xfrm>
          <a:prstGeom prst="line">
            <a:avLst/>
          </a:prstGeom>
          <a:ln>
            <a:solidFill>
              <a:schemeClr val="accent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标题 11"/>
          <p:cNvSpPr txBox="1">
            <a:spLocks/>
          </p:cNvSpPr>
          <p:nvPr/>
        </p:nvSpPr>
        <p:spPr>
          <a:xfrm>
            <a:off x="5240926" y="2462055"/>
            <a:ext cx="719892" cy="571351"/>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999" b="0" i="0" u="none" strike="noStrike" kern="1200" cap="none" spc="0" normalizeH="0" baseline="0" noProof="0" dirty="0">
                <a:ln>
                  <a:noFill/>
                </a:ln>
                <a:solidFill>
                  <a:prstClr val="white">
                    <a:lumMod val="50000"/>
                  </a:prstClr>
                </a:solidFill>
                <a:effectLst/>
                <a:uLnTx/>
                <a:uFillTx/>
                <a:latin typeface="Impact MT Std" pitchFamily="34" charset="0"/>
                <a:ea typeface="微软雅黑"/>
                <a:cs typeface="+mj-cs"/>
              </a:rPr>
              <a:t>03</a:t>
            </a:r>
            <a:endParaRPr kumimoji="0" lang="zh-CN" altLang="en-US" sz="3999" b="0" i="0" u="none" strike="noStrike" kern="1200" cap="none" spc="0" normalizeH="0" baseline="0" noProof="0" dirty="0">
              <a:ln>
                <a:noFill/>
              </a:ln>
              <a:solidFill>
                <a:prstClr val="white">
                  <a:lumMod val="50000"/>
                </a:prstClr>
              </a:solidFill>
              <a:effectLst/>
              <a:uLnTx/>
              <a:uFillTx/>
              <a:latin typeface="Impact MT Std" pitchFamily="34" charset="0"/>
              <a:ea typeface="微软雅黑"/>
              <a:cs typeface="+mj-cs"/>
            </a:endParaRPr>
          </a:p>
        </p:txBody>
      </p:sp>
      <mc:AlternateContent xmlns:mc="http://schemas.openxmlformats.org/markup-compatibility/2006" xmlns:a14="http://schemas.microsoft.com/office/drawing/2010/main">
        <mc:Choice Requires="a14">
          <p:sp>
            <p:nvSpPr>
              <p:cNvPr id="69" name="标题 11"/>
              <p:cNvSpPr txBox="1">
                <a:spLocks/>
              </p:cNvSpPr>
              <p:nvPr/>
            </p:nvSpPr>
            <p:spPr>
              <a:xfrm>
                <a:off x="4982880" y="4009540"/>
                <a:ext cx="1750239"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lvl="0" algn="l">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在分区</a:t>
                </a:r>
                <a14:m>
                  <m:oMath xmlns:m="http://schemas.openxmlformats.org/officeDocument/2006/math">
                    <m:sSub>
                      <m:sSubPr>
                        <m:ctrlPr>
                          <a:rPr lang="en-US" altLang="zh-CN" sz="1400" b="1" i="1" smtClean="0">
                            <a:solidFill>
                              <a:schemeClr val="tx1"/>
                            </a:solidFill>
                            <a:effectLst/>
                            <a:latin typeface="Cambria Math" panose="02040503050406030204" pitchFamily="18" charset="0"/>
                            <a:ea typeface="微软雅黑" panose="020B0503020204020204" pitchFamily="34" charset="-122"/>
                          </a:rPr>
                        </m:ctrlPr>
                      </m:sSubPr>
                      <m:e>
                        <m:r>
                          <m:rPr>
                            <m:sty m:val="p"/>
                          </m:rPr>
                          <a:rPr lang="en-US" altLang="zh-CN" sz="1400" b="1" i="1">
                            <a:solidFill>
                              <a:schemeClr val="tx1"/>
                            </a:solidFill>
                            <a:effectLst/>
                            <a:latin typeface="Cambria Math" panose="02040503050406030204" pitchFamily="18" charset="0"/>
                            <a:ea typeface="微软雅黑" panose="020B0503020204020204" pitchFamily="34" charset="-122"/>
                          </a:rPr>
                          <m:t>C</m:t>
                        </m:r>
                      </m:e>
                      <m:sub>
                        <m:r>
                          <a:rPr lang="en-US" altLang="zh-CN" sz="1400" b="1" i="1">
                            <a:solidFill>
                              <a:schemeClr val="tx1"/>
                            </a:solidFill>
                            <a:effectLst/>
                            <a:latin typeface="Cambria Math" panose="02040503050406030204" pitchFamily="18" charset="0"/>
                            <a:ea typeface="微软雅黑" panose="020B0503020204020204" pitchFamily="34" charset="-122"/>
                          </a:rPr>
                          <m:t>𝒊</m:t>
                        </m:r>
                      </m:sub>
                    </m:sSub>
                  </m:oMath>
                </a14:m>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中随机选择测试用例</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TC</a:t>
                </a: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endParaRPr>
              </a:p>
            </p:txBody>
          </p:sp>
        </mc:Choice>
        <mc:Fallback xmlns="">
          <p:sp>
            <p:nvSpPr>
              <p:cNvPr id="69" name="标题 11"/>
              <p:cNvSpPr txBox="1">
                <a:spLocks noRot="1" noChangeAspect="1" noMove="1" noResize="1" noEditPoints="1" noAdjustHandles="1" noChangeArrowheads="1" noChangeShapeType="1" noTextEdit="1"/>
              </p:cNvSpPr>
              <p:nvPr/>
            </p:nvSpPr>
            <p:spPr>
              <a:xfrm>
                <a:off x="4982880" y="4009540"/>
                <a:ext cx="1750239" cy="796444"/>
              </a:xfrm>
              <a:prstGeom prst="rect">
                <a:avLst/>
              </a:prstGeom>
              <a:blipFill>
                <a:blip r:embed="rId4"/>
                <a:stretch>
                  <a:fillRect l="-1042" t="-1538"/>
                </a:stretch>
              </a:blipFill>
            </p:spPr>
            <p:txBody>
              <a:bodyPr/>
              <a:lstStyle/>
              <a:p>
                <a:r>
                  <a:rPr lang="zh-CN" altLang="en-US">
                    <a:noFill/>
                  </a:rPr>
                  <a:t> </a:t>
                </a:r>
              </a:p>
            </p:txBody>
          </p:sp>
        </mc:Fallback>
      </mc:AlternateContent>
      <p:sp>
        <p:nvSpPr>
          <p:cNvPr id="70" name="标题 11"/>
          <p:cNvSpPr txBox="1">
            <a:spLocks/>
          </p:cNvSpPr>
          <p:nvPr/>
        </p:nvSpPr>
        <p:spPr>
          <a:xfrm>
            <a:off x="4955504" y="3688360"/>
            <a:ext cx="1727743" cy="28339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j-cs"/>
              </a:rPr>
              <a:t>随机选择</a:t>
            </a:r>
            <a:r>
              <a:rPr kumimoji="0" lang="en-US" altLang="zh-CN" sz="18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j-cs"/>
              </a:rPr>
              <a:t>TC</a:t>
            </a:r>
            <a:endParaRPr kumimoji="0" lang="zh-CN" altLang="en-US" sz="18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j-cs"/>
            </a:endParaRPr>
          </a:p>
        </p:txBody>
      </p:sp>
      <p:cxnSp>
        <p:nvCxnSpPr>
          <p:cNvPr id="71" name="直接连接符 70"/>
          <p:cNvCxnSpPr>
            <a:cxnSpLocks/>
          </p:cNvCxnSpPr>
          <p:nvPr/>
        </p:nvCxnSpPr>
        <p:spPr>
          <a:xfrm flipH="1" flipV="1">
            <a:off x="7539525" y="3509919"/>
            <a:ext cx="22490" cy="510877"/>
          </a:xfrm>
          <a:prstGeom prst="line">
            <a:avLst/>
          </a:prstGeom>
          <a:ln>
            <a:solidFill>
              <a:schemeClr val="accent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2" name="标题 11"/>
          <p:cNvSpPr txBox="1">
            <a:spLocks/>
          </p:cNvSpPr>
          <p:nvPr/>
        </p:nvSpPr>
        <p:spPr>
          <a:xfrm>
            <a:off x="7209663" y="4018854"/>
            <a:ext cx="719892" cy="571351"/>
          </a:xfrm>
          <a:prstGeom prst="rect">
            <a:avLst/>
          </a:prstGeom>
        </p:spPr>
        <p:txBody>
          <a:bodyP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999" b="0" i="0" u="none" strike="noStrike" kern="1200" cap="none" spc="0" normalizeH="0" baseline="0" noProof="0" dirty="0">
                <a:ln>
                  <a:noFill/>
                </a:ln>
                <a:solidFill>
                  <a:prstClr val="white">
                    <a:lumMod val="50000"/>
                  </a:prstClr>
                </a:solidFill>
                <a:effectLst/>
                <a:uLnTx/>
                <a:uFillTx/>
                <a:latin typeface="Impact MT Std" pitchFamily="34" charset="0"/>
                <a:ea typeface="微软雅黑"/>
                <a:cs typeface="+mj-cs"/>
              </a:rPr>
              <a:t>04</a:t>
            </a:r>
            <a:endParaRPr kumimoji="0" lang="zh-CN" altLang="en-US" sz="3999" b="0" i="0" u="none" strike="noStrike" kern="1200" cap="none" spc="0" normalizeH="0" baseline="0" noProof="0" dirty="0">
              <a:ln>
                <a:noFill/>
              </a:ln>
              <a:solidFill>
                <a:prstClr val="white">
                  <a:lumMod val="50000"/>
                </a:prstClr>
              </a:solidFill>
              <a:effectLst/>
              <a:uLnTx/>
              <a:uFillTx/>
              <a:latin typeface="Impact MT Std" pitchFamily="34" charset="0"/>
              <a:ea typeface="微软雅黑"/>
              <a:cs typeface="+mj-cs"/>
            </a:endParaRPr>
          </a:p>
        </p:txBody>
      </p:sp>
      <p:sp>
        <p:nvSpPr>
          <p:cNvPr id="73" name="标题 11"/>
          <p:cNvSpPr txBox="1">
            <a:spLocks/>
          </p:cNvSpPr>
          <p:nvPr/>
        </p:nvSpPr>
        <p:spPr>
          <a:xfrm>
            <a:off x="6755232" y="2712040"/>
            <a:ext cx="1750239" cy="796444"/>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j-cs"/>
              </a:rPr>
              <a:t>在整个测试过程中测试剖面不变</a:t>
            </a:r>
          </a:p>
        </p:txBody>
      </p:sp>
      <p:sp>
        <p:nvSpPr>
          <p:cNvPr id="74" name="标题 11"/>
          <p:cNvSpPr txBox="1">
            <a:spLocks/>
          </p:cNvSpPr>
          <p:nvPr/>
        </p:nvSpPr>
        <p:spPr>
          <a:xfrm>
            <a:off x="6833175" y="2428645"/>
            <a:ext cx="1727743" cy="28339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F6FC6"/>
                </a:solidFill>
                <a:effectLst/>
                <a:uLnTx/>
                <a:uFillTx/>
                <a:latin typeface="微软雅黑" panose="020B0503020204020204" pitchFamily="34" charset="-122"/>
                <a:ea typeface="微软雅黑" panose="020B0503020204020204" pitchFamily="34" charset="-122"/>
                <a:cs typeface="+mj-cs"/>
              </a:rPr>
              <a:t>测试剖面</a:t>
            </a:r>
          </a:p>
        </p:txBody>
      </p:sp>
    </p:spTree>
    <p:extLst>
      <p:ext uri="{BB962C8B-B14F-4D97-AF65-F5344CB8AC3E}">
        <p14:creationId xmlns:p14="http://schemas.microsoft.com/office/powerpoint/2010/main" val="334804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wipe(left)">
                                      <p:cBhvr>
                                        <p:cTn id="15" dur="500"/>
                                        <p:tgtEl>
                                          <p:spTgt spid="57"/>
                                        </p:tgtEl>
                                      </p:cBhvr>
                                    </p:animEffect>
                                  </p:childTnLst>
                                </p:cTn>
                              </p:par>
                              <p:par>
                                <p:cTn id="16" presetID="53" presetClass="entr" presetSubtype="16"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 calcmode="lin" valueType="num">
                                      <p:cBhvr>
                                        <p:cTn id="18" dur="500" fill="hold"/>
                                        <p:tgtEl>
                                          <p:spTgt spid="58"/>
                                        </p:tgtEl>
                                        <p:attrNameLst>
                                          <p:attrName>ppt_w</p:attrName>
                                        </p:attrNameLst>
                                      </p:cBhvr>
                                      <p:tavLst>
                                        <p:tav tm="0">
                                          <p:val>
                                            <p:fltVal val="0"/>
                                          </p:val>
                                        </p:tav>
                                        <p:tav tm="100000">
                                          <p:val>
                                            <p:strVal val="#ppt_w"/>
                                          </p:val>
                                        </p:tav>
                                      </p:tavLst>
                                    </p:anim>
                                    <p:anim calcmode="lin" valueType="num">
                                      <p:cBhvr>
                                        <p:cTn id="19" dur="500" fill="hold"/>
                                        <p:tgtEl>
                                          <p:spTgt spid="58"/>
                                        </p:tgtEl>
                                        <p:attrNameLst>
                                          <p:attrName>ppt_h</p:attrName>
                                        </p:attrNameLst>
                                      </p:cBhvr>
                                      <p:tavLst>
                                        <p:tav tm="0">
                                          <p:val>
                                            <p:fltVal val="0"/>
                                          </p:val>
                                        </p:tav>
                                        <p:tav tm="100000">
                                          <p:val>
                                            <p:strVal val="#ppt_h"/>
                                          </p:val>
                                        </p:tav>
                                      </p:tavLst>
                                    </p:anim>
                                    <p:animEffect transition="in" filter="fade">
                                      <p:cBhvr>
                                        <p:cTn id="20" dur="500"/>
                                        <p:tgtEl>
                                          <p:spTgt spid="58"/>
                                        </p:tgtEl>
                                      </p:cBhvr>
                                    </p:animEffect>
                                  </p:childTnLst>
                                </p:cTn>
                              </p:par>
                              <p:par>
                                <p:cTn id="21" presetID="53" presetClass="entr" presetSubtype="16"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animEffect transition="in" filter="fade">
                                      <p:cBhvr>
                                        <p:cTn id="25" dur="500"/>
                                        <p:tgtEl>
                                          <p:spTgt spid="43"/>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cBhvr>
                                        <p:cTn id="28" dur="500" fill="hold"/>
                                        <p:tgtEl>
                                          <p:spTgt spid="61"/>
                                        </p:tgtEl>
                                        <p:attrNameLst>
                                          <p:attrName>ppt_w</p:attrName>
                                        </p:attrNameLst>
                                      </p:cBhvr>
                                      <p:tavLst>
                                        <p:tav tm="0">
                                          <p:val>
                                            <p:fltVal val="0"/>
                                          </p:val>
                                        </p:tav>
                                        <p:tav tm="100000">
                                          <p:val>
                                            <p:strVal val="#ppt_w"/>
                                          </p:val>
                                        </p:tav>
                                      </p:tavLst>
                                    </p:anim>
                                    <p:anim calcmode="lin" valueType="num">
                                      <p:cBhvr>
                                        <p:cTn id="29" dur="500" fill="hold"/>
                                        <p:tgtEl>
                                          <p:spTgt spid="61"/>
                                        </p:tgtEl>
                                        <p:attrNameLst>
                                          <p:attrName>ppt_h</p:attrName>
                                        </p:attrNameLst>
                                      </p:cBhvr>
                                      <p:tavLst>
                                        <p:tav tm="0">
                                          <p:val>
                                            <p:fltVal val="0"/>
                                          </p:val>
                                        </p:tav>
                                        <p:tav tm="100000">
                                          <p:val>
                                            <p:strVal val="#ppt_h"/>
                                          </p:val>
                                        </p:tav>
                                      </p:tavLst>
                                    </p:anim>
                                    <p:animEffect transition="in" filter="fade">
                                      <p:cBhvr>
                                        <p:cTn id="30" dur="500"/>
                                        <p:tgtEl>
                                          <p:spTgt spid="6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Effect transition="in" filter="fade">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par>
                                <p:cTn id="46" presetID="53" presetClass="entr" presetSubtype="16"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500" fill="hold"/>
                                        <p:tgtEl>
                                          <p:spTgt spid="56"/>
                                        </p:tgtEl>
                                        <p:attrNameLst>
                                          <p:attrName>ppt_w</p:attrName>
                                        </p:attrNameLst>
                                      </p:cBhvr>
                                      <p:tavLst>
                                        <p:tav tm="0">
                                          <p:val>
                                            <p:fltVal val="0"/>
                                          </p:val>
                                        </p:tav>
                                        <p:tav tm="100000">
                                          <p:val>
                                            <p:strVal val="#ppt_w"/>
                                          </p:val>
                                        </p:tav>
                                      </p:tavLst>
                                    </p:anim>
                                    <p:anim calcmode="lin" valueType="num">
                                      <p:cBhvr>
                                        <p:cTn id="49" dur="500" fill="hold"/>
                                        <p:tgtEl>
                                          <p:spTgt spid="56"/>
                                        </p:tgtEl>
                                        <p:attrNameLst>
                                          <p:attrName>ppt_h</p:attrName>
                                        </p:attrNameLst>
                                      </p:cBhvr>
                                      <p:tavLst>
                                        <p:tav tm="0">
                                          <p:val>
                                            <p:fltVal val="0"/>
                                          </p:val>
                                        </p:tav>
                                        <p:tav tm="100000">
                                          <p:val>
                                            <p:strVal val="#ppt_h"/>
                                          </p:val>
                                        </p:tav>
                                      </p:tavLst>
                                    </p:anim>
                                    <p:animEffect transition="in" filter="fade">
                                      <p:cBhvr>
                                        <p:cTn id="50" dur="500"/>
                                        <p:tgtEl>
                                          <p:spTgt spid="56"/>
                                        </p:tgtEl>
                                      </p:cBhvr>
                                    </p:animEffect>
                                  </p:childTnLst>
                                </p:cTn>
                              </p:par>
                              <p:par>
                                <p:cTn id="51" presetID="53" presetClass="entr" presetSubtype="16"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Effect transition="in" filter="fade">
                                      <p:cBhvr>
                                        <p:cTn id="55" dur="500"/>
                                        <p:tgtEl>
                                          <p:spTgt spid="49"/>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 calcmode="lin" valueType="num">
                                      <p:cBhvr>
                                        <p:cTn id="58" dur="500" fill="hold"/>
                                        <p:tgtEl>
                                          <p:spTgt spid="65"/>
                                        </p:tgtEl>
                                        <p:attrNameLst>
                                          <p:attrName>ppt_w</p:attrName>
                                        </p:attrNameLst>
                                      </p:cBhvr>
                                      <p:tavLst>
                                        <p:tav tm="0">
                                          <p:val>
                                            <p:fltVal val="0"/>
                                          </p:val>
                                        </p:tav>
                                        <p:tav tm="100000">
                                          <p:val>
                                            <p:strVal val="#ppt_w"/>
                                          </p:val>
                                        </p:tav>
                                      </p:tavLst>
                                    </p:anim>
                                    <p:anim calcmode="lin" valueType="num">
                                      <p:cBhvr>
                                        <p:cTn id="59" dur="500" fill="hold"/>
                                        <p:tgtEl>
                                          <p:spTgt spid="65"/>
                                        </p:tgtEl>
                                        <p:attrNameLst>
                                          <p:attrName>ppt_h</p:attrName>
                                        </p:attrNameLst>
                                      </p:cBhvr>
                                      <p:tavLst>
                                        <p:tav tm="0">
                                          <p:val>
                                            <p:fltVal val="0"/>
                                          </p:val>
                                        </p:tav>
                                        <p:tav tm="100000">
                                          <p:val>
                                            <p:strVal val="#ppt_h"/>
                                          </p:val>
                                        </p:tav>
                                      </p:tavLst>
                                    </p:anim>
                                    <p:animEffect transition="in" filter="fade">
                                      <p:cBhvr>
                                        <p:cTn id="60" dur="500"/>
                                        <p:tgtEl>
                                          <p:spTgt spid="65"/>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p:cTn id="63" dur="500" fill="hold"/>
                                        <p:tgtEl>
                                          <p:spTgt spid="66"/>
                                        </p:tgtEl>
                                        <p:attrNameLst>
                                          <p:attrName>ppt_w</p:attrName>
                                        </p:attrNameLst>
                                      </p:cBhvr>
                                      <p:tavLst>
                                        <p:tav tm="0">
                                          <p:val>
                                            <p:fltVal val="0"/>
                                          </p:val>
                                        </p:tav>
                                        <p:tav tm="100000">
                                          <p:val>
                                            <p:strVal val="#ppt_w"/>
                                          </p:val>
                                        </p:tav>
                                      </p:tavLst>
                                    </p:anim>
                                    <p:anim calcmode="lin" valueType="num">
                                      <p:cBhvr>
                                        <p:cTn id="64" dur="500" fill="hold"/>
                                        <p:tgtEl>
                                          <p:spTgt spid="66"/>
                                        </p:tgtEl>
                                        <p:attrNameLst>
                                          <p:attrName>ppt_h</p:attrName>
                                        </p:attrNameLst>
                                      </p:cBhvr>
                                      <p:tavLst>
                                        <p:tav tm="0">
                                          <p:val>
                                            <p:fltVal val="0"/>
                                          </p:val>
                                        </p:tav>
                                        <p:tav tm="100000">
                                          <p:val>
                                            <p:strVal val="#ppt_h"/>
                                          </p:val>
                                        </p:tav>
                                      </p:tavLst>
                                    </p:anim>
                                    <p:animEffect transition="in" filter="fade">
                                      <p:cBhvr>
                                        <p:cTn id="65" dur="500"/>
                                        <p:tgtEl>
                                          <p:spTgt spid="66"/>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p:cTn id="68" dur="500" fill="hold"/>
                                        <p:tgtEl>
                                          <p:spTgt spid="64"/>
                                        </p:tgtEl>
                                        <p:attrNameLst>
                                          <p:attrName>ppt_w</p:attrName>
                                        </p:attrNameLst>
                                      </p:cBhvr>
                                      <p:tavLst>
                                        <p:tav tm="0">
                                          <p:val>
                                            <p:fltVal val="0"/>
                                          </p:val>
                                        </p:tav>
                                        <p:tav tm="100000">
                                          <p:val>
                                            <p:strVal val="#ppt_w"/>
                                          </p:val>
                                        </p:tav>
                                      </p:tavLst>
                                    </p:anim>
                                    <p:anim calcmode="lin" valueType="num">
                                      <p:cBhvr>
                                        <p:cTn id="69" dur="500" fill="hold"/>
                                        <p:tgtEl>
                                          <p:spTgt spid="64"/>
                                        </p:tgtEl>
                                        <p:attrNameLst>
                                          <p:attrName>ppt_h</p:attrName>
                                        </p:attrNameLst>
                                      </p:cBhvr>
                                      <p:tavLst>
                                        <p:tav tm="0">
                                          <p:val>
                                            <p:fltVal val="0"/>
                                          </p:val>
                                        </p:tav>
                                        <p:tav tm="100000">
                                          <p:val>
                                            <p:strVal val="#ppt_h"/>
                                          </p:val>
                                        </p:tav>
                                      </p:tavLst>
                                    </p:anim>
                                    <p:animEffect transition="in" filter="fade">
                                      <p:cBhvr>
                                        <p:cTn id="70" dur="500"/>
                                        <p:tgtEl>
                                          <p:spTgt spid="6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left)">
                                      <p:cBhvr>
                                        <p:cTn id="75" dur="500"/>
                                        <p:tgtEl>
                                          <p:spTgt spid="59"/>
                                        </p:tgtEl>
                                      </p:cBhvr>
                                    </p:animEffect>
                                  </p:childTnLst>
                                </p:cTn>
                              </p:par>
                              <p:par>
                                <p:cTn id="76" presetID="53" presetClass="entr" presetSubtype="16" fill="hold" nodeType="withEffect">
                                  <p:stCondLst>
                                    <p:cond delay="0"/>
                                  </p:stCondLst>
                                  <p:childTnLst>
                                    <p:set>
                                      <p:cBhvr>
                                        <p:cTn id="77" dur="1" fill="hold">
                                          <p:stCondLst>
                                            <p:cond delay="0"/>
                                          </p:stCondLst>
                                        </p:cTn>
                                        <p:tgtEl>
                                          <p:spTgt spid="67"/>
                                        </p:tgtEl>
                                        <p:attrNameLst>
                                          <p:attrName>style.visibility</p:attrName>
                                        </p:attrNameLst>
                                      </p:cBhvr>
                                      <p:to>
                                        <p:strVal val="visible"/>
                                      </p:to>
                                    </p:set>
                                    <p:anim calcmode="lin" valueType="num">
                                      <p:cBhvr>
                                        <p:cTn id="78" dur="500" fill="hold"/>
                                        <p:tgtEl>
                                          <p:spTgt spid="67"/>
                                        </p:tgtEl>
                                        <p:attrNameLst>
                                          <p:attrName>ppt_w</p:attrName>
                                        </p:attrNameLst>
                                      </p:cBhvr>
                                      <p:tavLst>
                                        <p:tav tm="0">
                                          <p:val>
                                            <p:fltVal val="0"/>
                                          </p:val>
                                        </p:tav>
                                        <p:tav tm="100000">
                                          <p:val>
                                            <p:strVal val="#ppt_w"/>
                                          </p:val>
                                        </p:tav>
                                      </p:tavLst>
                                    </p:anim>
                                    <p:anim calcmode="lin" valueType="num">
                                      <p:cBhvr>
                                        <p:cTn id="79" dur="500" fill="hold"/>
                                        <p:tgtEl>
                                          <p:spTgt spid="67"/>
                                        </p:tgtEl>
                                        <p:attrNameLst>
                                          <p:attrName>ppt_h</p:attrName>
                                        </p:attrNameLst>
                                      </p:cBhvr>
                                      <p:tavLst>
                                        <p:tav tm="0">
                                          <p:val>
                                            <p:fltVal val="0"/>
                                          </p:val>
                                        </p:tav>
                                        <p:tav tm="100000">
                                          <p:val>
                                            <p:strVal val="#ppt_h"/>
                                          </p:val>
                                        </p:tav>
                                      </p:tavLst>
                                    </p:anim>
                                    <p:animEffect transition="in" filter="fade">
                                      <p:cBhvr>
                                        <p:cTn id="80" dur="500"/>
                                        <p:tgtEl>
                                          <p:spTgt spid="67"/>
                                        </p:tgtEl>
                                      </p:cBhvr>
                                    </p:animEffect>
                                  </p:childTnLst>
                                </p:cTn>
                              </p:par>
                              <p:par>
                                <p:cTn id="81" presetID="53" presetClass="entr" presetSubtype="16"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68"/>
                                        </p:tgtEl>
                                        <p:attrNameLst>
                                          <p:attrName>style.visibility</p:attrName>
                                        </p:attrNameLst>
                                      </p:cBhvr>
                                      <p:to>
                                        <p:strVal val="visible"/>
                                      </p:to>
                                    </p:set>
                                    <p:anim calcmode="lin" valueType="num">
                                      <p:cBhvr>
                                        <p:cTn id="88" dur="500" fill="hold"/>
                                        <p:tgtEl>
                                          <p:spTgt spid="68"/>
                                        </p:tgtEl>
                                        <p:attrNameLst>
                                          <p:attrName>ppt_w</p:attrName>
                                        </p:attrNameLst>
                                      </p:cBhvr>
                                      <p:tavLst>
                                        <p:tav tm="0">
                                          <p:val>
                                            <p:fltVal val="0"/>
                                          </p:val>
                                        </p:tav>
                                        <p:tav tm="100000">
                                          <p:val>
                                            <p:strVal val="#ppt_w"/>
                                          </p:val>
                                        </p:tav>
                                      </p:tavLst>
                                    </p:anim>
                                    <p:anim calcmode="lin" valueType="num">
                                      <p:cBhvr>
                                        <p:cTn id="89" dur="500" fill="hold"/>
                                        <p:tgtEl>
                                          <p:spTgt spid="68"/>
                                        </p:tgtEl>
                                        <p:attrNameLst>
                                          <p:attrName>ppt_h</p:attrName>
                                        </p:attrNameLst>
                                      </p:cBhvr>
                                      <p:tavLst>
                                        <p:tav tm="0">
                                          <p:val>
                                            <p:fltVal val="0"/>
                                          </p:val>
                                        </p:tav>
                                        <p:tav tm="100000">
                                          <p:val>
                                            <p:strVal val="#ppt_h"/>
                                          </p:val>
                                        </p:tav>
                                      </p:tavLst>
                                    </p:anim>
                                    <p:animEffect transition="in" filter="fade">
                                      <p:cBhvr>
                                        <p:cTn id="90" dur="500"/>
                                        <p:tgtEl>
                                          <p:spTgt spid="68"/>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69"/>
                                        </p:tgtEl>
                                        <p:attrNameLst>
                                          <p:attrName>style.visibility</p:attrName>
                                        </p:attrNameLst>
                                      </p:cBhvr>
                                      <p:to>
                                        <p:strVal val="visible"/>
                                      </p:to>
                                    </p:set>
                                    <p:anim calcmode="lin" valueType="num">
                                      <p:cBhvr>
                                        <p:cTn id="93" dur="500" fill="hold"/>
                                        <p:tgtEl>
                                          <p:spTgt spid="69"/>
                                        </p:tgtEl>
                                        <p:attrNameLst>
                                          <p:attrName>ppt_w</p:attrName>
                                        </p:attrNameLst>
                                      </p:cBhvr>
                                      <p:tavLst>
                                        <p:tav tm="0">
                                          <p:val>
                                            <p:fltVal val="0"/>
                                          </p:val>
                                        </p:tav>
                                        <p:tav tm="100000">
                                          <p:val>
                                            <p:strVal val="#ppt_w"/>
                                          </p:val>
                                        </p:tav>
                                      </p:tavLst>
                                    </p:anim>
                                    <p:anim calcmode="lin" valueType="num">
                                      <p:cBhvr>
                                        <p:cTn id="94" dur="500" fill="hold"/>
                                        <p:tgtEl>
                                          <p:spTgt spid="69"/>
                                        </p:tgtEl>
                                        <p:attrNameLst>
                                          <p:attrName>ppt_h</p:attrName>
                                        </p:attrNameLst>
                                      </p:cBhvr>
                                      <p:tavLst>
                                        <p:tav tm="0">
                                          <p:val>
                                            <p:fltVal val="0"/>
                                          </p:val>
                                        </p:tav>
                                        <p:tav tm="100000">
                                          <p:val>
                                            <p:strVal val="#ppt_h"/>
                                          </p:val>
                                        </p:tav>
                                      </p:tavLst>
                                    </p:anim>
                                    <p:animEffect transition="in" filter="fade">
                                      <p:cBhvr>
                                        <p:cTn id="95" dur="500"/>
                                        <p:tgtEl>
                                          <p:spTgt spid="69"/>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70"/>
                                        </p:tgtEl>
                                        <p:attrNameLst>
                                          <p:attrName>style.visibility</p:attrName>
                                        </p:attrNameLst>
                                      </p:cBhvr>
                                      <p:to>
                                        <p:strVal val="visible"/>
                                      </p:to>
                                    </p:set>
                                    <p:anim calcmode="lin" valueType="num">
                                      <p:cBhvr>
                                        <p:cTn id="98" dur="500" fill="hold"/>
                                        <p:tgtEl>
                                          <p:spTgt spid="70"/>
                                        </p:tgtEl>
                                        <p:attrNameLst>
                                          <p:attrName>ppt_w</p:attrName>
                                        </p:attrNameLst>
                                      </p:cBhvr>
                                      <p:tavLst>
                                        <p:tav tm="0">
                                          <p:val>
                                            <p:fltVal val="0"/>
                                          </p:val>
                                        </p:tav>
                                        <p:tav tm="100000">
                                          <p:val>
                                            <p:strVal val="#ppt_w"/>
                                          </p:val>
                                        </p:tav>
                                      </p:tavLst>
                                    </p:anim>
                                    <p:anim calcmode="lin" valueType="num">
                                      <p:cBhvr>
                                        <p:cTn id="99" dur="500" fill="hold"/>
                                        <p:tgtEl>
                                          <p:spTgt spid="70"/>
                                        </p:tgtEl>
                                        <p:attrNameLst>
                                          <p:attrName>ppt_h</p:attrName>
                                        </p:attrNameLst>
                                      </p:cBhvr>
                                      <p:tavLst>
                                        <p:tav tm="0">
                                          <p:val>
                                            <p:fltVal val="0"/>
                                          </p:val>
                                        </p:tav>
                                        <p:tav tm="100000">
                                          <p:val>
                                            <p:strVal val="#ppt_h"/>
                                          </p:val>
                                        </p:tav>
                                      </p:tavLst>
                                    </p:anim>
                                    <p:animEffect transition="in" filter="fade">
                                      <p:cBhvr>
                                        <p:cTn id="100" dur="500"/>
                                        <p:tgtEl>
                                          <p:spTgt spid="7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left)">
                                      <p:cBhvr>
                                        <p:cTn id="105" dur="500"/>
                                        <p:tgtEl>
                                          <p:spTgt spid="60"/>
                                        </p:tgtEl>
                                      </p:cBhvr>
                                    </p:animEffect>
                                  </p:childTnLst>
                                </p:cTn>
                              </p:par>
                              <p:par>
                                <p:cTn id="106" presetID="53" presetClass="entr" presetSubtype="16" fill="hold" nodeType="withEffect">
                                  <p:stCondLst>
                                    <p:cond delay="0"/>
                                  </p:stCondLst>
                                  <p:childTnLst>
                                    <p:set>
                                      <p:cBhvr>
                                        <p:cTn id="107" dur="1" fill="hold">
                                          <p:stCondLst>
                                            <p:cond delay="0"/>
                                          </p:stCondLst>
                                        </p:cTn>
                                        <p:tgtEl>
                                          <p:spTgt spid="71"/>
                                        </p:tgtEl>
                                        <p:attrNameLst>
                                          <p:attrName>style.visibility</p:attrName>
                                        </p:attrNameLst>
                                      </p:cBhvr>
                                      <p:to>
                                        <p:strVal val="visible"/>
                                      </p:to>
                                    </p:set>
                                    <p:anim calcmode="lin" valueType="num">
                                      <p:cBhvr>
                                        <p:cTn id="108" dur="500" fill="hold"/>
                                        <p:tgtEl>
                                          <p:spTgt spid="71"/>
                                        </p:tgtEl>
                                        <p:attrNameLst>
                                          <p:attrName>ppt_w</p:attrName>
                                        </p:attrNameLst>
                                      </p:cBhvr>
                                      <p:tavLst>
                                        <p:tav tm="0">
                                          <p:val>
                                            <p:fltVal val="0"/>
                                          </p:val>
                                        </p:tav>
                                        <p:tav tm="100000">
                                          <p:val>
                                            <p:strVal val="#ppt_w"/>
                                          </p:val>
                                        </p:tav>
                                      </p:tavLst>
                                    </p:anim>
                                    <p:anim calcmode="lin" valueType="num">
                                      <p:cBhvr>
                                        <p:cTn id="109" dur="500" fill="hold"/>
                                        <p:tgtEl>
                                          <p:spTgt spid="71"/>
                                        </p:tgtEl>
                                        <p:attrNameLst>
                                          <p:attrName>ppt_h</p:attrName>
                                        </p:attrNameLst>
                                      </p:cBhvr>
                                      <p:tavLst>
                                        <p:tav tm="0">
                                          <p:val>
                                            <p:fltVal val="0"/>
                                          </p:val>
                                        </p:tav>
                                        <p:tav tm="100000">
                                          <p:val>
                                            <p:strVal val="#ppt_h"/>
                                          </p:val>
                                        </p:tav>
                                      </p:tavLst>
                                    </p:anim>
                                    <p:animEffect transition="in" filter="fade">
                                      <p:cBhvr>
                                        <p:cTn id="110" dur="500"/>
                                        <p:tgtEl>
                                          <p:spTgt spid="71"/>
                                        </p:tgtEl>
                                      </p:cBhvr>
                                    </p:animEffect>
                                  </p:childTnLst>
                                </p:cTn>
                              </p:par>
                              <p:par>
                                <p:cTn id="111" presetID="53" presetClass="entr" presetSubtype="16" fill="hold" nodeType="withEffect">
                                  <p:stCondLst>
                                    <p:cond delay="0"/>
                                  </p:stCondLst>
                                  <p:childTnLst>
                                    <p:set>
                                      <p:cBhvr>
                                        <p:cTn id="112" dur="1" fill="hold">
                                          <p:stCondLst>
                                            <p:cond delay="0"/>
                                          </p:stCondLst>
                                        </p:cTn>
                                        <p:tgtEl>
                                          <p:spTgt spid="52"/>
                                        </p:tgtEl>
                                        <p:attrNameLst>
                                          <p:attrName>style.visibility</p:attrName>
                                        </p:attrNameLst>
                                      </p:cBhvr>
                                      <p:to>
                                        <p:strVal val="visible"/>
                                      </p:to>
                                    </p:set>
                                    <p:anim calcmode="lin" valueType="num">
                                      <p:cBhvr>
                                        <p:cTn id="113" dur="500" fill="hold"/>
                                        <p:tgtEl>
                                          <p:spTgt spid="52"/>
                                        </p:tgtEl>
                                        <p:attrNameLst>
                                          <p:attrName>ppt_w</p:attrName>
                                        </p:attrNameLst>
                                      </p:cBhvr>
                                      <p:tavLst>
                                        <p:tav tm="0">
                                          <p:val>
                                            <p:fltVal val="0"/>
                                          </p:val>
                                        </p:tav>
                                        <p:tav tm="100000">
                                          <p:val>
                                            <p:strVal val="#ppt_w"/>
                                          </p:val>
                                        </p:tav>
                                      </p:tavLst>
                                    </p:anim>
                                    <p:anim calcmode="lin" valueType="num">
                                      <p:cBhvr>
                                        <p:cTn id="114" dur="500" fill="hold"/>
                                        <p:tgtEl>
                                          <p:spTgt spid="52"/>
                                        </p:tgtEl>
                                        <p:attrNameLst>
                                          <p:attrName>ppt_h</p:attrName>
                                        </p:attrNameLst>
                                      </p:cBhvr>
                                      <p:tavLst>
                                        <p:tav tm="0">
                                          <p:val>
                                            <p:fltVal val="0"/>
                                          </p:val>
                                        </p:tav>
                                        <p:tav tm="100000">
                                          <p:val>
                                            <p:strVal val="#ppt_h"/>
                                          </p:val>
                                        </p:tav>
                                      </p:tavLst>
                                    </p:anim>
                                    <p:animEffect transition="in" filter="fade">
                                      <p:cBhvr>
                                        <p:cTn id="115" dur="500"/>
                                        <p:tgtEl>
                                          <p:spTgt spid="52"/>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72"/>
                                        </p:tgtEl>
                                        <p:attrNameLst>
                                          <p:attrName>style.visibility</p:attrName>
                                        </p:attrNameLst>
                                      </p:cBhvr>
                                      <p:to>
                                        <p:strVal val="visible"/>
                                      </p:to>
                                    </p:set>
                                    <p:anim calcmode="lin" valueType="num">
                                      <p:cBhvr>
                                        <p:cTn id="118" dur="500" fill="hold"/>
                                        <p:tgtEl>
                                          <p:spTgt spid="72"/>
                                        </p:tgtEl>
                                        <p:attrNameLst>
                                          <p:attrName>ppt_w</p:attrName>
                                        </p:attrNameLst>
                                      </p:cBhvr>
                                      <p:tavLst>
                                        <p:tav tm="0">
                                          <p:val>
                                            <p:fltVal val="0"/>
                                          </p:val>
                                        </p:tav>
                                        <p:tav tm="100000">
                                          <p:val>
                                            <p:strVal val="#ppt_w"/>
                                          </p:val>
                                        </p:tav>
                                      </p:tavLst>
                                    </p:anim>
                                    <p:anim calcmode="lin" valueType="num">
                                      <p:cBhvr>
                                        <p:cTn id="119" dur="500" fill="hold"/>
                                        <p:tgtEl>
                                          <p:spTgt spid="72"/>
                                        </p:tgtEl>
                                        <p:attrNameLst>
                                          <p:attrName>ppt_h</p:attrName>
                                        </p:attrNameLst>
                                      </p:cBhvr>
                                      <p:tavLst>
                                        <p:tav tm="0">
                                          <p:val>
                                            <p:fltVal val="0"/>
                                          </p:val>
                                        </p:tav>
                                        <p:tav tm="100000">
                                          <p:val>
                                            <p:strVal val="#ppt_h"/>
                                          </p:val>
                                        </p:tav>
                                      </p:tavLst>
                                    </p:anim>
                                    <p:animEffect transition="in" filter="fade">
                                      <p:cBhvr>
                                        <p:cTn id="120" dur="500"/>
                                        <p:tgtEl>
                                          <p:spTgt spid="72"/>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73"/>
                                        </p:tgtEl>
                                        <p:attrNameLst>
                                          <p:attrName>style.visibility</p:attrName>
                                        </p:attrNameLst>
                                      </p:cBhvr>
                                      <p:to>
                                        <p:strVal val="visible"/>
                                      </p:to>
                                    </p:set>
                                    <p:anim calcmode="lin" valueType="num">
                                      <p:cBhvr>
                                        <p:cTn id="123" dur="500" fill="hold"/>
                                        <p:tgtEl>
                                          <p:spTgt spid="73"/>
                                        </p:tgtEl>
                                        <p:attrNameLst>
                                          <p:attrName>ppt_w</p:attrName>
                                        </p:attrNameLst>
                                      </p:cBhvr>
                                      <p:tavLst>
                                        <p:tav tm="0">
                                          <p:val>
                                            <p:fltVal val="0"/>
                                          </p:val>
                                        </p:tav>
                                        <p:tav tm="100000">
                                          <p:val>
                                            <p:strVal val="#ppt_w"/>
                                          </p:val>
                                        </p:tav>
                                      </p:tavLst>
                                    </p:anim>
                                    <p:anim calcmode="lin" valueType="num">
                                      <p:cBhvr>
                                        <p:cTn id="124" dur="500" fill="hold"/>
                                        <p:tgtEl>
                                          <p:spTgt spid="73"/>
                                        </p:tgtEl>
                                        <p:attrNameLst>
                                          <p:attrName>ppt_h</p:attrName>
                                        </p:attrNameLst>
                                      </p:cBhvr>
                                      <p:tavLst>
                                        <p:tav tm="0">
                                          <p:val>
                                            <p:fltVal val="0"/>
                                          </p:val>
                                        </p:tav>
                                        <p:tav tm="100000">
                                          <p:val>
                                            <p:strVal val="#ppt_h"/>
                                          </p:val>
                                        </p:tav>
                                      </p:tavLst>
                                    </p:anim>
                                    <p:animEffect transition="in" filter="fade">
                                      <p:cBhvr>
                                        <p:cTn id="125" dur="500"/>
                                        <p:tgtEl>
                                          <p:spTgt spid="73"/>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74"/>
                                        </p:tgtEl>
                                        <p:attrNameLst>
                                          <p:attrName>style.visibility</p:attrName>
                                        </p:attrNameLst>
                                      </p:cBhvr>
                                      <p:to>
                                        <p:strVal val="visible"/>
                                      </p:to>
                                    </p:set>
                                    <p:anim calcmode="lin" valueType="num">
                                      <p:cBhvr>
                                        <p:cTn id="128" dur="500" fill="hold"/>
                                        <p:tgtEl>
                                          <p:spTgt spid="74"/>
                                        </p:tgtEl>
                                        <p:attrNameLst>
                                          <p:attrName>ppt_w</p:attrName>
                                        </p:attrNameLst>
                                      </p:cBhvr>
                                      <p:tavLst>
                                        <p:tav tm="0">
                                          <p:val>
                                            <p:fltVal val="0"/>
                                          </p:val>
                                        </p:tav>
                                        <p:tav tm="100000">
                                          <p:val>
                                            <p:strVal val="#ppt_w"/>
                                          </p:val>
                                        </p:tav>
                                      </p:tavLst>
                                    </p:anim>
                                    <p:anim calcmode="lin" valueType="num">
                                      <p:cBhvr>
                                        <p:cTn id="129" dur="500" fill="hold"/>
                                        <p:tgtEl>
                                          <p:spTgt spid="74"/>
                                        </p:tgtEl>
                                        <p:attrNameLst>
                                          <p:attrName>ppt_h</p:attrName>
                                        </p:attrNameLst>
                                      </p:cBhvr>
                                      <p:tavLst>
                                        <p:tav tm="0">
                                          <p:val>
                                            <p:fltVal val="0"/>
                                          </p:val>
                                        </p:tav>
                                        <p:tav tm="100000">
                                          <p:val>
                                            <p:strVal val="#ppt_h"/>
                                          </p:val>
                                        </p:tav>
                                      </p:tavLst>
                                    </p:anim>
                                    <p:animEffect transition="in" filter="fade">
                                      <p:cBhvr>
                                        <p:cTn id="13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55" grpId="0" animBg="1"/>
      <p:bldP spid="57" grpId="0" animBg="1"/>
      <p:bldP spid="59" grpId="0" animBg="1"/>
      <p:bldP spid="60" grpId="0" animBg="1"/>
      <p:bldP spid="61" grpId="0"/>
      <p:bldP spid="62" grpId="0"/>
      <p:bldP spid="63" grpId="0"/>
      <p:bldP spid="64" grpId="0"/>
      <p:bldP spid="65" grpId="0"/>
      <p:bldP spid="66" grpId="0"/>
      <p:bldP spid="68" grpId="0"/>
      <p:bldP spid="69" grpId="0"/>
      <p:bldP spid="70" grpId="0"/>
      <p:bldP spid="72" grpId="0"/>
      <p:bldP spid="73" grpId="0"/>
      <p:bldP spid="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46312" y="699248"/>
            <a:ext cx="2507876"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RPT</a:t>
            </a:r>
            <a:r>
              <a:rPr lang="zh-CN" altLang="en-US" sz="2400" dirty="0">
                <a:latin typeface="Georgia" panose="02040502050405020303" pitchFamily="18" charset="0"/>
                <a:ea typeface="黑体" panose="02010609060101010101" pitchFamily="49" charset="-122"/>
              </a:rPr>
              <a:t>策略分析</a:t>
            </a:r>
          </a:p>
        </p:txBody>
      </p:sp>
      <p:sp>
        <p:nvSpPr>
          <p:cNvPr id="3" name="文本框 2"/>
          <p:cNvSpPr txBox="1"/>
          <p:nvPr/>
        </p:nvSpPr>
        <p:spPr>
          <a:xfrm>
            <a:off x="1211487" y="1481597"/>
            <a:ext cx="7166029" cy="369332"/>
          </a:xfrm>
          <a:prstGeom prst="rect">
            <a:avLst/>
          </a:prstGeom>
          <a:noFill/>
        </p:spPr>
        <p:txBody>
          <a:bodyPr wrap="square" rtlCol="0">
            <a:spAutoFit/>
          </a:bodyPr>
          <a:lstStyle/>
          <a:p>
            <a:r>
              <a:rPr lang="zh-CN" altLang="en-US" dirty="0"/>
              <a:t>在</a:t>
            </a:r>
            <a:r>
              <a:rPr lang="en-US" altLang="zh-CN" dirty="0"/>
              <a:t>RPT</a:t>
            </a:r>
            <a:r>
              <a:rPr lang="zh-CN" altLang="en-US" dirty="0"/>
              <a:t>测试策略中</a:t>
            </a:r>
            <a:r>
              <a:rPr lang="en-US" altLang="zh-CN" dirty="0"/>
              <a:t>,</a:t>
            </a:r>
            <a:r>
              <a:rPr lang="zh-CN" altLang="en-US" dirty="0"/>
              <a:t>测试剖面是不变的</a:t>
            </a:r>
            <a:r>
              <a:rPr lang="en-US" altLang="zh-CN" dirty="0"/>
              <a:t>,</a:t>
            </a:r>
            <a:r>
              <a:rPr lang="zh-CN" altLang="en-US" dirty="0"/>
              <a:t>这一点可能不总是较好的选择</a:t>
            </a:r>
          </a:p>
        </p:txBody>
      </p:sp>
      <p:sp>
        <p:nvSpPr>
          <p:cNvPr id="6" name="文本框 5"/>
          <p:cNvSpPr txBox="1"/>
          <p:nvPr/>
        </p:nvSpPr>
        <p:spPr>
          <a:xfrm>
            <a:off x="1485900" y="2131359"/>
            <a:ext cx="1667435"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a:t>原因分析</a:t>
            </a:r>
          </a:p>
        </p:txBody>
      </p:sp>
      <p:sp>
        <p:nvSpPr>
          <p:cNvPr id="7" name="文本框 6"/>
          <p:cNvSpPr txBox="1"/>
          <p:nvPr/>
        </p:nvSpPr>
        <p:spPr>
          <a:xfrm>
            <a:off x="1922928" y="2743289"/>
            <a:ext cx="5950324" cy="369332"/>
          </a:xfrm>
          <a:prstGeom prst="rect">
            <a:avLst/>
          </a:prstGeom>
          <a:noFill/>
        </p:spPr>
        <p:txBody>
          <a:bodyPr wrap="square" rtlCol="0">
            <a:spAutoFit/>
          </a:bodyPr>
          <a:lstStyle/>
          <a:p>
            <a:r>
              <a:rPr lang="zh-CN" altLang="en-US" dirty="0">
                <a:solidFill>
                  <a:srgbClr val="FF0000"/>
                </a:solidFill>
              </a:rPr>
              <a:t>引起故障的输入在输入域中趋向于聚簇在连续的区域</a:t>
            </a:r>
          </a:p>
        </p:txBody>
      </p:sp>
      <p:sp>
        <p:nvSpPr>
          <p:cNvPr id="8" name="文本框 7"/>
          <p:cNvSpPr txBox="1"/>
          <p:nvPr/>
        </p:nvSpPr>
        <p:spPr>
          <a:xfrm>
            <a:off x="1922928" y="3527434"/>
            <a:ext cx="5493123" cy="646331"/>
          </a:xfrm>
          <a:prstGeom prst="rect">
            <a:avLst/>
          </a:prstGeom>
          <a:noFill/>
        </p:spPr>
        <p:txBody>
          <a:bodyPr wrap="square" rtlCol="0">
            <a:spAutoFit/>
          </a:bodyPr>
          <a:lstStyle/>
          <a:p>
            <a:r>
              <a:rPr lang="zh-CN" altLang="en-US" dirty="0"/>
              <a:t>某些分区中的测试用例比其它分区中的测试用例更有可能揭示软件中的故障</a:t>
            </a:r>
          </a:p>
        </p:txBody>
      </p:sp>
      <p:sp>
        <p:nvSpPr>
          <p:cNvPr id="9" name="箭头: 下 8"/>
          <p:cNvSpPr/>
          <p:nvPr/>
        </p:nvSpPr>
        <p:spPr>
          <a:xfrm>
            <a:off x="4168588" y="3160059"/>
            <a:ext cx="289112" cy="35634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44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48"/>
          <p:cNvSpPr txBox="1"/>
          <p:nvPr/>
        </p:nvSpPr>
        <p:spPr>
          <a:xfrm>
            <a:off x="3519836" y="142113"/>
            <a:ext cx="210432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sz="2400" b="1" spc="300" dirty="0">
                <a:solidFill>
                  <a:prstClr val="black">
                    <a:lumMod val="65000"/>
                    <a:lumOff val="35000"/>
                  </a:prstClr>
                </a:solidFill>
                <a:latin typeface="微软雅黑" panose="020B0503020204020204" pitchFamily="34" charset="-122"/>
                <a:ea typeface="微软雅黑" panose="020B0503020204020204" pitchFamily="34" charset="-122"/>
              </a:rPr>
              <a:t>1. </a:t>
            </a:r>
            <a:r>
              <a:rPr lang="zh-CN" altLang="en-US" sz="2400" b="1" spc="300" dirty="0">
                <a:solidFill>
                  <a:prstClr val="black">
                    <a:lumMod val="65000"/>
                    <a:lumOff val="35000"/>
                  </a:prstClr>
                </a:solidFill>
                <a:latin typeface="微软雅黑" panose="020B0503020204020204" pitchFamily="34" charset="-122"/>
                <a:ea typeface="微软雅黑" panose="020B0503020204020204" pitchFamily="34" charset="-122"/>
              </a:rPr>
              <a:t>背景介绍</a:t>
            </a:r>
            <a:endParaRPr kumimoji="0" lang="zh-CN" altLang="en-US" sz="2400" b="1" i="0" u="none" strike="noStrike" kern="1200" cap="none" spc="30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746312" y="699248"/>
            <a:ext cx="6132160" cy="461665"/>
          </a:xfrm>
          <a:prstGeom prst="rect">
            <a:avLst/>
          </a:prstGeom>
          <a:noFill/>
        </p:spPr>
        <p:txBody>
          <a:bodyPr wrap="square" rtlCol="0">
            <a:spAutoFit/>
          </a:bodyPr>
          <a:lstStyle/>
          <a:p>
            <a:pPr marL="285750" indent="-285750">
              <a:buFont typeface="Wingdings" panose="05000000000000000000" pitchFamily="2" charset="2"/>
              <a:buChar char="p"/>
            </a:pPr>
            <a:r>
              <a:rPr lang="en-US" altLang="zh-CN" sz="2400" dirty="0">
                <a:latin typeface="Georgia" panose="02040502050405020303" pitchFamily="18" charset="0"/>
                <a:ea typeface="黑体" panose="02010609060101010101" pitchFamily="49" charset="-122"/>
              </a:rPr>
              <a:t> </a:t>
            </a:r>
            <a:r>
              <a:rPr lang="zh-CN" altLang="en-US" sz="2400" dirty="0">
                <a:latin typeface="Georgia" panose="02040502050405020303" pitchFamily="18" charset="0"/>
                <a:ea typeface="黑体" panose="02010609060101010101" pitchFamily="49" charset="-122"/>
              </a:rPr>
              <a:t>动态随机测试</a:t>
            </a:r>
            <a:r>
              <a:rPr lang="en-US" altLang="zh-CN" sz="2400" dirty="0">
                <a:latin typeface="Georgia" panose="02040502050405020303" pitchFamily="18" charset="0"/>
                <a:ea typeface="黑体" panose="02010609060101010101" pitchFamily="49" charset="-122"/>
              </a:rPr>
              <a:t>(DRT)</a:t>
            </a:r>
            <a:endParaRPr lang="zh-CN" altLang="en-US" sz="2400" dirty="0">
              <a:latin typeface="Georgia" panose="02040502050405020303" pitchFamily="18" charset="0"/>
              <a:ea typeface="黑体" panose="02010609060101010101" pitchFamily="49" charset="-122"/>
            </a:endParaRPr>
          </a:p>
        </p:txBody>
      </p:sp>
      <p:sp>
        <p:nvSpPr>
          <p:cNvPr id="3" name="文本框 2"/>
          <p:cNvSpPr txBox="1"/>
          <p:nvPr/>
        </p:nvSpPr>
        <p:spPr>
          <a:xfrm>
            <a:off x="1460963" y="1531914"/>
            <a:ext cx="6192203" cy="646331"/>
          </a:xfrm>
          <a:prstGeom prst="rect">
            <a:avLst/>
          </a:prstGeom>
          <a:noFill/>
        </p:spPr>
        <p:txBody>
          <a:bodyPr wrap="square" rtlCol="0">
            <a:spAutoFit/>
          </a:bodyPr>
          <a:lstStyle/>
          <a:p>
            <a:r>
              <a:rPr lang="zh-CN" altLang="en-US" dirty="0"/>
              <a:t>由于传统的</a:t>
            </a:r>
            <a:r>
              <a:rPr lang="en-US" altLang="zh-CN" dirty="0"/>
              <a:t>AT</a:t>
            </a:r>
            <a:r>
              <a:rPr lang="zh-CN" altLang="en-US" dirty="0"/>
              <a:t>测试策略需要大量的计算</a:t>
            </a:r>
            <a:r>
              <a:rPr lang="en-US" altLang="zh-CN" dirty="0"/>
              <a:t>,</a:t>
            </a:r>
            <a:r>
              <a:rPr lang="zh-CN" altLang="en-US" dirty="0"/>
              <a:t>因此根据以往的测试信息选择下一个测试用例需要相当长的时间</a:t>
            </a:r>
          </a:p>
        </p:txBody>
      </p:sp>
      <mc:AlternateContent xmlns:mc="http://schemas.openxmlformats.org/markup-compatibility/2006" xmlns:a14="http://schemas.microsoft.com/office/drawing/2010/main">
        <mc:Choice Requires="a14">
          <p:sp>
            <p:nvSpPr>
              <p:cNvPr id="7" name="文本框 6"/>
              <p:cNvSpPr txBox="1"/>
              <p:nvPr/>
            </p:nvSpPr>
            <p:spPr>
              <a:xfrm>
                <a:off x="1370029" y="3109146"/>
                <a:ext cx="3724486" cy="646331"/>
              </a:xfrm>
              <a:prstGeom prst="rect">
                <a:avLst/>
              </a:prstGeom>
              <a:noFill/>
            </p:spPr>
            <p:txBody>
              <a:bodyPr wrap="square" rtlCol="0">
                <a:spAutoFit/>
              </a:bodyPr>
              <a:lstStyle/>
              <a:p>
                <a:r>
                  <a:rPr lang="zh-CN" altLang="en-US" dirty="0"/>
                  <a:t>测试剖面</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a14:m>
                <a:r>
                  <a:rPr lang="zh-CN" altLang="en-US" dirty="0"/>
                  <a:t>在测试过程中根据测试的历史信息动态改变</a:t>
                </a:r>
              </a:p>
            </p:txBody>
          </p:sp>
        </mc:Choice>
        <mc:Fallback xmlns="">
          <p:sp>
            <p:nvSpPr>
              <p:cNvPr id="7" name="文本框 6"/>
              <p:cNvSpPr txBox="1">
                <a:spLocks noRot="1" noChangeAspect="1" noMove="1" noResize="1" noEditPoints="1" noAdjustHandles="1" noChangeArrowheads="1" noChangeShapeType="1" noTextEdit="1"/>
              </p:cNvSpPr>
              <p:nvPr/>
            </p:nvSpPr>
            <p:spPr>
              <a:xfrm>
                <a:off x="1370029" y="3109146"/>
                <a:ext cx="3724486" cy="646331"/>
              </a:xfrm>
              <a:prstGeom prst="rect">
                <a:avLst/>
              </a:prstGeom>
              <a:blipFill>
                <a:blip r:embed="rId2"/>
                <a:stretch>
                  <a:fillRect l="-1473" t="-4717" b="-14151"/>
                </a:stretch>
              </a:blipFill>
            </p:spPr>
            <p:txBody>
              <a:bodyPr/>
              <a:lstStyle/>
              <a:p>
                <a:r>
                  <a:rPr lang="zh-CN" altLang="en-US">
                    <a:noFill/>
                  </a:rPr>
                  <a:t> </a:t>
                </a:r>
              </a:p>
            </p:txBody>
          </p:sp>
        </mc:Fallback>
      </mc:AlternateContent>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691" y="1773808"/>
            <a:ext cx="4853582" cy="2509335"/>
          </a:xfrm>
          <a:prstGeom prst="rect">
            <a:avLst/>
          </a:prstGeom>
        </p:spPr>
      </p:pic>
      <p:sp>
        <p:nvSpPr>
          <p:cNvPr id="8" name="文本框 7"/>
          <p:cNvSpPr txBox="1"/>
          <p:nvPr/>
        </p:nvSpPr>
        <p:spPr>
          <a:xfrm>
            <a:off x="1110635" y="1188979"/>
            <a:ext cx="1041299"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背景</a:t>
            </a:r>
          </a:p>
        </p:txBody>
      </p:sp>
      <p:sp>
        <p:nvSpPr>
          <p:cNvPr id="10" name="文本框 9"/>
          <p:cNvSpPr txBox="1"/>
          <p:nvPr/>
        </p:nvSpPr>
        <p:spPr>
          <a:xfrm>
            <a:off x="1091194" y="2180968"/>
            <a:ext cx="1041299"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模型</a:t>
            </a:r>
          </a:p>
        </p:txBody>
      </p:sp>
      <p:sp>
        <p:nvSpPr>
          <p:cNvPr id="11" name="文本框 10"/>
          <p:cNvSpPr txBox="1"/>
          <p:nvPr/>
        </p:nvSpPr>
        <p:spPr>
          <a:xfrm>
            <a:off x="1098069" y="2739814"/>
            <a:ext cx="1947690"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主要的优点</a:t>
            </a:r>
          </a:p>
        </p:txBody>
      </p:sp>
      <p:sp>
        <p:nvSpPr>
          <p:cNvPr id="12" name="文本框 11"/>
          <p:cNvSpPr txBox="1"/>
          <p:nvPr/>
        </p:nvSpPr>
        <p:spPr>
          <a:xfrm>
            <a:off x="1111921" y="3755477"/>
            <a:ext cx="2407915"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t>最重要的想法</a:t>
            </a:r>
          </a:p>
        </p:txBody>
      </p:sp>
      <p:sp>
        <p:nvSpPr>
          <p:cNvPr id="13" name="文本框 12"/>
          <p:cNvSpPr txBox="1"/>
          <p:nvPr/>
        </p:nvSpPr>
        <p:spPr>
          <a:xfrm>
            <a:off x="1370029" y="4210082"/>
            <a:ext cx="5111453" cy="369332"/>
          </a:xfrm>
          <a:prstGeom prst="rect">
            <a:avLst/>
          </a:prstGeom>
          <a:noFill/>
        </p:spPr>
        <p:txBody>
          <a:bodyPr wrap="square" rtlCol="0">
            <a:spAutoFit/>
          </a:bodyPr>
          <a:lstStyle/>
          <a:p>
            <a:r>
              <a:rPr lang="zh-CN" altLang="en-US" dirty="0"/>
              <a:t>增大具有高故障检测能力的分区被选择的概率</a:t>
            </a:r>
          </a:p>
        </p:txBody>
      </p:sp>
    </p:spTree>
    <p:extLst>
      <p:ext uri="{BB962C8B-B14F-4D97-AF65-F5344CB8AC3E}">
        <p14:creationId xmlns:p14="http://schemas.microsoft.com/office/powerpoint/2010/main" val="405328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0" grpId="0"/>
      <p:bldP spid="11" grpId="0"/>
      <p:bldP spid="12" grpId="0"/>
      <p:bldP spid="13" grpId="0"/>
    </p:bldLst>
  </p:timing>
</p:sld>
</file>

<file path=ppt/theme/theme1.xml><?xml version="1.0" encoding="utf-8"?>
<a:theme xmlns:a="http://schemas.openxmlformats.org/drawingml/2006/main" name="第一PPT，www.1ppt.com">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标准字体">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7482</TotalTime>
  <Words>7795</Words>
  <Application>Microsoft Office PowerPoint</Application>
  <PresentationFormat>全屏显示(16:9)</PresentationFormat>
  <Paragraphs>1353</Paragraphs>
  <Slides>45</Slides>
  <Notes>0</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45</vt:i4>
      </vt:variant>
    </vt:vector>
  </HeadingPairs>
  <TitlesOfParts>
    <vt:vector size="60" baseType="lpstr">
      <vt:lpstr>Impact MT Std</vt:lpstr>
      <vt:lpstr>Noto Sans CJK SC Medium</vt:lpstr>
      <vt:lpstr>等线</vt:lpstr>
      <vt:lpstr>仿宋</vt:lpstr>
      <vt:lpstr>黑体</vt:lpstr>
      <vt:lpstr>华文细黑</vt:lpstr>
      <vt:lpstr>宋体</vt:lpstr>
      <vt:lpstr>微软雅黑</vt:lpstr>
      <vt:lpstr>Arial</vt:lpstr>
      <vt:lpstr>Calibri</vt:lpstr>
      <vt:lpstr>Cambria Math</vt:lpstr>
      <vt:lpstr>Georgia</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张云超</dc:creator>
  <cp:lastModifiedBy>daihepeng@sina.cn</cp:lastModifiedBy>
  <cp:revision>337</cp:revision>
  <dcterms:created xsi:type="dcterms:W3CDTF">2017-03-31T11:35:20Z</dcterms:created>
  <dcterms:modified xsi:type="dcterms:W3CDTF">2017-05-09T15:42:14Z</dcterms:modified>
</cp:coreProperties>
</file>